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9"/>
  </p:notesMasterIdLst>
  <p:handoutMasterIdLst>
    <p:handoutMasterId r:id="rId20"/>
  </p:handoutMasterIdLst>
  <p:sldIdLst>
    <p:sldId id="298" r:id="rId2"/>
    <p:sldId id="267" r:id="rId3"/>
    <p:sldId id="280" r:id="rId4"/>
    <p:sldId id="279" r:id="rId5"/>
    <p:sldId id="275" r:id="rId6"/>
    <p:sldId id="292" r:id="rId7"/>
    <p:sldId id="294" r:id="rId8"/>
    <p:sldId id="295" r:id="rId9"/>
    <p:sldId id="296" r:id="rId10"/>
    <p:sldId id="269" r:id="rId11"/>
    <p:sldId id="284" r:id="rId12"/>
    <p:sldId id="297" r:id="rId13"/>
    <p:sldId id="274" r:id="rId14"/>
    <p:sldId id="287" r:id="rId15"/>
    <p:sldId id="289" r:id="rId16"/>
    <p:sldId id="290" r:id="rId17"/>
    <p:sldId id="281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6D3AD9-93A9-4A3F-856E-8037699FC12E}">
          <p14:sldIdLst>
            <p14:sldId id="298"/>
            <p14:sldId id="267"/>
            <p14:sldId id="280"/>
            <p14:sldId id="279"/>
            <p14:sldId id="275"/>
            <p14:sldId id="292"/>
            <p14:sldId id="294"/>
            <p14:sldId id="295"/>
            <p14:sldId id="296"/>
            <p14:sldId id="269"/>
            <p14:sldId id="284"/>
            <p14:sldId id="297"/>
            <p14:sldId id="274"/>
            <p14:sldId id="287"/>
            <p14:sldId id="289"/>
            <p14:sldId id="290"/>
            <p14:sldId id="281"/>
          </p14:sldIdLst>
        </p14:section>
        <p14:section name="Untitled Section" id="{76350987-2752-4C37-9059-6BCBBCB47A3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1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6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7E0C0-968B-4FC6-9DAA-8BCD47E02F5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9A822-E835-41C1-8584-A5AB2B279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19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96D7A-A972-4AF3-9A29-396EB9ABA11A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45AE2-88DC-422F-816A-E59758B5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5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98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651E-C57C-874C-82E0-1DCE4812F25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C0D-1A05-6C40-86A9-6CE6F8AB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2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651E-C57C-874C-82E0-1DCE4812F25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C0D-1A05-6C40-86A9-6CE6F8AB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651E-C57C-874C-82E0-1DCE4812F25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C0D-1A05-6C40-86A9-6CE6F8AB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651E-C57C-874C-82E0-1DCE4812F25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C0D-1A05-6C40-86A9-6CE6F8AB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9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651E-C57C-874C-82E0-1DCE4812F25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C0D-1A05-6C40-86A9-6CE6F8AB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7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651E-C57C-874C-82E0-1DCE4812F25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C0D-1A05-6C40-86A9-6CE6F8AB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9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651E-C57C-874C-82E0-1DCE4812F25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C0D-1A05-6C40-86A9-6CE6F8AB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5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651E-C57C-874C-82E0-1DCE4812F25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C0D-1A05-6C40-86A9-6CE6F8AB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2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651E-C57C-874C-82E0-1DCE4812F25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C0D-1A05-6C40-86A9-6CE6F8AB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0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651E-C57C-874C-82E0-1DCE4812F25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C0D-1A05-6C40-86A9-6CE6F8AB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651E-C57C-874C-82E0-1DCE4812F25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C0D-1A05-6C40-86A9-6CE6F8AB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6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A651E-C57C-874C-82E0-1DCE4812F25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24C0D-1A05-6C40-86A9-6CE6F8AB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5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lumni.dartmouth.ed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Communities.executive.council@Dartmouth.ed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rtmouth.imodules.com/controls/email_marketing/admin/email_marketing_email_viewer.aspx?sid=1353&amp;gid=15&amp;eiid=8570&amp;seiid=5022&amp;usearchive=1&amp;puid=187672d9-3c3e-4fe3-98c7-59512e65e73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umni.dartmouth.ed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umni.dartmouth.edu/" TargetMode="External"/><Relationship Id="rId7" Type="http://schemas.openxmlformats.org/officeDocument/2006/relationships/hyperlink" Target="http://www.alumni.dartmouth.edu/communities/club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umni.dartmouth.edu/communities/classes" TargetMode="External"/><Relationship Id="rId5" Type="http://schemas.openxmlformats.org/officeDocument/2006/relationships/hyperlink" Target="http://www.alumni.dartmouth.edu/about/contactus" TargetMode="External"/><Relationship Id="rId4" Type="http://schemas.openxmlformats.org/officeDocument/2006/relationships/hyperlink" Target="http://www.alumni.dartmouth.edu/von/directory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groups/Dartmouth-College-Alumni-46349/about" TargetMode="External"/><Relationship Id="rId3" Type="http://schemas.openxmlformats.org/officeDocument/2006/relationships/hyperlink" Target="http://now.dartmouth.edu/subscribe/" TargetMode="External"/><Relationship Id="rId7" Type="http://schemas.openxmlformats.org/officeDocument/2006/relationships/hyperlink" Target="https://www.facebook.com/dartmouthalumn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rtmouthalumnimagazine.com/" TargetMode="External"/><Relationship Id="rId11" Type="http://schemas.openxmlformats.org/officeDocument/2006/relationships/image" Target="../media/image1.jpg"/><Relationship Id="rId5" Type="http://schemas.openxmlformats.org/officeDocument/2006/relationships/hyperlink" Target="http://www.dartmouth.edu/~opa/" TargetMode="External"/><Relationship Id="rId10" Type="http://schemas.openxmlformats.org/officeDocument/2006/relationships/hyperlink" Target="http://www.flickr.com/photos/dartmouth_alumni_events/" TargetMode="External"/><Relationship Id="rId4" Type="http://schemas.openxmlformats.org/officeDocument/2006/relationships/hyperlink" Target="http://thedartmouth.com/" TargetMode="External"/><Relationship Id="rId9" Type="http://schemas.openxmlformats.org/officeDocument/2006/relationships/hyperlink" Target="https://twitter.com/dartmouthalumn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magda.t.vergara@Dartmouth.edu" TargetMode="External"/><Relationship Id="rId3" Type="http://schemas.openxmlformats.org/officeDocument/2006/relationships/hyperlink" Target="mailto:mheller@fodorco.com" TargetMode="External"/><Relationship Id="rId7" Type="http://schemas.openxmlformats.org/officeDocument/2006/relationships/hyperlink" Target="mailto:vmferro@mac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illary.s.cheng@gmail.com" TargetMode="External"/><Relationship Id="rId5" Type="http://schemas.openxmlformats.org/officeDocument/2006/relationships/hyperlink" Target="mailto:stina.brock@gmail.com" TargetMode="External"/><Relationship Id="rId4" Type="http://schemas.openxmlformats.org/officeDocument/2006/relationships/hyperlink" Target="mailto:cormier1@pacbell.ne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la.dartmouth.org/" TargetMode="External"/><Relationship Id="rId2" Type="http://schemas.openxmlformats.org/officeDocument/2006/relationships/hyperlink" Target="http://dartmouthentertainmen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://dcusa.dartmouth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apaaa.dartmouth.org/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://www.blackalumniofdartmouthassociati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aad.net/" TargetMode="External"/><Relationship Id="rId5" Type="http://schemas.openxmlformats.org/officeDocument/2006/relationships/hyperlink" Target="http://dgala.wordpress.com/" TargetMode="External"/><Relationship Id="rId4" Type="http://schemas.openxmlformats.org/officeDocument/2006/relationships/hyperlink" Target="http://dala.dartmouth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alumni.dartmouth.edu/connect/find-group/women-dartmout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pic>
        <p:nvPicPr>
          <p:cNvPr id="8" name="Picture 7" descr="CAGOW17_PPT Slide Lay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49600" y="5289786"/>
            <a:ext cx="5694221" cy="315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 smtClean="0">
                <a:solidFill>
                  <a:srgbClr val="C00000"/>
                </a:solidFill>
              </a:rPr>
              <a:t>CAGOW 2017: </a:t>
            </a:r>
            <a:r>
              <a:rPr lang="en-US" sz="1200" b="1" i="1" dirty="0" smtClean="0"/>
              <a:t>NEW LEADER WELCOME AND ORIENTATION</a:t>
            </a:r>
            <a:endParaRPr lang="en-US" sz="1200" b="1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79" y="320040"/>
            <a:ext cx="854664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C6738"/>
                </a:solidFill>
              </a:rPr>
              <a:t>GETTING THE MOST FROM CAGOW</a:t>
            </a:r>
            <a:endParaRPr lang="en-US" sz="3600" dirty="0" smtClean="0">
              <a:solidFill>
                <a:srgbClr val="0C6738"/>
              </a:solidFill>
            </a:endParaRP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CAGOW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Alumni website: An excellent resource </a:t>
            </a:r>
            <a:r>
              <a:rPr lang="en-US" sz="2000" u="sng" dirty="0" smtClean="0"/>
              <a:t>after</a:t>
            </a:r>
            <a:r>
              <a:rPr lang="en-US" sz="2000" dirty="0" smtClean="0"/>
              <a:t> CAGOW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hlinkClick r:id="rId3"/>
              </a:rPr>
              <a:t>CAGOW schedule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Highlight 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Updates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CAGOW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– shared insights, especially in conjunction with new leader CAGOW hopes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Mark Heller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Resource Group (tent)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Other leaders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Questions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38700" y="5289786"/>
            <a:ext cx="4005121" cy="315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200" b="1" i="1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1798" y="2371411"/>
            <a:ext cx="41308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C6738"/>
                </a:solidFill>
              </a:rPr>
              <a:t>INSERT CAMPUS MAP </a:t>
            </a:r>
            <a:endParaRPr lang="en-US" sz="5400" dirty="0">
              <a:solidFill>
                <a:srgbClr val="0C673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527655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C00000"/>
                </a:solidFill>
              </a:rPr>
              <a:t>CAGOW 2016: </a:t>
            </a:r>
            <a:r>
              <a:rPr lang="en-US" sz="1200" b="1" i="1" dirty="0"/>
              <a:t>NEW LEADER WELCOME AND ORIENTATION</a:t>
            </a:r>
            <a:endParaRPr lang="en-US" sz="1200" b="1" i="1" dirty="0">
              <a:latin typeface="Arial"/>
              <a:cs typeface="Arial"/>
            </a:endParaRPr>
          </a:p>
        </p:txBody>
      </p:sp>
      <p:pic>
        <p:nvPicPr>
          <p:cNvPr id="3" name="Picture 2" descr="Screen Shot 2016-01-06 at 11.02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55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1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C6738"/>
                </a:solidFill>
              </a:rPr>
              <a:t/>
            </a:r>
            <a:br>
              <a:rPr lang="en-US" b="1" dirty="0" smtClean="0">
                <a:solidFill>
                  <a:srgbClr val="0C6738"/>
                </a:solidFill>
              </a:rPr>
            </a:br>
            <a:r>
              <a:rPr lang="en-US" b="1" dirty="0" smtClean="0">
                <a:solidFill>
                  <a:srgbClr val="0C6738"/>
                </a:solidFill>
              </a:rPr>
              <a:t>RESOURCES </a:t>
            </a:r>
            <a:r>
              <a:rPr lang="en-US" b="1" dirty="0">
                <a:solidFill>
                  <a:srgbClr val="0C6738"/>
                </a:solidFill>
              </a:rPr>
              <a:t>AFTER CAGOW</a:t>
            </a:r>
            <a:br>
              <a:rPr lang="en-US" b="1" dirty="0">
                <a:solidFill>
                  <a:srgbClr val="0C6738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CEC email- the answers to all your questions!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Communities.executive.council@Dartmouth.edu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3014"/>
            <a:ext cx="9144000" cy="1094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0560" y="544195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C00000"/>
                </a:solidFill>
              </a:rPr>
              <a:t>CAGOW </a:t>
            </a:r>
            <a:r>
              <a:rPr lang="en-US" sz="1200" b="1" dirty="0" smtClean="0">
                <a:solidFill>
                  <a:srgbClr val="C00000"/>
                </a:solidFill>
              </a:rPr>
              <a:t>2017: </a:t>
            </a:r>
            <a:r>
              <a:rPr lang="en-US" sz="1200" b="1" i="1" dirty="0"/>
              <a:t>NEW LEADER WELCOME AND ORIENTATION</a:t>
            </a:r>
            <a:endParaRPr lang="en-US" sz="12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49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3014"/>
            <a:ext cx="9144000" cy="109498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47239" y="5422364"/>
            <a:ext cx="5506261" cy="315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 smtClean="0">
                <a:solidFill>
                  <a:srgbClr val="C00000"/>
                </a:solidFill>
              </a:rPr>
              <a:t>CAGOW 2017: </a:t>
            </a:r>
            <a:r>
              <a:rPr lang="en-US" sz="1200" b="1" i="1" dirty="0" smtClean="0"/>
              <a:t>NEW LEADER WELCOME AND ORIENTATION</a:t>
            </a:r>
            <a:endParaRPr lang="en-US" sz="1200" b="1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0" y="576950"/>
            <a:ext cx="8737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C6738"/>
                </a:solidFill>
              </a:rPr>
              <a:t>RESOURCES AFTER CAGOW</a:t>
            </a:r>
          </a:p>
          <a:p>
            <a:pPr algn="ctr"/>
            <a:endParaRPr lang="en-US" sz="4000" dirty="0">
              <a:solidFill>
                <a:srgbClr val="0C67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Communities Team:  </a:t>
            </a:r>
            <a:r>
              <a:rPr lang="en-US" sz="2400" dirty="0" smtClean="0">
                <a:hlinkClick r:id="rId3"/>
              </a:rPr>
              <a:t>Monthly updates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Club/Group Activity Report (CGAR): all reports, past and present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4"/>
              </a:rPr>
              <a:t>Alumni Relations </a:t>
            </a:r>
            <a:r>
              <a:rPr lang="en-US" sz="2400" dirty="0">
                <a:hlinkClick r:id="rId4"/>
              </a:rPr>
              <a:t>Website</a:t>
            </a:r>
            <a:r>
              <a:rPr lang="en-US" sz="2400" dirty="0"/>
              <a:t>: </a:t>
            </a:r>
          </a:p>
          <a:p>
            <a:pPr lvl="1"/>
            <a:r>
              <a:rPr lang="en-US" sz="2400" dirty="0" smtClean="0"/>
              <a:t>Staff listing, </a:t>
            </a:r>
            <a:r>
              <a:rPr lang="en-US" sz="2400" dirty="0"/>
              <a:t>Events </a:t>
            </a:r>
            <a:r>
              <a:rPr lang="en-US" sz="2400" dirty="0" smtClean="0"/>
              <a:t>Calendar, Learn </a:t>
            </a:r>
            <a:r>
              <a:rPr lang="en-US" sz="2400" dirty="0"/>
              <a:t>&amp; </a:t>
            </a:r>
            <a:r>
              <a:rPr lang="en-US" sz="2400" dirty="0" smtClean="0"/>
              <a:t>Travel,  DAM,</a:t>
            </a:r>
          </a:p>
          <a:p>
            <a:pPr lvl="1"/>
            <a:r>
              <a:rPr lang="en-US" sz="2400" dirty="0" smtClean="0"/>
              <a:t>Club/Group </a:t>
            </a:r>
            <a:r>
              <a:rPr lang="en-US" sz="2400" dirty="0"/>
              <a:t>Resources </a:t>
            </a:r>
            <a:r>
              <a:rPr lang="en-US" sz="2400" dirty="0" smtClean="0"/>
              <a:t>(event </a:t>
            </a:r>
            <a:r>
              <a:rPr lang="en-US" sz="2400" dirty="0"/>
              <a:t>toolkit, speaker request form, communications, </a:t>
            </a:r>
            <a:r>
              <a:rPr lang="en-US" sz="2400" dirty="0" smtClean="0"/>
              <a:t>finances, webinars</a:t>
            </a:r>
            <a:r>
              <a:rPr lang="en-US" sz="2400" dirty="0"/>
              <a:t>, etc</a:t>
            </a:r>
            <a:r>
              <a:rPr lang="en-US" sz="2400" dirty="0" smtClean="0"/>
              <a:t>.)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Contact Sheets: Dartmouth Clubs and Groups, Ivy+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Update alumni directory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728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38700" y="5289786"/>
            <a:ext cx="4005121" cy="315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200" b="1" i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527655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C00000"/>
                </a:solidFill>
              </a:rPr>
              <a:t>CAGOW </a:t>
            </a:r>
            <a:r>
              <a:rPr lang="en-US" sz="1200" b="1" dirty="0" smtClean="0">
                <a:solidFill>
                  <a:srgbClr val="C00000"/>
                </a:solidFill>
              </a:rPr>
              <a:t>2017: </a:t>
            </a:r>
            <a:r>
              <a:rPr lang="en-US" sz="1200" b="1" i="1" dirty="0"/>
              <a:t>NEW LEADER WELCOME AND ORIENTATION</a:t>
            </a:r>
            <a:endParaRPr lang="en-US" sz="1200" b="1" i="1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1749" y="180870"/>
            <a:ext cx="3423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C6738"/>
                </a:solidFill>
              </a:rPr>
              <a:t>USEFUL LINKS</a:t>
            </a:r>
            <a:endParaRPr lang="en-US" sz="4000" b="1" dirty="0">
              <a:solidFill>
                <a:srgbClr val="0C673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321" y="1124998"/>
            <a:ext cx="81793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Alumni Relations Web Site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hlinkClick r:id="rId4"/>
              </a:rPr>
              <a:t>Club and Group Resources</a:t>
            </a:r>
          </a:p>
          <a:p>
            <a:endParaRPr lang="en-US" b="1" dirty="0" smtClean="0">
              <a:hlinkClick r:id="rId4"/>
            </a:endParaRPr>
          </a:p>
          <a:p>
            <a:r>
              <a:rPr lang="en-US" b="1" dirty="0" smtClean="0">
                <a:hlinkClick r:id="rId4"/>
              </a:rPr>
              <a:t>Alumni </a:t>
            </a:r>
            <a:r>
              <a:rPr lang="en-US" b="1" dirty="0">
                <a:hlinkClick r:id="rId4"/>
              </a:rPr>
              <a:t>Directory</a:t>
            </a:r>
            <a:endParaRPr lang="en-US" b="1" dirty="0"/>
          </a:p>
          <a:p>
            <a:endParaRPr lang="en-US" b="1" dirty="0" smtClean="0">
              <a:hlinkClick r:id="rId5"/>
            </a:endParaRPr>
          </a:p>
          <a:p>
            <a:r>
              <a:rPr lang="en-US" b="1" dirty="0" smtClean="0">
                <a:hlinkClick r:id="rId5"/>
              </a:rPr>
              <a:t>Contact </a:t>
            </a:r>
            <a:r>
              <a:rPr lang="en-US" b="1" dirty="0">
                <a:hlinkClick r:id="rId5"/>
              </a:rPr>
              <a:t>Us</a:t>
            </a:r>
            <a:endParaRPr lang="en-US" b="1" dirty="0"/>
          </a:p>
          <a:p>
            <a:endParaRPr lang="en-US" b="1" dirty="0">
              <a:hlinkClick r:id="rId6"/>
            </a:endParaRPr>
          </a:p>
          <a:p>
            <a:r>
              <a:rPr lang="en-US" b="1" dirty="0" smtClean="0">
                <a:hlinkClick r:id="rId6"/>
              </a:rPr>
              <a:t>Classes</a:t>
            </a:r>
            <a:endParaRPr lang="en-US" b="1" dirty="0"/>
          </a:p>
          <a:p>
            <a:r>
              <a:rPr lang="en-US" dirty="0"/>
              <a:t>The content and functionality of Dartmouth alumni class Web </a:t>
            </a:r>
            <a:r>
              <a:rPr lang="en-US" dirty="0" smtClean="0"/>
              <a:t>sites</a:t>
            </a:r>
            <a:endParaRPr lang="en-US" dirty="0"/>
          </a:p>
          <a:p>
            <a:endParaRPr lang="en-US" b="1" dirty="0" smtClean="0">
              <a:hlinkClick r:id="rId7"/>
            </a:endParaRPr>
          </a:p>
          <a:p>
            <a:r>
              <a:rPr lang="en-US" b="1" dirty="0" smtClean="0">
                <a:hlinkClick r:id="rId7"/>
              </a:rPr>
              <a:t>Clubs – Alumni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/>
              <a:t>Dartmouth APP: </a:t>
            </a:r>
            <a:r>
              <a:rPr lang="en-US" b="1" dirty="0" err="1" smtClean="0"/>
              <a:t>IDartmouth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878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1497205"/>
            <a:ext cx="2680554" cy="3421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5" dirty="0" smtClean="0">
                <a:latin typeface="Calibri"/>
                <a:cs typeface="Calibri"/>
              </a:rPr>
              <a:t>Dar</a:t>
            </a:r>
            <a:r>
              <a:rPr sz="1600" i="1" spc="-5" dirty="0" smtClean="0">
                <a:latin typeface="Calibri"/>
                <a:cs typeface="Calibri"/>
              </a:rPr>
              <a:t>t</a:t>
            </a:r>
            <a:r>
              <a:rPr sz="1600" i="1" spc="-15" dirty="0" smtClean="0">
                <a:latin typeface="Calibri"/>
                <a:cs typeface="Calibri"/>
              </a:rPr>
              <a:t>mout</a:t>
            </a:r>
            <a:r>
              <a:rPr sz="1600" i="1" spc="-10" dirty="0" smtClean="0">
                <a:latin typeface="Calibri"/>
                <a:cs typeface="Calibri"/>
              </a:rPr>
              <a:t>h</a:t>
            </a:r>
            <a:r>
              <a:rPr sz="1600" i="1" spc="30" dirty="0" smtClean="0">
                <a:latin typeface="Calibri"/>
                <a:cs typeface="Calibri"/>
              </a:rPr>
              <a:t> </a:t>
            </a:r>
            <a:r>
              <a:rPr sz="1600" i="1" spc="-15" dirty="0" smtClean="0">
                <a:latin typeface="Calibri"/>
                <a:cs typeface="Calibri"/>
              </a:rPr>
              <a:t>N</a:t>
            </a:r>
            <a:r>
              <a:rPr sz="1600" i="1" spc="-25" dirty="0" smtClean="0">
                <a:latin typeface="Calibri"/>
                <a:cs typeface="Calibri"/>
              </a:rPr>
              <a:t>o</a:t>
            </a:r>
            <a:r>
              <a:rPr sz="1600" i="1" spc="-15" dirty="0" smtClean="0">
                <a:latin typeface="Calibri"/>
                <a:cs typeface="Calibri"/>
              </a:rPr>
              <a:t>w</a:t>
            </a:r>
            <a:endParaRPr sz="16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i="1" spc="-15" dirty="0" smtClean="0">
                <a:latin typeface="Calibri"/>
                <a:cs typeface="Calibri"/>
              </a:rPr>
              <a:t>Th</a:t>
            </a:r>
            <a:r>
              <a:rPr sz="1600" i="1" spc="-10" dirty="0" smtClean="0">
                <a:latin typeface="Calibri"/>
                <a:cs typeface="Calibri"/>
              </a:rPr>
              <a:t>e</a:t>
            </a:r>
            <a:r>
              <a:rPr sz="1600" i="1" dirty="0" smtClean="0">
                <a:latin typeface="Calibri"/>
                <a:cs typeface="Calibri"/>
              </a:rPr>
              <a:t> </a:t>
            </a:r>
            <a:r>
              <a:rPr sz="1600" i="1" spc="-15" dirty="0" smtClean="0">
                <a:latin typeface="Calibri"/>
                <a:cs typeface="Calibri"/>
              </a:rPr>
              <a:t>Dar</a:t>
            </a:r>
            <a:r>
              <a:rPr sz="1600" i="1" spc="-5" dirty="0" smtClean="0">
                <a:latin typeface="Calibri"/>
                <a:cs typeface="Calibri"/>
              </a:rPr>
              <a:t>t</a:t>
            </a:r>
            <a:r>
              <a:rPr sz="1600" i="1" spc="-15" dirty="0" smtClean="0">
                <a:latin typeface="Calibri"/>
                <a:cs typeface="Calibri"/>
              </a:rPr>
              <a:t>m</a:t>
            </a:r>
            <a:r>
              <a:rPr sz="1600" i="1" spc="-20" dirty="0" smtClean="0">
                <a:latin typeface="Calibri"/>
                <a:cs typeface="Calibri"/>
              </a:rPr>
              <a:t>o</a:t>
            </a:r>
            <a:r>
              <a:rPr sz="1600" i="1" spc="-15" dirty="0" smtClean="0">
                <a:latin typeface="Calibri"/>
                <a:cs typeface="Calibri"/>
              </a:rPr>
              <a:t>u</a:t>
            </a:r>
            <a:r>
              <a:rPr sz="1600" i="1" spc="-10" dirty="0" smtClean="0">
                <a:latin typeface="Calibri"/>
                <a:cs typeface="Calibri"/>
              </a:rPr>
              <a:t>th</a:t>
            </a:r>
            <a:endParaRPr sz="1600" dirty="0" smtClean="0">
              <a:latin typeface="Calibri"/>
              <a:cs typeface="Calibri"/>
            </a:endParaRPr>
          </a:p>
          <a:p>
            <a:pPr marL="12700" marR="5080">
              <a:lnSpc>
                <a:spcPct val="162500"/>
              </a:lnSpc>
            </a:pPr>
            <a:r>
              <a:rPr sz="1600" spc="-20" dirty="0" smtClean="0">
                <a:latin typeface="Calibri"/>
                <a:cs typeface="Calibri"/>
              </a:rPr>
              <a:t>O</a:t>
            </a:r>
            <a:r>
              <a:rPr sz="1600" spc="-15" dirty="0" smtClean="0">
                <a:latin typeface="Calibri"/>
                <a:cs typeface="Calibri"/>
              </a:rPr>
              <a:t>f</a:t>
            </a:r>
            <a:r>
              <a:rPr sz="1600" spc="-10" dirty="0" smtClean="0">
                <a:latin typeface="Calibri"/>
                <a:cs typeface="Calibri"/>
              </a:rPr>
              <a:t>fice </a:t>
            </a:r>
            <a:r>
              <a:rPr sz="1600" spc="-15" dirty="0" smtClean="0">
                <a:latin typeface="Calibri"/>
                <a:cs typeface="Calibri"/>
              </a:rPr>
              <a:t>o</a:t>
            </a:r>
            <a:r>
              <a:rPr sz="1600" spc="-5" dirty="0" smtClean="0">
                <a:latin typeface="Calibri"/>
                <a:cs typeface="Calibri"/>
              </a:rPr>
              <a:t>f </a:t>
            </a:r>
            <a:r>
              <a:rPr lang="en-US" sz="1600" spc="-5" dirty="0" smtClean="0">
                <a:latin typeface="Calibri"/>
                <a:cs typeface="Calibri"/>
              </a:rPr>
              <a:t>Communications</a:t>
            </a:r>
          </a:p>
          <a:p>
            <a:pPr marL="12700" marR="5080">
              <a:lnSpc>
                <a:spcPct val="162500"/>
              </a:lnSpc>
            </a:pPr>
            <a:r>
              <a:rPr sz="1600" i="1" spc="-15" dirty="0" smtClean="0">
                <a:latin typeface="Calibri"/>
                <a:cs typeface="Calibri"/>
              </a:rPr>
              <a:t>Dar</a:t>
            </a:r>
            <a:r>
              <a:rPr sz="1600" i="1" spc="-5" dirty="0" smtClean="0">
                <a:latin typeface="Calibri"/>
                <a:cs typeface="Calibri"/>
              </a:rPr>
              <a:t>t</a:t>
            </a:r>
            <a:r>
              <a:rPr sz="1600" i="1" spc="-15" dirty="0" smtClean="0">
                <a:latin typeface="Calibri"/>
                <a:cs typeface="Calibri"/>
              </a:rPr>
              <a:t>mout</a:t>
            </a:r>
            <a:r>
              <a:rPr sz="1600" i="1" spc="-10" dirty="0" smtClean="0">
                <a:latin typeface="Calibri"/>
                <a:cs typeface="Calibri"/>
              </a:rPr>
              <a:t>h</a:t>
            </a:r>
            <a:r>
              <a:rPr sz="1600" i="1" spc="30" dirty="0" smtClean="0">
                <a:latin typeface="Calibri"/>
                <a:cs typeface="Calibri"/>
              </a:rPr>
              <a:t> </a:t>
            </a:r>
            <a:r>
              <a:rPr sz="1600" i="1" spc="-10" dirty="0" smtClean="0">
                <a:latin typeface="Calibri"/>
                <a:cs typeface="Calibri"/>
              </a:rPr>
              <a:t>Al</a:t>
            </a:r>
            <a:r>
              <a:rPr sz="1600" i="1" spc="-15" dirty="0" smtClean="0">
                <a:latin typeface="Calibri"/>
                <a:cs typeface="Calibri"/>
              </a:rPr>
              <a:t>u</a:t>
            </a:r>
            <a:r>
              <a:rPr sz="1600" i="1" spc="-25" dirty="0" smtClean="0">
                <a:latin typeface="Calibri"/>
                <a:cs typeface="Calibri"/>
              </a:rPr>
              <a:t>m</a:t>
            </a:r>
            <a:r>
              <a:rPr sz="1600" i="1" spc="-15" dirty="0" smtClean="0">
                <a:latin typeface="Calibri"/>
                <a:cs typeface="Calibri"/>
              </a:rPr>
              <a:t>n</a:t>
            </a:r>
            <a:r>
              <a:rPr sz="1600" i="1" spc="-5" dirty="0" smtClean="0">
                <a:latin typeface="Calibri"/>
                <a:cs typeface="Calibri"/>
              </a:rPr>
              <a:t>i</a:t>
            </a:r>
            <a:r>
              <a:rPr sz="1600" i="1" spc="15" dirty="0" smtClean="0">
                <a:latin typeface="Calibri"/>
                <a:cs typeface="Calibri"/>
              </a:rPr>
              <a:t> </a:t>
            </a:r>
            <a:r>
              <a:rPr sz="1600" i="1" spc="-15" dirty="0" smtClean="0">
                <a:latin typeface="Calibri"/>
                <a:cs typeface="Calibri"/>
              </a:rPr>
              <a:t>Ma</a:t>
            </a:r>
            <a:r>
              <a:rPr sz="1600" i="1" spc="-20" dirty="0" smtClean="0">
                <a:latin typeface="Calibri"/>
                <a:cs typeface="Calibri"/>
              </a:rPr>
              <a:t>g</a:t>
            </a:r>
            <a:r>
              <a:rPr sz="1600" i="1" spc="-15" dirty="0" smtClean="0">
                <a:latin typeface="Calibri"/>
                <a:cs typeface="Calibri"/>
              </a:rPr>
              <a:t>az</a:t>
            </a:r>
            <a:r>
              <a:rPr sz="1600" i="1" dirty="0" smtClean="0">
                <a:latin typeface="Calibri"/>
                <a:cs typeface="Calibri"/>
              </a:rPr>
              <a:t>i</a:t>
            </a:r>
            <a:r>
              <a:rPr sz="1600" i="1" spc="-15" dirty="0" smtClean="0">
                <a:latin typeface="Calibri"/>
                <a:cs typeface="Calibri"/>
              </a:rPr>
              <a:t>ne</a:t>
            </a:r>
            <a:r>
              <a:rPr sz="1600" i="1" spc="-10" dirty="0" smtClean="0">
                <a:latin typeface="Calibri"/>
                <a:cs typeface="Calibri"/>
              </a:rPr>
              <a:t> </a:t>
            </a:r>
            <a:r>
              <a:rPr sz="1600" spc="-60" dirty="0" smtClean="0">
                <a:latin typeface="Calibri"/>
                <a:cs typeface="Calibri"/>
              </a:rPr>
              <a:t>F</a:t>
            </a:r>
            <a:r>
              <a:rPr sz="1600" spc="-10" dirty="0" smtClean="0">
                <a:latin typeface="Calibri"/>
                <a:cs typeface="Calibri"/>
              </a:rPr>
              <a:t>acebook</a:t>
            </a:r>
            <a:endParaRPr sz="1600" dirty="0" smtClean="0">
              <a:latin typeface="Calibri"/>
              <a:cs typeface="Calibri"/>
            </a:endParaRPr>
          </a:p>
          <a:p>
            <a:pPr marL="12700" marR="1663700">
              <a:lnSpc>
                <a:spcPct val="162500"/>
              </a:lnSpc>
            </a:pPr>
            <a:r>
              <a:rPr sz="1600" spc="-15" dirty="0" smtClean="0">
                <a:latin typeface="Calibri"/>
                <a:cs typeface="Calibri"/>
              </a:rPr>
              <a:t>L</a:t>
            </a:r>
            <a:r>
              <a:rPr sz="1600" dirty="0" smtClean="0">
                <a:latin typeface="Calibri"/>
                <a:cs typeface="Calibri"/>
              </a:rPr>
              <a:t>i</a:t>
            </a:r>
            <a:r>
              <a:rPr sz="1600" spc="-15" dirty="0" smtClean="0">
                <a:latin typeface="Calibri"/>
                <a:cs typeface="Calibri"/>
              </a:rPr>
              <a:t>n</a:t>
            </a:r>
            <a:r>
              <a:rPr sz="1600" spc="-65" dirty="0" smtClean="0">
                <a:latin typeface="Calibri"/>
                <a:cs typeface="Calibri"/>
              </a:rPr>
              <a:t>k</a:t>
            </a:r>
            <a:r>
              <a:rPr sz="1600" spc="-10" dirty="0" smtClean="0">
                <a:latin typeface="Calibri"/>
                <a:cs typeface="Calibri"/>
              </a:rPr>
              <a:t>edIn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80" dirty="0" smtClean="0">
                <a:latin typeface="Calibri"/>
                <a:cs typeface="Calibri"/>
              </a:rPr>
              <a:t>T</a:t>
            </a:r>
            <a:r>
              <a:rPr sz="1600" spc="-10" dirty="0" smtClean="0">
                <a:latin typeface="Calibri"/>
                <a:cs typeface="Calibri"/>
              </a:rPr>
              <a:t>wi</a:t>
            </a:r>
            <a:r>
              <a:rPr sz="1600" spc="-25" dirty="0" smtClean="0">
                <a:latin typeface="Calibri"/>
                <a:cs typeface="Calibri"/>
              </a:rPr>
              <a:t>t</a:t>
            </a:r>
            <a:r>
              <a:rPr sz="1600" spc="-20" dirty="0" smtClean="0">
                <a:latin typeface="Calibri"/>
                <a:cs typeface="Calibri"/>
              </a:rPr>
              <a:t>t</a:t>
            </a:r>
            <a:r>
              <a:rPr sz="1600" spc="-10" dirty="0" smtClean="0">
                <a:latin typeface="Calibri"/>
                <a:cs typeface="Calibri"/>
              </a:rPr>
              <a:t>er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5" dirty="0" smtClean="0">
                <a:latin typeface="Calibri"/>
                <a:cs typeface="Calibri"/>
              </a:rPr>
              <a:t>Fl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c</a:t>
            </a:r>
            <a:r>
              <a:rPr sz="1600" spc="-20" dirty="0" smtClean="0">
                <a:latin typeface="Calibri"/>
                <a:cs typeface="Calibri"/>
              </a:rPr>
              <a:t>k</a:t>
            </a:r>
            <a:r>
              <a:rPr sz="1600" spc="-10" dirty="0" smtClean="0">
                <a:latin typeface="Calibri"/>
                <a:cs typeface="Calibri"/>
              </a:rPr>
              <a:t>r</a:t>
            </a:r>
            <a:endParaRPr lang="en-US" sz="1600" spc="-10" dirty="0" smtClean="0">
              <a:latin typeface="Calibri"/>
              <a:cs typeface="Calibri"/>
            </a:endParaRPr>
          </a:p>
          <a:p>
            <a:pPr marL="12700" marR="1663700">
              <a:lnSpc>
                <a:spcPct val="162500"/>
              </a:lnSpc>
            </a:pPr>
            <a:r>
              <a:rPr lang="en-US" sz="1600" dirty="0" err="1" smtClean="0">
                <a:latin typeface="Calibri"/>
                <a:cs typeface="Calibri"/>
              </a:rPr>
              <a:t>Instagram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3163" y="1621504"/>
            <a:ext cx="258445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u="sng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300" u="sng" spc="-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tp:/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300" u="sng" spc="-10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.dartmout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h.ed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1300" u="sng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bs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cri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b</a:t>
            </a:r>
            <a:r>
              <a:rPr sz="1300" u="sng" spc="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3163" y="1986992"/>
            <a:ext cx="181800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u="sng" spc="-2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1300" u="sng" spc="-3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://thedart</a:t>
            </a:r>
            <a:r>
              <a:rPr sz="1300" u="sng" spc="-2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outh.</a:t>
            </a:r>
            <a:r>
              <a:rPr sz="1300" u="sng" spc="-2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om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3163" y="2383714"/>
            <a:ext cx="234632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u="sng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1300" u="sng" spc="-3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tp:/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/ww</a:t>
            </a:r>
            <a:r>
              <a:rPr sz="1300" u="sng" spc="-10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.dartmout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h.e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~o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3163" y="2779955"/>
            <a:ext cx="26924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u="sng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1300" u="sng" spc="-3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tp:/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mo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uthalumnima</a:t>
            </a:r>
            <a:r>
              <a:rPr sz="1300" u="sng" spc="-3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zi</a:t>
            </a:r>
            <a:r>
              <a:rPr sz="1300" u="sng" spc="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e.</a:t>
            </a:r>
            <a:r>
              <a:rPr sz="1300" u="sng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c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m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3163" y="3176194"/>
            <a:ext cx="311404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u="sng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sz="1300" u="sng" spc="-3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300" u="sng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:/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w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w</a:t>
            </a:r>
            <a:r>
              <a:rPr sz="1300" u="sng" spc="-10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w</a:t>
            </a:r>
            <a:r>
              <a:rPr sz="1300" u="sng" spc="-3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</a:t>
            </a:r>
            <a:r>
              <a:rPr sz="1300" u="sng" spc="-3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f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eb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ook.</a:t>
            </a:r>
            <a:r>
              <a:rPr sz="1300" u="sng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m/dartm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ut</a:t>
            </a:r>
            <a:r>
              <a:rPr sz="1300" u="sng" spc="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al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u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ni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3163" y="3572815"/>
            <a:ext cx="50399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u="sng" spc="-2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h</a:t>
            </a:r>
            <a:r>
              <a:rPr sz="1300" u="sng" spc="-3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t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tp:/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/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w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w</a:t>
            </a:r>
            <a:r>
              <a:rPr sz="1300" u="sng" spc="-10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w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.li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n</a:t>
            </a:r>
            <a:r>
              <a:rPr sz="1300" u="sng" spc="-5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k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edin.</a:t>
            </a:r>
            <a:r>
              <a:rPr sz="1300" u="sng" spc="-2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c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om</a:t>
            </a:r>
            <a:r>
              <a:rPr sz="1300" u="sng" spc="-3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/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g</a:t>
            </a:r>
            <a:r>
              <a:rPr sz="1300" u="sng" spc="-2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r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o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u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ps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/</a:t>
            </a:r>
            <a:r>
              <a:rPr sz="1300" u="sng" spc="-2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D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a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r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t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m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o</a:t>
            </a:r>
            <a:r>
              <a:rPr sz="1300" u="sng" spc="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u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t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h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-Col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l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e</a:t>
            </a:r>
            <a:r>
              <a:rPr sz="1300" u="sng" spc="-2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g</a:t>
            </a:r>
            <a:r>
              <a:rPr sz="1300" u="sng" spc="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e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-</a:t>
            </a:r>
            <a:r>
              <a:rPr sz="1300" u="sng" spc="-2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A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l</a:t>
            </a:r>
            <a:r>
              <a:rPr sz="1300" u="sng" spc="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u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mni</a:t>
            </a:r>
            <a:r>
              <a:rPr sz="1300" u="sng" spc="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-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4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6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3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4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9</a:t>
            </a:r>
            <a:r>
              <a:rPr sz="1300" u="sng" spc="-2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/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a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b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o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u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3163" y="3969056"/>
            <a:ext cx="255905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u="sng" spc="-20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h</a:t>
            </a:r>
            <a:r>
              <a:rPr sz="1300" u="sng" spc="-3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t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t</a:t>
            </a:r>
            <a:r>
              <a:rPr sz="1300" u="sng" spc="-2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p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s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:/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/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t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w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i</a:t>
            </a:r>
            <a:r>
              <a:rPr sz="1300" u="sng" spc="-30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t</a:t>
            </a:r>
            <a:r>
              <a:rPr sz="1300" u="sng" spc="-20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t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e</a:t>
            </a:r>
            <a:r>
              <a:rPr sz="1300" u="sng" spc="-13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r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.</a:t>
            </a:r>
            <a:r>
              <a:rPr sz="1300" u="sng" spc="-2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c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om/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da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r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t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m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o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u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t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h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al</a:t>
            </a:r>
            <a:r>
              <a:rPr sz="1300" u="sng" spc="0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u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mni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3163" y="4365295"/>
            <a:ext cx="3951604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u="sng" spc="-2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h</a:t>
            </a:r>
            <a:r>
              <a:rPr sz="1300" u="sng" spc="-3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t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tp:/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/ww</a:t>
            </a:r>
            <a:r>
              <a:rPr sz="1300" u="sng" spc="-10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w</a:t>
            </a:r>
            <a:r>
              <a:rPr sz="1300" u="sng" spc="-3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.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fl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i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ck</a:t>
            </a:r>
            <a:r>
              <a:rPr sz="1300" u="sng" spc="-13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r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.</a:t>
            </a:r>
            <a:r>
              <a:rPr sz="1300" u="sng" spc="-2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c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om/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p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h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o</a:t>
            </a:r>
            <a:r>
              <a:rPr sz="1300" u="sng" spc="-2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t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os/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da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r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t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m</a:t>
            </a:r>
            <a:r>
              <a:rPr sz="1300" u="sng" spc="-1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o</a:t>
            </a:r>
            <a:r>
              <a:rPr sz="1300" u="sng" spc="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u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th_al</a:t>
            </a:r>
            <a:r>
              <a:rPr sz="1300" u="sng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u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mni</a:t>
            </a:r>
            <a:r>
              <a:rPr sz="1300" u="sng" spc="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_</a:t>
            </a:r>
            <a:r>
              <a:rPr sz="1300" u="sng" spc="-2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ev</a:t>
            </a:r>
            <a:r>
              <a:rPr sz="1300" u="sng" spc="-1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ent</a:t>
            </a:r>
            <a:r>
              <a:rPr sz="1300" u="sng" spc="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s</a:t>
            </a:r>
            <a:r>
              <a:rPr sz="1300" u="sng" spc="-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63163" y="4761789"/>
            <a:ext cx="395160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300" u="sng" spc="-20" dirty="0">
                <a:solidFill>
                  <a:srgbClr val="0000FF"/>
                </a:solidFill>
                <a:cs typeface="Calibri"/>
              </a:rPr>
              <a:t>https://</a:t>
            </a:r>
            <a:r>
              <a:rPr lang="en-US" sz="1300" u="sng" spc="-20" dirty="0" err="1">
                <a:solidFill>
                  <a:srgbClr val="0000FF"/>
                </a:solidFill>
                <a:cs typeface="Calibri"/>
              </a:rPr>
              <a:t>www.instagram.com</a:t>
            </a:r>
            <a:r>
              <a:rPr lang="en-US" sz="1300" u="sng" spc="-20" dirty="0">
                <a:solidFill>
                  <a:srgbClr val="0000FF"/>
                </a:solidFill>
                <a:cs typeface="Calibri"/>
              </a:rPr>
              <a:t>/</a:t>
            </a:r>
            <a:r>
              <a:rPr lang="en-US" sz="1300" u="sng" spc="-20" dirty="0" err="1">
                <a:solidFill>
                  <a:srgbClr val="0000FF"/>
                </a:solidFill>
                <a:cs typeface="Calibri"/>
              </a:rPr>
              <a:t>dartmouthalumni</a:t>
            </a:r>
            <a:r>
              <a:rPr lang="en-US" sz="1300" u="sng" spc="-20" dirty="0">
                <a:solidFill>
                  <a:srgbClr val="0000FF"/>
                </a:solidFill>
                <a:cs typeface="Calibri"/>
              </a:rPr>
              <a:t>/</a:t>
            </a:r>
            <a:endParaRPr sz="1300" dirty="0">
              <a:latin typeface="Calibri"/>
              <a:cs typeface="Calibri"/>
            </a:endParaRPr>
          </a:p>
        </p:txBody>
      </p:sp>
      <p:pic>
        <p:nvPicPr>
          <p:cNvPr id="15" name="Picture 14" descr="13AR_VolunteerPPT_AlumniSLIDE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7860"/>
            <a:ext cx="9144000" cy="11201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38753" y="180870"/>
            <a:ext cx="5112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C6738"/>
                </a:solidFill>
              </a:rPr>
              <a:t>MORE USEFUL LINKS</a:t>
            </a:r>
            <a:endParaRPr lang="en-US" sz="4000" b="1" dirty="0">
              <a:solidFill>
                <a:srgbClr val="0C673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41505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C00000"/>
                </a:solidFill>
              </a:rPr>
              <a:t>CAGOW </a:t>
            </a:r>
            <a:r>
              <a:rPr lang="en-US" sz="1200" b="1" dirty="0" smtClean="0">
                <a:solidFill>
                  <a:srgbClr val="C00000"/>
                </a:solidFill>
              </a:rPr>
              <a:t>2017: </a:t>
            </a:r>
            <a:r>
              <a:rPr lang="en-US" sz="1200" b="1" i="1" dirty="0"/>
              <a:t>NEW LEADER WELCOME AND ORIENTATION</a:t>
            </a:r>
            <a:endParaRPr lang="en-US" sz="12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48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49600" y="5289786"/>
            <a:ext cx="5694221" cy="315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 smtClean="0">
                <a:solidFill>
                  <a:srgbClr val="C00000"/>
                </a:solidFill>
              </a:rPr>
              <a:t>CAGOW 2017: </a:t>
            </a:r>
            <a:r>
              <a:rPr lang="en-US" sz="1200" b="1" i="1" dirty="0" smtClean="0"/>
              <a:t>NEW LEADER WELCOME AND ORIENTATION</a:t>
            </a:r>
            <a:endParaRPr lang="en-US" sz="1200" b="1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30" y="148590"/>
            <a:ext cx="878014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C6738"/>
                </a:solidFill>
              </a:rPr>
              <a:t>Q &amp; A</a:t>
            </a:r>
            <a:endParaRPr lang="en-US" sz="4000" dirty="0" smtClean="0">
              <a:solidFill>
                <a:srgbClr val="0C6738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can I get help with </a:t>
            </a:r>
            <a:r>
              <a:rPr lang="en-US" sz="2400" dirty="0" err="1" smtClean="0"/>
              <a:t>iModules</a:t>
            </a:r>
            <a:r>
              <a:rPr lang="en-US" sz="2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Whom can I contact regarding the Operating Guidelines?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can I find other clubs like mine and learn about what’s working for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Where can I get help with financial or non-profit status questions I have?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Whom can I talk to about getting a College speaker (professor, etc.) to come to our Club?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can I find out about sports teams that will be in my area?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can I more effectively use social media for my Club?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99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38700" y="5289786"/>
            <a:ext cx="4005121" cy="315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200" b="1" i="1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1798" y="2371411"/>
            <a:ext cx="4130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C6738"/>
                </a:solidFill>
              </a:rPr>
              <a:t>THANK  YOU!</a:t>
            </a:r>
            <a:endParaRPr lang="en-US" sz="5400" b="1" dirty="0">
              <a:solidFill>
                <a:srgbClr val="0C673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527655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C00000"/>
                </a:solidFill>
              </a:rPr>
              <a:t>CAGOW </a:t>
            </a:r>
            <a:r>
              <a:rPr lang="en-US" sz="1200" b="1" dirty="0" smtClean="0">
                <a:solidFill>
                  <a:srgbClr val="C00000"/>
                </a:solidFill>
              </a:rPr>
              <a:t>2017: </a:t>
            </a:r>
            <a:r>
              <a:rPr lang="en-US" sz="1200" b="1" i="1" dirty="0"/>
              <a:t>NEW LEADER WELCOME AND ORIENTATION</a:t>
            </a:r>
            <a:endParaRPr lang="en-US" sz="12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3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49600" y="5289786"/>
            <a:ext cx="5694221" cy="315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 smtClean="0">
                <a:solidFill>
                  <a:srgbClr val="C00000"/>
                </a:solidFill>
              </a:rPr>
              <a:t>CAGOW 2017: </a:t>
            </a:r>
            <a:r>
              <a:rPr lang="en-US" sz="1200" b="1" i="1" dirty="0" smtClean="0"/>
              <a:t>NEW LEADER WELCOME AND ORIENTATION</a:t>
            </a:r>
            <a:endParaRPr lang="en-US" sz="1200" b="1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8737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0C6738"/>
                </a:solidFill>
              </a:rPr>
              <a:t>WELCOME! </a:t>
            </a:r>
          </a:p>
          <a:p>
            <a:pPr algn="ctr"/>
            <a:r>
              <a:rPr lang="en-US" sz="5400" b="1" dirty="0" smtClean="0">
                <a:solidFill>
                  <a:srgbClr val="0C6738"/>
                </a:solidFill>
              </a:rPr>
              <a:t>NEW CAGOW ATTENDEES</a:t>
            </a:r>
            <a:endParaRPr lang="en-US" sz="5400" dirty="0" smtClean="0">
              <a:solidFill>
                <a:srgbClr val="0C6738"/>
              </a:solidFill>
            </a:endParaRPr>
          </a:p>
          <a:p>
            <a:pPr lvl="0" algn="ctr"/>
            <a:endParaRPr lang="en-US" b="1" dirty="0" smtClean="0"/>
          </a:p>
          <a:p>
            <a:pPr lvl="0" algn="ctr"/>
            <a:r>
              <a:rPr lang="en-US" sz="2800" i="1" dirty="0" smtClean="0"/>
              <a:t>Mark </a:t>
            </a:r>
            <a:r>
              <a:rPr lang="en-US" sz="2800" i="1" dirty="0"/>
              <a:t>Heller </a:t>
            </a:r>
            <a:r>
              <a:rPr lang="en-US" sz="2800" i="1" dirty="0" smtClean="0"/>
              <a:t>’70</a:t>
            </a:r>
          </a:p>
          <a:p>
            <a:pPr lvl="0" algn="ctr"/>
            <a:r>
              <a:rPr lang="en-US" sz="2800" i="1" dirty="0" smtClean="0"/>
              <a:t>Alumni Council Representative </a:t>
            </a:r>
          </a:p>
          <a:p>
            <a:pPr lvl="0" algn="ctr"/>
            <a:endParaRPr lang="en-US" dirty="0" smtClean="0"/>
          </a:p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5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5335" y="501134"/>
            <a:ext cx="4273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C6738"/>
                </a:solidFill>
              </a:rPr>
              <a:t>ALUMNI ADVISORS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2665" y="52587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C00000"/>
                </a:solidFill>
              </a:rPr>
              <a:t>CAGOW </a:t>
            </a:r>
            <a:r>
              <a:rPr lang="en-US" sz="1200" b="1" dirty="0" smtClean="0">
                <a:solidFill>
                  <a:srgbClr val="C00000"/>
                </a:solidFill>
              </a:rPr>
              <a:t>2017: </a:t>
            </a:r>
            <a:r>
              <a:rPr lang="en-US" sz="1200" b="1" i="1" dirty="0"/>
              <a:t>NEW LEADER WELCOME AND ORIENTATION</a:t>
            </a:r>
            <a:endParaRPr lang="en-US" sz="1200" b="1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600" y="1510019"/>
            <a:ext cx="82580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Volunteer Lead:    Mark Heller ’70		</a:t>
            </a:r>
            <a:r>
              <a:rPr lang="en-US" sz="2000" dirty="0" smtClean="0">
                <a:hlinkClick r:id="rId3"/>
              </a:rPr>
              <a:t>mheller@fodorco.com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Clubs: 		         Mark Heller ’70		</a:t>
            </a:r>
            <a:r>
              <a:rPr lang="en-US" sz="2000" dirty="0" smtClean="0">
                <a:hlinkClick r:id="rId3"/>
              </a:rPr>
              <a:t>mheller@fodorco.com</a:t>
            </a:r>
            <a:endParaRPr lang="en-US" sz="2000" dirty="0" smtClean="0"/>
          </a:p>
          <a:p>
            <a:r>
              <a:rPr lang="en-US" sz="2000" dirty="0" smtClean="0"/>
              <a:t>			</a:t>
            </a:r>
            <a:r>
              <a:rPr lang="en-US" sz="2000" dirty="0"/>
              <a:t> </a:t>
            </a:r>
            <a:r>
              <a:rPr lang="en-US" sz="2000" dirty="0" smtClean="0"/>
              <a:t>        Mark Cormier ‘82      	</a:t>
            </a:r>
            <a:r>
              <a:rPr lang="en-US" sz="2000" u="sng" dirty="0" smtClean="0">
                <a:hlinkClick r:id="rId4"/>
              </a:rPr>
              <a:t>cormier1@pacbell.net</a:t>
            </a:r>
            <a:endParaRPr lang="en-US" sz="2000" dirty="0" smtClean="0"/>
          </a:p>
          <a:p>
            <a:r>
              <a:rPr lang="en-US" sz="2000" dirty="0" smtClean="0"/>
              <a:t>			</a:t>
            </a:r>
            <a:r>
              <a:rPr lang="en-US" sz="2000" dirty="0"/>
              <a:t> </a:t>
            </a:r>
            <a:r>
              <a:rPr lang="en-US" sz="2000" dirty="0" smtClean="0"/>
              <a:t>        Stina Brock ’01		</a:t>
            </a:r>
            <a:r>
              <a:rPr lang="en-US" sz="2000" dirty="0" smtClean="0">
                <a:hlinkClick r:id="rId5"/>
              </a:rPr>
              <a:t>stina.brock@gmail.com</a:t>
            </a:r>
            <a:endParaRPr lang="en-US" sz="2000" dirty="0" smtClean="0"/>
          </a:p>
          <a:p>
            <a:r>
              <a:rPr lang="en-US" sz="2000" dirty="0"/>
              <a:t>Groups:  		 Hillary S. Cheng ‘	11	</a:t>
            </a:r>
            <a:r>
              <a:rPr lang="en-US" sz="2000" dirty="0">
                <a:hlinkClick r:id="rId6"/>
              </a:rPr>
              <a:t>hillary.s.cheng@gmail.com</a:t>
            </a:r>
            <a:endParaRPr lang="en-US" sz="2000" dirty="0"/>
          </a:p>
          <a:p>
            <a:r>
              <a:rPr lang="en-US" sz="2000" dirty="0"/>
              <a:t>				 Vanessa Ferro ‘00	</a:t>
            </a:r>
            <a:r>
              <a:rPr lang="en-US" sz="2000" dirty="0">
                <a:hlinkClick r:id="rId7"/>
              </a:rPr>
              <a:t>vmferro@mac.com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Staff Lead: 	         Magda Vergara		</a:t>
            </a:r>
            <a:r>
              <a:rPr lang="en-US" sz="2000" dirty="0" smtClean="0">
                <a:hlinkClick r:id="rId8"/>
              </a:rPr>
              <a:t>magda.t.vergara@Dartmouth.edu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71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49600" y="5289786"/>
            <a:ext cx="5694221" cy="315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 smtClean="0">
                <a:solidFill>
                  <a:srgbClr val="C00000"/>
                </a:solidFill>
              </a:rPr>
              <a:t>CAGOW 2017: </a:t>
            </a:r>
            <a:r>
              <a:rPr lang="en-US" sz="1200" b="1" i="1" dirty="0" smtClean="0"/>
              <a:t>NEW LEADER WELCOME AND ORIENTATION</a:t>
            </a:r>
            <a:endParaRPr lang="en-US" sz="1200" b="1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98984" y="228600"/>
            <a:ext cx="873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7030A0"/>
              </a:solidFill>
            </a:endParaRPr>
          </a:p>
          <a:p>
            <a:pPr algn="ctr"/>
            <a:endParaRPr lang="en-US" sz="2000" b="1" dirty="0" smtClean="0">
              <a:solidFill>
                <a:srgbClr val="7030A0"/>
              </a:solidFill>
            </a:endParaRP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pPr lvl="0" algn="ctr"/>
            <a:endParaRPr lang="en-US" sz="2000" dirty="0" smtClean="0"/>
          </a:p>
          <a:p>
            <a:pPr lvl="0" algn="ctr"/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130410" y="440844"/>
            <a:ext cx="6642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C6738"/>
                </a:solidFill>
              </a:rPr>
              <a:t>ALUMNI COMMUNITIES TEAM</a:t>
            </a:r>
            <a:endParaRPr lang="en-US" sz="4000" dirty="0">
              <a:solidFill>
                <a:srgbClr val="0C6738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7007" y="3641811"/>
            <a:ext cx="1709452" cy="11512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C6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Anita Brown Administrative Assistant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31429" y="3681543"/>
            <a:ext cx="1989575" cy="10530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C6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Magda Vergara, PhD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Associate Director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Communities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51661" y="3641810"/>
            <a:ext cx="1969477" cy="11512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C6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Theodosia Cook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Assistant Director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Special Projects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51832" y="3686967"/>
            <a:ext cx="1874991" cy="110609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C6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Mark Hoffman, JD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Associate Director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Operations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41519" y="1542884"/>
            <a:ext cx="2601120" cy="131702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C6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Victoria </a:t>
            </a:r>
            <a:r>
              <a:rPr lang="en-US" dirty="0" err="1" smtClean="0">
                <a:solidFill>
                  <a:schemeClr val="tx1"/>
                </a:solidFill>
              </a:rPr>
              <a:t>Gonin</a:t>
            </a:r>
            <a:r>
              <a:rPr lang="en-US" dirty="0" smtClean="0">
                <a:solidFill>
                  <a:schemeClr val="tx1"/>
                </a:solidFill>
              </a:rPr>
              <a:t> P ‘12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Deputy Director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Alumni Relations</a:t>
            </a:r>
          </a:p>
        </p:txBody>
      </p:sp>
    </p:spTree>
    <p:extLst>
      <p:ext uri="{BB962C8B-B14F-4D97-AF65-F5344CB8AC3E}">
        <p14:creationId xmlns:p14="http://schemas.microsoft.com/office/powerpoint/2010/main" val="1505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49600" y="5289786"/>
            <a:ext cx="5694221" cy="315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 smtClean="0">
                <a:solidFill>
                  <a:srgbClr val="C00000"/>
                </a:solidFill>
              </a:rPr>
              <a:t>CAGOW 2017: </a:t>
            </a:r>
            <a:r>
              <a:rPr lang="en-US" sz="1200" b="1" i="1" dirty="0" smtClean="0"/>
              <a:t>NEW LEADER WELCOME AND ORIENTATION</a:t>
            </a:r>
            <a:endParaRPr lang="en-US" sz="1200" b="1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0" y="372855"/>
            <a:ext cx="8737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C6738"/>
                </a:solidFill>
              </a:rPr>
              <a:t>INTRODUCTIONS</a:t>
            </a:r>
            <a:endParaRPr lang="en-US" sz="4000" dirty="0" smtClean="0">
              <a:solidFill>
                <a:srgbClr val="0C6738"/>
              </a:solidFill>
            </a:endParaRPr>
          </a:p>
          <a:p>
            <a:endParaRPr lang="en-US" dirty="0" smtClean="0"/>
          </a:p>
          <a:p>
            <a:pPr lvl="1"/>
            <a:endParaRPr lang="en-US" dirty="0"/>
          </a:p>
          <a:p>
            <a:pPr marL="0" lvl="1" algn="ctr"/>
            <a:r>
              <a:rPr lang="en-US" sz="2800" dirty="0" smtClean="0"/>
              <a:t>Name, Year, Club or Group</a:t>
            </a: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is your role?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Why are you involved as an alumnus/a?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Why did you choose to attend CAGOW?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do you hope to learn from attending CAGOW?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Communities of Dartmouth Alumni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1600200"/>
            <a:ext cx="7372350" cy="4525963"/>
          </a:xfrm>
        </p:spPr>
        <p:txBody>
          <a:bodyPr/>
          <a:lstStyle/>
          <a:p>
            <a:r>
              <a:rPr lang="en-US" sz="2800" dirty="0"/>
              <a:t>CEC- history and composition</a:t>
            </a:r>
          </a:p>
          <a:p>
            <a:r>
              <a:rPr lang="en-US" sz="2800" dirty="0"/>
              <a:t>Alumni </a:t>
            </a:r>
            <a:r>
              <a:rPr lang="en-US" sz="2800" dirty="0" smtClean="0"/>
              <a:t>Council</a:t>
            </a:r>
          </a:p>
          <a:p>
            <a:r>
              <a:rPr lang="en-US" sz="2800" dirty="0" smtClean="0"/>
              <a:t>Clubs</a:t>
            </a:r>
          </a:p>
          <a:p>
            <a:r>
              <a:rPr lang="en-US" sz="2800" dirty="0" smtClean="0"/>
              <a:t>Groups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Affiliated Groups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Shared Interest Groups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Women of Dartmouth</a:t>
            </a:r>
            <a:endParaRPr lang="en-US" dirty="0"/>
          </a:p>
          <a:p>
            <a:pPr lvl="8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21179" y="5365383"/>
            <a:ext cx="5694221" cy="315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 smtClean="0">
                <a:solidFill>
                  <a:srgbClr val="C00000"/>
                </a:solidFill>
              </a:rPr>
              <a:t>CAGOW 2017: </a:t>
            </a:r>
            <a:r>
              <a:rPr lang="en-US" sz="1200" b="1" i="1" dirty="0" smtClean="0"/>
              <a:t>NEW LEADER WELCOME AND ORIENTATION</a:t>
            </a:r>
            <a:endParaRPr lang="en-US" sz="1200" b="1" i="1" dirty="0">
              <a:latin typeface="Arial"/>
              <a:cs typeface="Arial"/>
            </a:endParaRPr>
          </a:p>
        </p:txBody>
      </p:sp>
      <p:pic>
        <p:nvPicPr>
          <p:cNvPr id="5" name="Picture 4" descr="13AR_VolunteerPPT_Alumni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2150"/>
            <a:ext cx="91440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Shared Interest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Groups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9087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pportunities </a:t>
            </a:r>
            <a:r>
              <a:rPr lang="en-US" dirty="0"/>
              <a:t>for alumni to connect and reconnect to fellow alumni based on common </a:t>
            </a:r>
            <a:r>
              <a:rPr lang="en-US" dirty="0" smtClean="0"/>
              <a:t>interests: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Dartmouth Alumni in Design and Architecture (DADA)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Corinna Knight ’93 </a:t>
            </a:r>
            <a:r>
              <a:rPr lang="en-US" dirty="0" smtClean="0"/>
              <a:t>and Susan Reed ‘81</a:t>
            </a:r>
          </a:p>
          <a:p>
            <a:r>
              <a:rPr lang="en-US" b="1" dirty="0" smtClean="0">
                <a:hlinkClick r:id="rId2"/>
              </a:rPr>
              <a:t>Dartmouth</a:t>
            </a:r>
            <a:r>
              <a:rPr lang="en-US" b="1" dirty="0">
                <a:hlinkClick r:id="rId2"/>
              </a:rPr>
              <a:t> Alumni in Entertainment &amp; Media (DAEMA)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Schuyler Evans ’10 </a:t>
            </a:r>
            <a:r>
              <a:rPr lang="en-US" dirty="0" smtClean="0"/>
              <a:t>and Anna-Kay Thomas ‘12</a:t>
            </a:r>
          </a:p>
          <a:p>
            <a:r>
              <a:rPr lang="en-US" b="1" dirty="0" smtClean="0">
                <a:hlinkClick r:id="rId3"/>
              </a:rPr>
              <a:t>Dartmouth </a:t>
            </a:r>
            <a:r>
              <a:rPr lang="en-US" b="1" dirty="0">
                <a:hlinkClick r:id="rId3"/>
              </a:rPr>
              <a:t>Lawyers Association (DLA)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Howard Morse ’81 </a:t>
            </a:r>
            <a:endParaRPr lang="en-US" dirty="0" smtClean="0"/>
          </a:p>
          <a:p>
            <a:r>
              <a:rPr lang="en-US" b="1" dirty="0" smtClean="0">
                <a:hlinkClick r:id="rId4"/>
              </a:rPr>
              <a:t>Dartmouth </a:t>
            </a:r>
            <a:r>
              <a:rPr lang="en-US" b="1" dirty="0">
                <a:hlinkClick r:id="rId4"/>
              </a:rPr>
              <a:t>Uniformed Service Alumni (DUSA)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Winnie </a:t>
            </a:r>
            <a:r>
              <a:rPr lang="en-US" dirty="0"/>
              <a:t>Huang </a:t>
            </a:r>
            <a:r>
              <a:rPr lang="en-US" dirty="0" smtClean="0"/>
              <a:t>’92</a:t>
            </a:r>
            <a:endParaRPr lang="en-US" dirty="0"/>
          </a:p>
        </p:txBody>
      </p:sp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3014"/>
            <a:ext cx="9144000" cy="1094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527655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C00000"/>
                </a:solidFill>
              </a:rPr>
              <a:t>CAGOW </a:t>
            </a:r>
            <a:r>
              <a:rPr lang="en-US" sz="1200" b="1" dirty="0" smtClean="0">
                <a:solidFill>
                  <a:srgbClr val="C00000"/>
                </a:solidFill>
              </a:rPr>
              <a:t>2017: </a:t>
            </a:r>
            <a:r>
              <a:rPr lang="en-US" sz="1200" b="1" i="1" dirty="0"/>
              <a:t>NEW LEADER WELCOME AND ORIENTATION</a:t>
            </a:r>
            <a:endParaRPr lang="en-US" sz="12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5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Affiliated Groups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085" y="1508760"/>
            <a:ext cx="7783830" cy="46174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personal-identity groups that Dartmouth recognizes as alumni affiliated organizations are based on ethnicity and sexual orientation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hlinkClick r:id="rId2"/>
              </a:rPr>
              <a:t>Black Alumni of Dartmouth Association (BADA)</a:t>
            </a: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Leah </a:t>
            </a:r>
            <a:r>
              <a:rPr lang="en-US" dirty="0" err="1"/>
              <a:t>Threatte</a:t>
            </a:r>
            <a:r>
              <a:rPr lang="en-US" dirty="0"/>
              <a:t> Bojnowski ’01 </a:t>
            </a:r>
            <a:endParaRPr lang="en-US" dirty="0" smtClean="0"/>
          </a:p>
          <a:p>
            <a:r>
              <a:rPr lang="en-US" b="1" dirty="0" smtClean="0">
                <a:hlinkClick r:id="rId3"/>
              </a:rPr>
              <a:t>Dartmouth </a:t>
            </a:r>
            <a:r>
              <a:rPr lang="en-US" b="1" dirty="0">
                <a:hlinkClick r:id="rId3"/>
              </a:rPr>
              <a:t>Asian Pacific American Alumni Association (DAPAAA)</a:t>
            </a: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Fang Li ’05 and Ariel </a:t>
            </a:r>
            <a:r>
              <a:rPr lang="en-US" dirty="0" err="1"/>
              <a:t>Xue</a:t>
            </a:r>
            <a:r>
              <a:rPr lang="en-US" dirty="0"/>
              <a:t> ’08 </a:t>
            </a:r>
            <a:endParaRPr lang="en-US" dirty="0" smtClean="0"/>
          </a:p>
          <a:p>
            <a:r>
              <a:rPr lang="en-US" b="1" dirty="0" smtClean="0">
                <a:hlinkClick r:id="rId4"/>
              </a:rPr>
              <a:t>Dartmouth </a:t>
            </a:r>
            <a:r>
              <a:rPr lang="en-US" b="1" dirty="0">
                <a:hlinkClick r:id="rId4"/>
              </a:rPr>
              <a:t>Association of Latino Alumni (DALA)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Fernando de Necochea ’62 </a:t>
            </a:r>
            <a:endParaRPr lang="en-US" dirty="0" smtClean="0"/>
          </a:p>
          <a:p>
            <a:r>
              <a:rPr lang="en-US" b="1" dirty="0" smtClean="0">
                <a:hlinkClick r:id="rId5"/>
              </a:rPr>
              <a:t>Dartmouth </a:t>
            </a:r>
            <a:r>
              <a:rPr lang="en-US" b="1" dirty="0">
                <a:hlinkClick r:id="rId5"/>
              </a:rPr>
              <a:t>Gay, Lesbian, Bisexual and Transgender Alumni/ae Association (DGALA)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Brendan Connell ’87 </a:t>
            </a:r>
            <a:endParaRPr lang="en-US" dirty="0" smtClean="0"/>
          </a:p>
          <a:p>
            <a:r>
              <a:rPr lang="en-US" b="1" dirty="0" smtClean="0">
                <a:hlinkClick r:id="rId6"/>
              </a:rPr>
              <a:t>Native </a:t>
            </a:r>
            <a:r>
              <a:rPr lang="en-US" b="1" dirty="0">
                <a:hlinkClick r:id="rId6"/>
              </a:rPr>
              <a:t>American Alumni Association of Dartmouth (NAAAD)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Terra Branson ’10 and Maxine Mauricio </a:t>
            </a:r>
            <a:r>
              <a:rPr lang="en-US" dirty="0" smtClean="0"/>
              <a:t>’93</a:t>
            </a:r>
            <a:endParaRPr lang="en-US" dirty="0"/>
          </a:p>
        </p:txBody>
      </p:sp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3014"/>
            <a:ext cx="9144000" cy="109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Women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of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Dartmouth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980" y="1291590"/>
            <a:ext cx="7463790" cy="40119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Women of Dartmouth | Dartmouth Alumni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WoD</a:t>
            </a:r>
            <a:r>
              <a:rPr lang="en-US" dirty="0" smtClean="0"/>
              <a:t> </a:t>
            </a:r>
            <a:r>
              <a:rPr lang="en-US" dirty="0"/>
              <a:t>communities in the U.S. and </a:t>
            </a:r>
            <a:r>
              <a:rPr lang="en-US" dirty="0" smtClean="0"/>
              <a:t>abroad: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Greater Boston</a:t>
            </a:r>
          </a:p>
          <a:p>
            <a:r>
              <a:rPr lang="en-US" sz="2800" dirty="0"/>
              <a:t>Bay Area</a:t>
            </a:r>
          </a:p>
          <a:p>
            <a:r>
              <a:rPr lang="en-US" sz="2800" dirty="0"/>
              <a:t>Chicago</a:t>
            </a:r>
          </a:p>
          <a:p>
            <a:r>
              <a:rPr lang="en-US" sz="2800" dirty="0"/>
              <a:t>Greater New York</a:t>
            </a:r>
          </a:p>
          <a:p>
            <a:r>
              <a:rPr lang="en-US" sz="2800" dirty="0"/>
              <a:t>London, UK</a:t>
            </a:r>
          </a:p>
          <a:p>
            <a:r>
              <a:rPr lang="en-US" sz="2800" dirty="0"/>
              <a:t>Washington D.C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Southern California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3014"/>
            <a:ext cx="9144000" cy="1094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541505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1" dirty="0">
                <a:solidFill>
                  <a:srgbClr val="C00000"/>
                </a:solidFill>
              </a:rPr>
              <a:t>CAGOW </a:t>
            </a:r>
            <a:r>
              <a:rPr lang="en-US" sz="1200" b="1" dirty="0" smtClean="0">
                <a:solidFill>
                  <a:srgbClr val="C00000"/>
                </a:solidFill>
              </a:rPr>
              <a:t>2017: </a:t>
            </a:r>
            <a:r>
              <a:rPr lang="en-US" sz="1200" b="1" i="1" dirty="0"/>
              <a:t>NEW LEADER WELCOME AND ORIENTATION</a:t>
            </a:r>
            <a:endParaRPr lang="en-US" sz="12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2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5230</TotalTime>
  <Words>628</Words>
  <Application>Microsoft Office PowerPoint</Application>
  <PresentationFormat>On-screen Show (4:3)</PresentationFormat>
  <Paragraphs>166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Communities of Dartmouth Alumni</vt:lpstr>
      <vt:lpstr>Shared Interest Groups</vt:lpstr>
      <vt:lpstr> Affiliated Groups </vt:lpstr>
      <vt:lpstr> Women of Dartmouth </vt:lpstr>
      <vt:lpstr>PowerPoint Presentation</vt:lpstr>
      <vt:lpstr>PowerPoint Presentation</vt:lpstr>
      <vt:lpstr> RESOURCES AFTER CAGOW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E Westervelt</dc:creator>
  <cp:lastModifiedBy>Mark P. Hoffman</cp:lastModifiedBy>
  <cp:revision>203</cp:revision>
  <cp:lastPrinted>2016-01-11T21:32:16Z</cp:lastPrinted>
  <dcterms:created xsi:type="dcterms:W3CDTF">2012-11-29T18:50:22Z</dcterms:created>
  <dcterms:modified xsi:type="dcterms:W3CDTF">2017-02-10T16:23:01Z</dcterms:modified>
</cp:coreProperties>
</file>