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notesMasterIdLst>
    <p:notesMasterId r:id="rId21"/>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75" r:id="rId15"/>
    <p:sldId id="269" r:id="rId16"/>
    <p:sldId id="270" r:id="rId17"/>
    <p:sldId id="271" r:id="rId18"/>
    <p:sldId id="272" r:id="rId19"/>
    <p:sldId id="274" r:id="rId20"/>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52" d="100"/>
          <a:sy n="52" d="100"/>
        </p:scale>
        <p:origin x="68" y="4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092217E9-94C4-45F2-8255-F954C47EACFC}" type="datetimeFigureOut">
              <a:rPr lang="en-US" smtClean="0"/>
              <a:t>10/3/2025</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C60E0652-2FBD-4BD8-932F-4D647057CC94}" type="slidenum">
              <a:rPr lang="en-US" smtClean="0"/>
              <a:t>‹#›</a:t>
            </a:fld>
            <a:endParaRPr lang="en-US"/>
          </a:p>
        </p:txBody>
      </p:sp>
    </p:spTree>
    <p:extLst>
      <p:ext uri="{BB962C8B-B14F-4D97-AF65-F5344CB8AC3E}">
        <p14:creationId xmlns:p14="http://schemas.microsoft.com/office/powerpoint/2010/main" val="12377251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60E0652-2FBD-4BD8-932F-4D647057CC94}" type="slidenum">
              <a:rPr lang="en-US" smtClean="0"/>
              <a:t>3</a:t>
            </a:fld>
            <a:endParaRPr lang="en-US"/>
          </a:p>
        </p:txBody>
      </p:sp>
    </p:spTree>
    <p:extLst>
      <p:ext uri="{BB962C8B-B14F-4D97-AF65-F5344CB8AC3E}">
        <p14:creationId xmlns:p14="http://schemas.microsoft.com/office/powerpoint/2010/main" val="17748477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5673FA4-30FE-4732-BEB7-AB40C4645530}" type="datetimeFigureOut">
              <a:rPr lang="en-US" smtClean="0"/>
              <a:t>10/3/2025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B27908-44E0-4484-B2F4-AAF8B36B5AE5}"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575981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5673FA4-30FE-4732-BEB7-AB40C4645530}" type="datetimeFigureOut">
              <a:rPr lang="en-US" smtClean="0"/>
              <a:t>10/3/2025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B27908-44E0-4484-B2F4-AAF8B36B5AE5}" type="slidenum">
              <a:rPr lang="en-US" smtClean="0"/>
              <a:t>‹#›</a:t>
            </a:fld>
            <a:endParaRPr lang="en-US"/>
          </a:p>
        </p:txBody>
      </p:sp>
    </p:spTree>
    <p:extLst>
      <p:ext uri="{BB962C8B-B14F-4D97-AF65-F5344CB8AC3E}">
        <p14:creationId xmlns:p14="http://schemas.microsoft.com/office/powerpoint/2010/main" val="21131516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5673FA4-30FE-4732-BEB7-AB40C4645530}" type="datetimeFigureOut">
              <a:rPr lang="en-US" smtClean="0"/>
              <a:t>10/3/2025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B27908-44E0-4484-B2F4-AAF8B36B5AE5}" type="slidenum">
              <a:rPr lang="en-US" smtClean="0"/>
              <a:t>‹#›</a:t>
            </a:fld>
            <a:endParaRPr lang="en-US"/>
          </a:p>
        </p:txBody>
      </p:sp>
    </p:spTree>
    <p:extLst>
      <p:ext uri="{BB962C8B-B14F-4D97-AF65-F5344CB8AC3E}">
        <p14:creationId xmlns:p14="http://schemas.microsoft.com/office/powerpoint/2010/main" val="29891930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5673FA4-30FE-4732-BEB7-AB40C4645530}" type="datetimeFigureOut">
              <a:rPr lang="en-US" smtClean="0"/>
              <a:t>10/3/2025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B27908-44E0-4484-B2F4-AAF8B36B5AE5}" type="slidenum">
              <a:rPr lang="en-US" smtClean="0"/>
              <a:t>‹#›</a:t>
            </a:fld>
            <a:endParaRPr lang="en-US"/>
          </a:p>
        </p:txBody>
      </p:sp>
    </p:spTree>
    <p:extLst>
      <p:ext uri="{BB962C8B-B14F-4D97-AF65-F5344CB8AC3E}">
        <p14:creationId xmlns:p14="http://schemas.microsoft.com/office/powerpoint/2010/main" val="885380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5673FA4-30FE-4732-BEB7-AB40C4645530}" type="datetimeFigureOut">
              <a:rPr lang="en-US" smtClean="0"/>
              <a:t>10/3/2025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B27908-44E0-4484-B2F4-AAF8B36B5AE5}"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216428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5673FA4-30FE-4732-BEB7-AB40C4645530}" type="datetimeFigureOut">
              <a:rPr lang="en-US" smtClean="0"/>
              <a:t>10/3/2025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B27908-44E0-4484-B2F4-AAF8B36B5AE5}" type="slidenum">
              <a:rPr lang="en-US" smtClean="0"/>
              <a:t>‹#›</a:t>
            </a:fld>
            <a:endParaRPr lang="en-US"/>
          </a:p>
        </p:txBody>
      </p:sp>
    </p:spTree>
    <p:extLst>
      <p:ext uri="{BB962C8B-B14F-4D97-AF65-F5344CB8AC3E}">
        <p14:creationId xmlns:p14="http://schemas.microsoft.com/office/powerpoint/2010/main" val="39231957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5673FA4-30FE-4732-BEB7-AB40C4645530}" type="datetimeFigureOut">
              <a:rPr lang="en-US" smtClean="0"/>
              <a:t>10/3/2025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5B27908-44E0-4484-B2F4-AAF8B36B5AE5}" type="slidenum">
              <a:rPr lang="en-US" smtClean="0"/>
              <a:t>‹#›</a:t>
            </a:fld>
            <a:endParaRPr lang="en-US"/>
          </a:p>
        </p:txBody>
      </p:sp>
    </p:spTree>
    <p:extLst>
      <p:ext uri="{BB962C8B-B14F-4D97-AF65-F5344CB8AC3E}">
        <p14:creationId xmlns:p14="http://schemas.microsoft.com/office/powerpoint/2010/main" val="5479182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5673FA4-30FE-4732-BEB7-AB40C4645530}" type="datetimeFigureOut">
              <a:rPr lang="en-US" smtClean="0"/>
              <a:t>10/3/2025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5B27908-44E0-4484-B2F4-AAF8B36B5AE5}" type="slidenum">
              <a:rPr lang="en-US" smtClean="0"/>
              <a:t>‹#›</a:t>
            </a:fld>
            <a:endParaRPr lang="en-US"/>
          </a:p>
        </p:txBody>
      </p:sp>
    </p:spTree>
    <p:extLst>
      <p:ext uri="{BB962C8B-B14F-4D97-AF65-F5344CB8AC3E}">
        <p14:creationId xmlns:p14="http://schemas.microsoft.com/office/powerpoint/2010/main" val="9648709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A5673FA4-30FE-4732-BEB7-AB40C4645530}" type="datetimeFigureOut">
              <a:rPr lang="en-US" smtClean="0"/>
              <a:t>10/3/2025</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45B27908-44E0-4484-B2F4-AAF8B36B5AE5}" type="slidenum">
              <a:rPr lang="en-US" smtClean="0"/>
              <a:t>‹#›</a:t>
            </a:fld>
            <a:endParaRPr lang="en-US"/>
          </a:p>
        </p:txBody>
      </p:sp>
    </p:spTree>
    <p:extLst>
      <p:ext uri="{BB962C8B-B14F-4D97-AF65-F5344CB8AC3E}">
        <p14:creationId xmlns:p14="http://schemas.microsoft.com/office/powerpoint/2010/main" val="9816912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A5673FA4-30FE-4732-BEB7-AB40C4645530}" type="datetimeFigureOut">
              <a:rPr lang="en-US" smtClean="0"/>
              <a:t>10/3/2025</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5B27908-44E0-4484-B2F4-AAF8B36B5AE5}" type="slidenum">
              <a:rPr lang="en-US" smtClean="0"/>
              <a:t>‹#›</a:t>
            </a:fld>
            <a:endParaRPr lang="en-US"/>
          </a:p>
        </p:txBody>
      </p:sp>
    </p:spTree>
    <p:extLst>
      <p:ext uri="{BB962C8B-B14F-4D97-AF65-F5344CB8AC3E}">
        <p14:creationId xmlns:p14="http://schemas.microsoft.com/office/powerpoint/2010/main" val="29768216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5673FA4-30FE-4732-BEB7-AB40C4645530}" type="datetimeFigureOut">
              <a:rPr lang="en-US" smtClean="0"/>
              <a:t>10/3/2025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B27908-44E0-4484-B2F4-AAF8B36B5AE5}" type="slidenum">
              <a:rPr lang="en-US" smtClean="0"/>
              <a:t>‹#›</a:t>
            </a:fld>
            <a:endParaRPr lang="en-US"/>
          </a:p>
        </p:txBody>
      </p:sp>
    </p:spTree>
    <p:extLst>
      <p:ext uri="{BB962C8B-B14F-4D97-AF65-F5344CB8AC3E}">
        <p14:creationId xmlns:p14="http://schemas.microsoft.com/office/powerpoint/2010/main" val="11952058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A5673FA4-30FE-4732-BEB7-AB40C4645530}" type="datetimeFigureOut">
              <a:rPr lang="en-US" smtClean="0"/>
              <a:t>10/3/2025</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45B27908-44E0-4484-B2F4-AAF8B36B5AE5}"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45902526"/>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mailto:Tax@Dartmouth.edu"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mailto:Tax@Dartmouth.edu"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irs.gov/e-file-providers/exempt-organizations-and-other-tax-exempt-entities-modernized-e-file-mef-providers" TargetMode="External"/><Relationship Id="rId2" Type="http://schemas.openxmlformats.org/officeDocument/2006/relationships/hyperlink" Target="https://www.irs.gov/e-file-providers/authorized-irs-e-file-provider-locator-service-for-tax-professionals"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Dartmouth College</a:t>
            </a:r>
            <a:br>
              <a:rPr lang="en-US" dirty="0"/>
            </a:br>
            <a:r>
              <a:rPr lang="en-US" dirty="0"/>
              <a:t>Alumni Leaders</a:t>
            </a:r>
          </a:p>
        </p:txBody>
      </p:sp>
      <p:sp>
        <p:nvSpPr>
          <p:cNvPr id="3" name="Subtitle 2"/>
          <p:cNvSpPr>
            <a:spLocks noGrp="1"/>
          </p:cNvSpPr>
          <p:nvPr>
            <p:ph type="subTitle" idx="1"/>
          </p:nvPr>
        </p:nvSpPr>
        <p:spPr/>
        <p:txBody>
          <a:bodyPr>
            <a:normAutofit fontScale="62500" lnSpcReduction="20000"/>
          </a:bodyPr>
          <a:lstStyle/>
          <a:p>
            <a:r>
              <a:rPr lang="en-US" sz="3500" dirty="0"/>
              <a:t>Preparing Your Class,  Club or Group Tax Return</a:t>
            </a:r>
          </a:p>
          <a:p>
            <a:endParaRPr lang="en-US" sz="2400" dirty="0"/>
          </a:p>
          <a:p>
            <a:r>
              <a:rPr lang="en-US" sz="3100" dirty="0"/>
              <a:t>October 9, 2025</a:t>
            </a:r>
          </a:p>
        </p:txBody>
      </p:sp>
    </p:spTree>
    <p:extLst>
      <p:ext uri="{BB962C8B-B14F-4D97-AF65-F5344CB8AC3E}">
        <p14:creationId xmlns:p14="http://schemas.microsoft.com/office/powerpoint/2010/main" val="24145742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Filing Requirements (continued)</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665671203"/>
              </p:ext>
            </p:extLst>
          </p:nvPr>
        </p:nvGraphicFramePr>
        <p:xfrm>
          <a:off x="1096963" y="1846263"/>
          <a:ext cx="10058400" cy="2123440"/>
        </p:xfrm>
        <a:graphic>
          <a:graphicData uri="http://schemas.openxmlformats.org/drawingml/2006/table">
            <a:tbl>
              <a:tblPr firstRow="1" bandRow="1">
                <a:tableStyleId>{5C22544A-7EE6-4342-B048-85BDC9FD1C3A}</a:tableStyleId>
              </a:tblPr>
              <a:tblGrid>
                <a:gridCol w="5029200">
                  <a:extLst>
                    <a:ext uri="{9D8B030D-6E8A-4147-A177-3AD203B41FA5}">
                      <a16:colId xmlns:a16="http://schemas.microsoft.com/office/drawing/2014/main" val="20000"/>
                    </a:ext>
                  </a:extLst>
                </a:gridCol>
                <a:gridCol w="5029200">
                  <a:extLst>
                    <a:ext uri="{9D8B030D-6E8A-4147-A177-3AD203B41FA5}">
                      <a16:colId xmlns:a16="http://schemas.microsoft.com/office/drawing/2014/main" val="20001"/>
                    </a:ext>
                  </a:extLst>
                </a:gridCol>
              </a:tblGrid>
              <a:tr h="370840">
                <a:tc>
                  <a:txBody>
                    <a:bodyPr/>
                    <a:lstStyle/>
                    <a:p>
                      <a:r>
                        <a:rPr lang="en-US" dirty="0"/>
                        <a:t>Gross Receipts and Assets</a:t>
                      </a:r>
                    </a:p>
                  </a:txBody>
                  <a:tcPr marL="106992" marR="106992"/>
                </a:tc>
                <a:tc>
                  <a:txBody>
                    <a:bodyPr/>
                    <a:lstStyle/>
                    <a:p>
                      <a:r>
                        <a:rPr lang="en-US" dirty="0"/>
                        <a:t>IRS Form</a:t>
                      </a:r>
                    </a:p>
                  </a:txBody>
                  <a:tcPr marL="106992" marR="106992"/>
                </a:tc>
                <a:extLst>
                  <a:ext uri="{0D108BD9-81ED-4DB2-BD59-A6C34878D82A}">
                    <a16:rowId xmlns:a16="http://schemas.microsoft.com/office/drawing/2014/main" val="10000"/>
                  </a:ext>
                </a:extLst>
              </a:tr>
              <a:tr h="370840">
                <a:tc>
                  <a:txBody>
                    <a:bodyPr/>
                    <a:lstStyle/>
                    <a:p>
                      <a:r>
                        <a:rPr lang="en-US"/>
                        <a:t>Three-year average </a:t>
                      </a:r>
                      <a:r>
                        <a:rPr lang="en-US" dirty="0"/>
                        <a:t>gross receipts less than $50,000</a:t>
                      </a:r>
                    </a:p>
                  </a:txBody>
                  <a:tcPr marL="106992" marR="106992"/>
                </a:tc>
                <a:tc>
                  <a:txBody>
                    <a:bodyPr/>
                    <a:lstStyle/>
                    <a:p>
                      <a:r>
                        <a:rPr lang="en-US" dirty="0"/>
                        <a:t>990-N</a:t>
                      </a:r>
                    </a:p>
                  </a:txBody>
                  <a:tcPr marL="106992" marR="106992"/>
                </a:tc>
                <a:extLst>
                  <a:ext uri="{0D108BD9-81ED-4DB2-BD59-A6C34878D82A}">
                    <a16:rowId xmlns:a16="http://schemas.microsoft.com/office/drawing/2014/main" val="10001"/>
                  </a:ext>
                </a:extLst>
              </a:tr>
              <a:tr h="370840">
                <a:tc>
                  <a:txBody>
                    <a:bodyPr/>
                    <a:lstStyle/>
                    <a:p>
                      <a:r>
                        <a:rPr lang="en-US" dirty="0"/>
                        <a:t>Annual gross receipts less than $200,000 </a:t>
                      </a:r>
                      <a:r>
                        <a:rPr lang="en-US" b="1" dirty="0"/>
                        <a:t>and</a:t>
                      </a:r>
                      <a:r>
                        <a:rPr lang="en-US" dirty="0"/>
                        <a:t> total assets at year end less than $500,000</a:t>
                      </a:r>
                    </a:p>
                  </a:txBody>
                  <a:tcPr marL="106992" marR="106992"/>
                </a:tc>
                <a:tc>
                  <a:txBody>
                    <a:bodyPr/>
                    <a:lstStyle/>
                    <a:p>
                      <a:r>
                        <a:rPr lang="en-US" dirty="0"/>
                        <a:t>990-EZ</a:t>
                      </a:r>
                    </a:p>
                  </a:txBody>
                  <a:tcPr marL="106992" marR="106992"/>
                </a:tc>
                <a:extLst>
                  <a:ext uri="{0D108BD9-81ED-4DB2-BD59-A6C34878D82A}">
                    <a16:rowId xmlns:a16="http://schemas.microsoft.com/office/drawing/2014/main" val="10002"/>
                  </a:ext>
                </a:extLst>
              </a:tr>
              <a:tr h="370840">
                <a:tc>
                  <a:txBody>
                    <a:bodyPr/>
                    <a:lstStyle/>
                    <a:p>
                      <a:r>
                        <a:rPr lang="en-US" dirty="0"/>
                        <a:t>Annual gross receipts $200,000 or greater, </a:t>
                      </a:r>
                      <a:r>
                        <a:rPr lang="en-US" b="1" dirty="0"/>
                        <a:t>or</a:t>
                      </a:r>
                      <a:endParaRPr lang="en-US" dirty="0"/>
                    </a:p>
                  </a:txBody>
                  <a:tcPr marL="106992" marR="106992"/>
                </a:tc>
                <a:tc>
                  <a:txBody>
                    <a:bodyPr/>
                    <a:lstStyle/>
                    <a:p>
                      <a:r>
                        <a:rPr lang="en-US" dirty="0"/>
                        <a:t>990</a:t>
                      </a:r>
                    </a:p>
                  </a:txBody>
                  <a:tcPr marL="106992" marR="106992"/>
                </a:tc>
                <a:extLst>
                  <a:ext uri="{0D108BD9-81ED-4DB2-BD59-A6C34878D82A}">
                    <a16:rowId xmlns:a16="http://schemas.microsoft.com/office/drawing/2014/main" val="10003"/>
                  </a:ext>
                </a:extLst>
              </a:tr>
              <a:tr h="370840">
                <a:tc>
                  <a:txBody>
                    <a:bodyPr/>
                    <a:lstStyle/>
                    <a:p>
                      <a:r>
                        <a:rPr lang="en-US" dirty="0"/>
                        <a:t>Total assets at year end $500,000 or greater</a:t>
                      </a:r>
                    </a:p>
                  </a:txBody>
                  <a:tcPr marL="106992" marR="106992"/>
                </a:tc>
                <a:tc>
                  <a:txBody>
                    <a:bodyPr/>
                    <a:lstStyle/>
                    <a:p>
                      <a:r>
                        <a:rPr lang="en-US" dirty="0"/>
                        <a:t>990</a:t>
                      </a:r>
                    </a:p>
                  </a:txBody>
                  <a:tcPr marL="106992" marR="106992"/>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22498386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General Filing Tips</a:t>
            </a:r>
          </a:p>
        </p:txBody>
      </p:sp>
      <p:sp>
        <p:nvSpPr>
          <p:cNvPr id="3" name="Content Placeholder 2"/>
          <p:cNvSpPr>
            <a:spLocks noGrp="1"/>
          </p:cNvSpPr>
          <p:nvPr>
            <p:ph idx="1"/>
          </p:nvPr>
        </p:nvSpPr>
        <p:spPr>
          <a:xfrm>
            <a:off x="1146893" y="1743053"/>
            <a:ext cx="10008787" cy="4764653"/>
          </a:xfrm>
        </p:spPr>
        <p:txBody>
          <a:bodyPr/>
          <a:lstStyle/>
          <a:p>
            <a:r>
              <a:rPr lang="en-US" sz="1800" dirty="0"/>
              <a:t>Forms 990, 990-EZ and 990-N are informational returns, no tax is assessed</a:t>
            </a:r>
          </a:p>
          <a:p>
            <a:r>
              <a:rPr lang="en-US" sz="1800" dirty="0"/>
              <a:t>Form 990-N has no penalties for late filing</a:t>
            </a:r>
          </a:p>
          <a:p>
            <a:r>
              <a:rPr lang="en-US" sz="1800" dirty="0"/>
              <a:t>Forms 990 and 990-EZ are subject to penalties for late filing</a:t>
            </a:r>
          </a:p>
          <a:p>
            <a:r>
              <a:rPr lang="en-US" sz="1800" dirty="0"/>
              <a:t>Form 990-T is an income tax return and must be filed when gross receipts of unrelated business income is $1,000 or greater.</a:t>
            </a:r>
          </a:p>
          <a:p>
            <a:r>
              <a:rPr lang="en-US" sz="1800" dirty="0"/>
              <a:t>Form 990-T filing could also trigger state income tax filing</a:t>
            </a:r>
          </a:p>
          <a:p>
            <a:r>
              <a:rPr lang="en-US" sz="1800" dirty="0"/>
              <a:t>Form 990-series returns, and most schedules are publicly disclosed and must be made available upon request. Schedule B is not open to public disclosure.</a:t>
            </a:r>
          </a:p>
          <a:p>
            <a:r>
              <a:rPr lang="en-US" sz="1800" dirty="0"/>
              <a:t>Use the Treasurer’s Report as the basis for the preparation of the return. Reunion activity as well as ordinary class activity should be reported on both the Treasurer’s Report and the tax filing.</a:t>
            </a:r>
          </a:p>
          <a:p>
            <a:r>
              <a:rPr lang="en-US" sz="1800" dirty="0"/>
              <a:t>Filing instructions and samples can be found on the Alumni website</a:t>
            </a:r>
          </a:p>
          <a:p>
            <a:endParaRPr lang="en-US" dirty="0"/>
          </a:p>
          <a:p>
            <a:endParaRPr lang="en-US" dirty="0"/>
          </a:p>
        </p:txBody>
      </p:sp>
    </p:spTree>
    <p:extLst>
      <p:ext uri="{BB962C8B-B14F-4D97-AF65-F5344CB8AC3E}">
        <p14:creationId xmlns:p14="http://schemas.microsoft.com/office/powerpoint/2010/main" val="20241495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Form 990-N – Filing Requirements</a:t>
            </a:r>
          </a:p>
        </p:txBody>
      </p:sp>
      <p:sp>
        <p:nvSpPr>
          <p:cNvPr id="3" name="Content Placeholder 2"/>
          <p:cNvSpPr>
            <a:spLocks noGrp="1"/>
          </p:cNvSpPr>
          <p:nvPr>
            <p:ph idx="1"/>
          </p:nvPr>
        </p:nvSpPr>
        <p:spPr/>
        <p:txBody>
          <a:bodyPr/>
          <a:lstStyle/>
          <a:p>
            <a:r>
              <a:rPr lang="en-US" sz="1800" dirty="0"/>
              <a:t>Simplified filing</a:t>
            </a:r>
          </a:p>
          <a:p>
            <a:r>
              <a:rPr lang="en-US" sz="1800" dirty="0"/>
              <a:t>Requirements:</a:t>
            </a:r>
          </a:p>
          <a:p>
            <a:pPr lvl="1"/>
            <a:r>
              <a:rPr lang="en-US" sz="1600" dirty="0"/>
              <a:t>Average 3-year gross receipts $50,000 or less</a:t>
            </a:r>
          </a:p>
          <a:p>
            <a:pPr lvl="1"/>
            <a:r>
              <a:rPr lang="en-US" sz="1600" dirty="0"/>
              <a:t>All receipts, including </a:t>
            </a:r>
            <a:r>
              <a:rPr lang="en-US" sz="1600" b="1" dirty="0"/>
              <a:t>proceeds</a:t>
            </a:r>
            <a:r>
              <a:rPr lang="en-US" sz="1600" dirty="0"/>
              <a:t> from sales of securities</a:t>
            </a:r>
          </a:p>
          <a:p>
            <a:pPr lvl="1"/>
            <a:r>
              <a:rPr lang="en-US" sz="1600" dirty="0"/>
              <a:t>For groups in existence less than 3 years, the average gross receipts test is calculated differently</a:t>
            </a:r>
          </a:p>
          <a:p>
            <a:pPr lvl="1"/>
            <a:r>
              <a:rPr lang="en-US" sz="1600" dirty="0"/>
              <a:t>Maintain a copy of gross receipts calculation, in the event of an audit</a:t>
            </a:r>
          </a:p>
        </p:txBody>
      </p:sp>
    </p:spTree>
    <p:extLst>
      <p:ext uri="{BB962C8B-B14F-4D97-AF65-F5344CB8AC3E}">
        <p14:creationId xmlns:p14="http://schemas.microsoft.com/office/powerpoint/2010/main" val="6875197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Form 990-N – New Filers</a:t>
            </a:r>
          </a:p>
        </p:txBody>
      </p:sp>
      <p:sp>
        <p:nvSpPr>
          <p:cNvPr id="3" name="Content Placeholder 2"/>
          <p:cNvSpPr>
            <a:spLocks noGrp="1"/>
          </p:cNvSpPr>
          <p:nvPr>
            <p:ph idx="1"/>
          </p:nvPr>
        </p:nvSpPr>
        <p:spPr>
          <a:xfrm>
            <a:off x="1159250" y="1743916"/>
            <a:ext cx="9996430" cy="5270739"/>
          </a:xfrm>
        </p:spPr>
        <p:txBody>
          <a:bodyPr>
            <a:normAutofit/>
          </a:bodyPr>
          <a:lstStyle/>
          <a:p>
            <a:r>
              <a:rPr lang="en-US" sz="1800" dirty="0"/>
              <a:t>Details for </a:t>
            </a:r>
            <a:r>
              <a:rPr lang="en-US" sz="1800" b="1" dirty="0"/>
              <a:t>new filers</a:t>
            </a:r>
            <a:r>
              <a:rPr lang="en-US" sz="1800" dirty="0"/>
              <a:t>:</a:t>
            </a:r>
          </a:p>
          <a:p>
            <a:pPr lvl="1"/>
            <a:r>
              <a:rPr lang="en-US" sz="1600" dirty="0"/>
              <a:t>IRS filing is administered by the IRS </a:t>
            </a:r>
          </a:p>
          <a:p>
            <a:pPr lvl="1"/>
            <a:r>
              <a:rPr lang="en-US" sz="1600" dirty="0"/>
              <a:t>Computer based, no paper filing is available</a:t>
            </a:r>
          </a:p>
          <a:p>
            <a:pPr lvl="1"/>
            <a:r>
              <a:rPr lang="en-US" sz="1600" dirty="0"/>
              <a:t>A link to the filing is on the IRS website; </a:t>
            </a:r>
            <a:r>
              <a:rPr lang="en-US" sz="1600" b="1" dirty="0"/>
              <a:t>be sure to follow the steps in the User Guide</a:t>
            </a:r>
          </a:p>
          <a:p>
            <a:pPr lvl="1"/>
            <a:r>
              <a:rPr lang="en-US" sz="1600" dirty="0"/>
              <a:t>All filers (this is specific to the individual, not the class/club) must register at either ID.me or Login.gov prior to filing for the </a:t>
            </a:r>
            <a:r>
              <a:rPr lang="en-US" sz="1600" b="1" dirty="0"/>
              <a:t>first</a:t>
            </a:r>
            <a:r>
              <a:rPr lang="en-US" sz="1600" dirty="0"/>
              <a:t> time on the IRS website </a:t>
            </a:r>
          </a:p>
          <a:p>
            <a:pPr lvl="1"/>
            <a:r>
              <a:rPr lang="en-US" sz="1600" dirty="0"/>
              <a:t>After populating the personal information screen, you will receive a confirmation code via e-mail</a:t>
            </a:r>
          </a:p>
          <a:p>
            <a:pPr lvl="1"/>
            <a:r>
              <a:rPr lang="en-US" sz="1600" dirty="0"/>
              <a:t>Check spam folder if confirmation not received quickly</a:t>
            </a:r>
          </a:p>
          <a:p>
            <a:pPr lvl="1"/>
            <a:r>
              <a:rPr lang="en-US" sz="1600" dirty="0"/>
              <a:t>Be sure to choose “Exempt Organization” in the “user type” field</a:t>
            </a:r>
          </a:p>
          <a:p>
            <a:pPr lvl="1"/>
            <a:r>
              <a:rPr lang="en-US" sz="1600" dirty="0"/>
              <a:t>New organizations may need to call the IRS for additional assistance with first time set up</a:t>
            </a:r>
          </a:p>
          <a:p>
            <a:pPr lvl="1"/>
            <a:r>
              <a:rPr lang="en-US" sz="1600" dirty="0"/>
              <a:t>The legal name should be “Trustees of Dartmouth College”, since the class/club is part of the Dartmouth group exemption</a:t>
            </a:r>
          </a:p>
          <a:p>
            <a:pPr lvl="1"/>
            <a:r>
              <a:rPr lang="en-US" sz="1600" dirty="0"/>
              <a:t>The class/club name should be used as the DBA</a:t>
            </a:r>
          </a:p>
          <a:p>
            <a:pPr lvl="1"/>
            <a:r>
              <a:rPr lang="en-US" sz="1600" dirty="0"/>
              <a:t>The class/club EIN should be used </a:t>
            </a:r>
            <a:r>
              <a:rPr lang="en-US" sz="1600" b="1" dirty="0"/>
              <a:t>NOT</a:t>
            </a:r>
            <a:r>
              <a:rPr lang="en-US" sz="1600" dirty="0"/>
              <a:t> the Dartmouth College EIN</a:t>
            </a:r>
          </a:p>
          <a:p>
            <a:pPr lvl="1"/>
            <a:endParaRPr lang="en-US" dirty="0"/>
          </a:p>
          <a:p>
            <a:pPr lvl="1"/>
            <a:endParaRPr lang="en-US" dirty="0"/>
          </a:p>
          <a:p>
            <a:endParaRPr lang="en-US" dirty="0"/>
          </a:p>
        </p:txBody>
      </p:sp>
    </p:spTree>
    <p:extLst>
      <p:ext uri="{BB962C8B-B14F-4D97-AF65-F5344CB8AC3E}">
        <p14:creationId xmlns:p14="http://schemas.microsoft.com/office/powerpoint/2010/main" val="2026507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Form 990-N – Returning Filers</a:t>
            </a:r>
          </a:p>
        </p:txBody>
      </p:sp>
      <p:sp>
        <p:nvSpPr>
          <p:cNvPr id="3" name="Content Placeholder 2"/>
          <p:cNvSpPr>
            <a:spLocks noGrp="1"/>
          </p:cNvSpPr>
          <p:nvPr>
            <p:ph idx="1"/>
          </p:nvPr>
        </p:nvSpPr>
        <p:spPr/>
        <p:txBody>
          <a:bodyPr>
            <a:normAutofit/>
          </a:bodyPr>
          <a:lstStyle/>
          <a:p>
            <a:r>
              <a:rPr lang="en-US" sz="1800" dirty="0"/>
              <a:t>Details for </a:t>
            </a:r>
            <a:r>
              <a:rPr lang="en-US" sz="1800" b="1" dirty="0"/>
              <a:t>returning filers</a:t>
            </a:r>
            <a:r>
              <a:rPr lang="en-US" sz="1800" dirty="0"/>
              <a:t>:</a:t>
            </a:r>
          </a:p>
          <a:p>
            <a:pPr lvl="1"/>
            <a:r>
              <a:rPr lang="en-US" sz="1600" dirty="0"/>
              <a:t>IRS filing is administered by the IRS</a:t>
            </a:r>
          </a:p>
          <a:p>
            <a:pPr lvl="1"/>
            <a:r>
              <a:rPr lang="en-US" sz="1600" dirty="0"/>
              <a:t>Computer based, no paper filing is available</a:t>
            </a:r>
          </a:p>
          <a:p>
            <a:pPr lvl="1"/>
            <a:r>
              <a:rPr lang="en-US" sz="1600" dirty="0"/>
              <a:t>A link to the filing is on the IRS website; be sure to follow the steps in the User Guide</a:t>
            </a:r>
          </a:p>
          <a:p>
            <a:pPr lvl="1"/>
            <a:r>
              <a:rPr lang="en-US" sz="1600" dirty="0"/>
              <a:t>All filers should use the username set up during the initial registration at either ID.me or Login.gov in a prior year. </a:t>
            </a:r>
          </a:p>
          <a:p>
            <a:pPr lvl="1"/>
            <a:r>
              <a:rPr lang="en-US" sz="1600" dirty="0"/>
              <a:t>The EIN should bring up the name Trustees of Dartmouth College, because the class/club is a part of Dartmouth’s group exemption.</a:t>
            </a:r>
          </a:p>
          <a:p>
            <a:pPr lvl="1"/>
            <a:r>
              <a:rPr lang="en-US" sz="1600" dirty="0"/>
              <a:t>Use your class/club’s name as the DBA</a:t>
            </a:r>
          </a:p>
          <a:p>
            <a:pPr lvl="1"/>
            <a:r>
              <a:rPr lang="en-US" sz="1600" dirty="0"/>
              <a:t>The class/club EIN should be used </a:t>
            </a:r>
            <a:r>
              <a:rPr lang="en-US" sz="1600" b="1" dirty="0"/>
              <a:t>NOT</a:t>
            </a:r>
            <a:r>
              <a:rPr lang="en-US" sz="1600" dirty="0"/>
              <a:t> the Dartmouth College EIN</a:t>
            </a:r>
          </a:p>
          <a:p>
            <a:pPr lvl="1"/>
            <a:endParaRPr lang="en-US" dirty="0"/>
          </a:p>
          <a:p>
            <a:pPr marL="457200" lvl="1" indent="0">
              <a:buNone/>
            </a:pPr>
            <a:endParaRPr lang="en-US" dirty="0"/>
          </a:p>
          <a:p>
            <a:pPr marL="457200" lvl="1" indent="0">
              <a:buNone/>
            </a:pPr>
            <a:endParaRPr lang="en-US" dirty="0"/>
          </a:p>
        </p:txBody>
      </p:sp>
    </p:spTree>
    <p:extLst>
      <p:ext uri="{BB962C8B-B14F-4D97-AF65-F5344CB8AC3E}">
        <p14:creationId xmlns:p14="http://schemas.microsoft.com/office/powerpoint/2010/main" val="102422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Form 990-N – Filing Instructions</a:t>
            </a:r>
          </a:p>
        </p:txBody>
      </p:sp>
      <p:sp>
        <p:nvSpPr>
          <p:cNvPr id="3" name="Content Placeholder 2"/>
          <p:cNvSpPr>
            <a:spLocks noGrp="1"/>
          </p:cNvSpPr>
          <p:nvPr>
            <p:ph idx="1"/>
          </p:nvPr>
        </p:nvSpPr>
        <p:spPr/>
        <p:txBody>
          <a:bodyPr>
            <a:normAutofit/>
          </a:bodyPr>
          <a:lstStyle/>
          <a:p>
            <a:r>
              <a:rPr lang="en-US" dirty="0"/>
              <a:t>Information required</a:t>
            </a:r>
          </a:p>
          <a:p>
            <a:pPr lvl="1"/>
            <a:r>
              <a:rPr lang="en-US" dirty="0"/>
              <a:t>EIN</a:t>
            </a:r>
          </a:p>
          <a:p>
            <a:pPr lvl="1"/>
            <a:r>
              <a:rPr lang="en-US" dirty="0"/>
              <a:t>Tax year (June 30, 20XX)</a:t>
            </a:r>
          </a:p>
          <a:p>
            <a:pPr lvl="1"/>
            <a:r>
              <a:rPr lang="en-US" dirty="0"/>
              <a:t>Organization’s Legal Name should be Trustees of Dartmouth College (</a:t>
            </a:r>
            <a:r>
              <a:rPr lang="en-US" b="1" dirty="0"/>
              <a:t>IF</a:t>
            </a:r>
            <a:r>
              <a:rPr lang="en-US" dirty="0"/>
              <a:t> you are filing as a part of Dartmouth’s group exemption)</a:t>
            </a:r>
          </a:p>
          <a:p>
            <a:pPr lvl="1"/>
            <a:r>
              <a:rPr lang="en-US" dirty="0"/>
              <a:t>Mailing address (e.g. 20 N Main Street)</a:t>
            </a:r>
          </a:p>
          <a:p>
            <a:pPr lvl="1"/>
            <a:r>
              <a:rPr lang="en-US" dirty="0"/>
              <a:t>DBA name (e.g. Dartmouth Class of XXXX)</a:t>
            </a:r>
          </a:p>
          <a:p>
            <a:pPr lvl="1"/>
            <a:r>
              <a:rPr lang="en-US" dirty="0"/>
              <a:t>Name and address of principal officer(s)</a:t>
            </a:r>
          </a:p>
          <a:p>
            <a:pPr lvl="1"/>
            <a:r>
              <a:rPr lang="en-US" dirty="0"/>
              <a:t>Website (if any)</a:t>
            </a:r>
          </a:p>
          <a:p>
            <a:pPr lvl="1"/>
            <a:r>
              <a:rPr lang="en-US" dirty="0"/>
              <a:t>Confirmation that the organization’s annual gross receipts are $50,000 or less</a:t>
            </a:r>
          </a:p>
          <a:p>
            <a:pPr lvl="1"/>
            <a:r>
              <a:rPr lang="en-US" dirty="0"/>
              <a:t>If applicable, a statement that the organization has terminated or is terminating</a:t>
            </a:r>
          </a:p>
          <a:p>
            <a:pPr marL="457200" lvl="1" indent="0">
              <a:buNone/>
            </a:pPr>
            <a:endParaRPr lang="en-US" dirty="0"/>
          </a:p>
        </p:txBody>
      </p:sp>
    </p:spTree>
    <p:extLst>
      <p:ext uri="{BB962C8B-B14F-4D97-AF65-F5344CB8AC3E}">
        <p14:creationId xmlns:p14="http://schemas.microsoft.com/office/powerpoint/2010/main" val="37642179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Form 990-EZ</a:t>
            </a:r>
          </a:p>
        </p:txBody>
      </p:sp>
      <p:sp>
        <p:nvSpPr>
          <p:cNvPr id="3" name="Content Placeholder 2"/>
          <p:cNvSpPr>
            <a:spLocks noGrp="1"/>
          </p:cNvSpPr>
          <p:nvPr>
            <p:ph idx="1"/>
          </p:nvPr>
        </p:nvSpPr>
        <p:spPr/>
        <p:txBody>
          <a:bodyPr>
            <a:normAutofit/>
          </a:bodyPr>
          <a:lstStyle/>
          <a:p>
            <a:r>
              <a:rPr lang="en-US" sz="1800" dirty="0"/>
              <a:t>Use the class/club legal name and EIN for filing. </a:t>
            </a:r>
            <a:r>
              <a:rPr lang="en-US" sz="1800" b="1" dirty="0"/>
              <a:t>DO NOT </a:t>
            </a:r>
            <a:r>
              <a:rPr lang="en-US" sz="1800" dirty="0"/>
              <a:t>use Dartmouth College or Dartmouth’s EIN.</a:t>
            </a:r>
          </a:p>
          <a:p>
            <a:r>
              <a:rPr lang="en-US" sz="1800" dirty="0"/>
              <a:t>Schedules required in addition to core form</a:t>
            </a:r>
          </a:p>
          <a:p>
            <a:pPr lvl="1"/>
            <a:r>
              <a:rPr lang="en-US" dirty="0"/>
              <a:t>REQUIRED FOR ALL 990-EZ FILERS</a:t>
            </a:r>
          </a:p>
          <a:p>
            <a:pPr lvl="2"/>
            <a:r>
              <a:rPr lang="en-US" dirty="0"/>
              <a:t>Schedule A (Public Charity Status) – All </a:t>
            </a:r>
            <a:r>
              <a:rPr lang="en-US" b="1" dirty="0"/>
              <a:t>eight</a:t>
            </a:r>
            <a:r>
              <a:rPr lang="en-US" dirty="0"/>
              <a:t> pages must be filed, even if mostly blank</a:t>
            </a:r>
          </a:p>
          <a:p>
            <a:pPr lvl="2"/>
            <a:r>
              <a:rPr lang="en-US" dirty="0"/>
              <a:t>Schedule E (Schools) – Use the language provided in the sample Schedule E – PLEASE NOTE THIS HAS CHANGED AS A RESULT OF A RECENT IRS EXAMINATION OF A CLASS</a:t>
            </a:r>
          </a:p>
          <a:p>
            <a:pPr lvl="3"/>
            <a:r>
              <a:rPr lang="en-US" dirty="0"/>
              <a:t>If your class or club has been audited and told that you are not a school, do not file Schedule E.</a:t>
            </a:r>
          </a:p>
          <a:p>
            <a:pPr lvl="2"/>
            <a:r>
              <a:rPr lang="en-US" dirty="0"/>
              <a:t>Schedule O (Other information)</a:t>
            </a:r>
          </a:p>
          <a:p>
            <a:pPr lvl="1"/>
            <a:r>
              <a:rPr lang="en-US" dirty="0"/>
              <a:t>REQUIRED FOR THOSE 990-EZ FILERS MEETING CERTAIN FILING THRESHOLDS</a:t>
            </a:r>
          </a:p>
          <a:p>
            <a:pPr lvl="2"/>
            <a:r>
              <a:rPr lang="en-US" dirty="0"/>
              <a:t>Schedule B (Contributions) if one or more contributors gave $5,000 or more individually</a:t>
            </a:r>
          </a:p>
          <a:p>
            <a:pPr lvl="2"/>
            <a:r>
              <a:rPr lang="en-US" dirty="0"/>
              <a:t>Schedule G (Fundraising) if special events revenue (e.g. auction) exceeds $15,000</a:t>
            </a:r>
          </a:p>
        </p:txBody>
      </p:sp>
    </p:spTree>
    <p:extLst>
      <p:ext uri="{BB962C8B-B14F-4D97-AF65-F5344CB8AC3E}">
        <p14:creationId xmlns:p14="http://schemas.microsoft.com/office/powerpoint/2010/main" val="2429632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Form 990</a:t>
            </a:r>
          </a:p>
        </p:txBody>
      </p:sp>
      <p:sp>
        <p:nvSpPr>
          <p:cNvPr id="3" name="Content Placeholder 2"/>
          <p:cNvSpPr>
            <a:spLocks noGrp="1"/>
          </p:cNvSpPr>
          <p:nvPr>
            <p:ph idx="1"/>
          </p:nvPr>
        </p:nvSpPr>
        <p:spPr/>
        <p:txBody>
          <a:bodyPr>
            <a:normAutofit/>
          </a:bodyPr>
          <a:lstStyle/>
          <a:p>
            <a:r>
              <a:rPr lang="en-US" sz="1800" dirty="0"/>
              <a:t>Required schedules are the same as for Form 990-EZ</a:t>
            </a:r>
          </a:p>
          <a:p>
            <a:r>
              <a:rPr lang="en-US" sz="1800" dirty="0"/>
              <a:t>Form 990 is complex and unique to each club</a:t>
            </a:r>
          </a:p>
          <a:p>
            <a:r>
              <a:rPr lang="en-US" sz="1800" dirty="0"/>
              <a:t>If required to file, we recommend consultation with a tax advisor</a:t>
            </a:r>
          </a:p>
        </p:txBody>
      </p:sp>
    </p:spTree>
    <p:extLst>
      <p:ext uri="{BB962C8B-B14F-4D97-AF65-F5344CB8AC3E}">
        <p14:creationId xmlns:p14="http://schemas.microsoft.com/office/powerpoint/2010/main" val="29506372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IRS Notices</a:t>
            </a:r>
          </a:p>
        </p:txBody>
      </p:sp>
      <p:sp>
        <p:nvSpPr>
          <p:cNvPr id="3" name="Content Placeholder 2"/>
          <p:cNvSpPr>
            <a:spLocks noGrp="1"/>
          </p:cNvSpPr>
          <p:nvPr>
            <p:ph idx="1"/>
          </p:nvPr>
        </p:nvSpPr>
        <p:spPr/>
        <p:txBody>
          <a:bodyPr/>
          <a:lstStyle/>
          <a:p>
            <a:r>
              <a:rPr lang="en-US" sz="1800" dirty="0"/>
              <a:t>Failure to file</a:t>
            </a:r>
          </a:p>
          <a:p>
            <a:r>
              <a:rPr lang="en-US" sz="1800" dirty="0"/>
              <a:t>Missing or incomplete information</a:t>
            </a:r>
          </a:p>
          <a:p>
            <a:pPr lvl="1"/>
            <a:r>
              <a:rPr lang="en-US" sz="1600" dirty="0"/>
              <a:t>Missing Schedule A or Schedule E</a:t>
            </a:r>
          </a:p>
          <a:p>
            <a:pPr lvl="1"/>
            <a:r>
              <a:rPr lang="en-US" sz="1600" dirty="0"/>
              <a:t>Required boxes not checked</a:t>
            </a:r>
          </a:p>
          <a:p>
            <a:r>
              <a:rPr lang="en-US" sz="1800" dirty="0"/>
              <a:t>Contact Alumni Office or Controller’s Office (</a:t>
            </a:r>
            <a:r>
              <a:rPr lang="en-US" sz="1800" dirty="0">
                <a:hlinkClick r:id="rId2"/>
              </a:rPr>
              <a:t>Tax@Dartmouth.edu</a:t>
            </a:r>
            <a:r>
              <a:rPr lang="en-US" sz="1800" dirty="0"/>
              <a:t>) for assistance if needed</a:t>
            </a:r>
          </a:p>
        </p:txBody>
      </p:sp>
    </p:spTree>
    <p:extLst>
      <p:ext uri="{BB962C8B-B14F-4D97-AF65-F5344CB8AC3E}">
        <p14:creationId xmlns:p14="http://schemas.microsoft.com/office/powerpoint/2010/main" val="24116109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Questions?</a:t>
            </a:r>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9067497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Agenda</a:t>
            </a:r>
          </a:p>
        </p:txBody>
      </p:sp>
      <p:sp>
        <p:nvSpPr>
          <p:cNvPr id="3" name="Content Placeholder 2"/>
          <p:cNvSpPr>
            <a:spLocks noGrp="1"/>
          </p:cNvSpPr>
          <p:nvPr>
            <p:ph idx="1"/>
          </p:nvPr>
        </p:nvSpPr>
        <p:spPr/>
        <p:txBody>
          <a:bodyPr>
            <a:normAutofit/>
          </a:bodyPr>
          <a:lstStyle/>
          <a:p>
            <a:pPr>
              <a:buFont typeface="+mj-lt"/>
              <a:buAutoNum type="arabicPeriod"/>
            </a:pPr>
            <a:r>
              <a:rPr lang="en-US" dirty="0"/>
              <a:t>Welcome and Introductions</a:t>
            </a:r>
          </a:p>
          <a:p>
            <a:pPr>
              <a:buFont typeface="+mj-lt"/>
              <a:buAutoNum type="arabicPeriod"/>
            </a:pPr>
            <a:r>
              <a:rPr lang="en-US" dirty="0"/>
              <a:t>Overview of Tax Exemptions</a:t>
            </a:r>
          </a:p>
          <a:p>
            <a:pPr>
              <a:buFont typeface="+mj-lt"/>
              <a:buAutoNum type="arabicPeriod"/>
            </a:pPr>
            <a:r>
              <a:rPr lang="en-US" dirty="0"/>
              <a:t>Inclusion in Dartmouth’s Group Exemption</a:t>
            </a:r>
          </a:p>
          <a:p>
            <a:pPr>
              <a:buFont typeface="+mj-lt"/>
              <a:buAutoNum type="arabicPeriod"/>
            </a:pPr>
            <a:r>
              <a:rPr lang="en-US" dirty="0"/>
              <a:t>Maintaining Tax Exempt Status</a:t>
            </a:r>
          </a:p>
          <a:p>
            <a:pPr>
              <a:buFont typeface="+mj-lt"/>
              <a:buAutoNum type="arabicPeriod"/>
            </a:pPr>
            <a:r>
              <a:rPr lang="en-US" dirty="0"/>
              <a:t>New and important reminders in Fiscal Year 2025</a:t>
            </a:r>
          </a:p>
          <a:p>
            <a:pPr>
              <a:buFont typeface="+mj-lt"/>
              <a:buAutoNum type="arabicPeriod"/>
            </a:pPr>
            <a:r>
              <a:rPr lang="en-US" dirty="0"/>
              <a:t>Filing Requirements</a:t>
            </a:r>
          </a:p>
          <a:p>
            <a:pPr>
              <a:buFont typeface="+mj-lt"/>
              <a:buAutoNum type="arabicPeriod"/>
            </a:pPr>
            <a:r>
              <a:rPr lang="en-US" dirty="0"/>
              <a:t>Filing Tips</a:t>
            </a:r>
          </a:p>
          <a:p>
            <a:pPr>
              <a:buFont typeface="+mj-lt"/>
              <a:buAutoNum type="arabicPeriod"/>
            </a:pPr>
            <a:r>
              <a:rPr lang="en-US" dirty="0"/>
              <a:t>IRS Notices</a:t>
            </a:r>
          </a:p>
          <a:p>
            <a:pPr>
              <a:buFont typeface="+mj-lt"/>
              <a:buAutoNum type="arabicPeriod"/>
            </a:pPr>
            <a:r>
              <a:rPr lang="en-US" dirty="0"/>
              <a:t>Questions</a:t>
            </a:r>
          </a:p>
        </p:txBody>
      </p:sp>
    </p:spTree>
    <p:extLst>
      <p:ext uri="{BB962C8B-B14F-4D97-AF65-F5344CB8AC3E}">
        <p14:creationId xmlns:p14="http://schemas.microsoft.com/office/powerpoint/2010/main" val="32819758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Introductions</a:t>
            </a:r>
          </a:p>
        </p:txBody>
      </p:sp>
      <p:sp>
        <p:nvSpPr>
          <p:cNvPr id="3" name="Content Placeholder 2"/>
          <p:cNvSpPr>
            <a:spLocks noGrp="1"/>
          </p:cNvSpPr>
          <p:nvPr>
            <p:ph idx="1"/>
          </p:nvPr>
        </p:nvSpPr>
        <p:spPr/>
        <p:txBody>
          <a:bodyPr/>
          <a:lstStyle/>
          <a:p>
            <a:pPr marL="0" indent="0">
              <a:buNone/>
            </a:pPr>
            <a:r>
              <a:rPr lang="en-US" dirty="0"/>
              <a:t>Alyssa Beneventi, Tax Manager</a:t>
            </a:r>
          </a:p>
          <a:p>
            <a:pPr marL="0" indent="0">
              <a:buNone/>
            </a:pPr>
            <a:r>
              <a:rPr lang="en-US" dirty="0">
                <a:hlinkClick r:id="rId3"/>
              </a:rPr>
              <a:t>Tax@Dartmouth.edu</a:t>
            </a:r>
            <a:endParaRPr lang="en-US" dirty="0"/>
          </a:p>
          <a:p>
            <a:pPr marL="0" indent="0">
              <a:buNone/>
            </a:pPr>
            <a:r>
              <a:rPr lang="en-US" dirty="0"/>
              <a:t>603-646-0034</a:t>
            </a:r>
          </a:p>
          <a:p>
            <a:pPr marL="0" indent="0">
              <a:buNone/>
            </a:pPr>
            <a:endParaRPr lang="en-US" dirty="0"/>
          </a:p>
        </p:txBody>
      </p:sp>
    </p:spTree>
    <p:extLst>
      <p:ext uri="{BB962C8B-B14F-4D97-AF65-F5344CB8AC3E}">
        <p14:creationId xmlns:p14="http://schemas.microsoft.com/office/powerpoint/2010/main" val="42081621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Overview of Tax Exemptions</a:t>
            </a:r>
          </a:p>
        </p:txBody>
      </p:sp>
      <p:sp>
        <p:nvSpPr>
          <p:cNvPr id="3" name="Content Placeholder 2"/>
          <p:cNvSpPr>
            <a:spLocks noGrp="1"/>
          </p:cNvSpPr>
          <p:nvPr>
            <p:ph idx="1"/>
          </p:nvPr>
        </p:nvSpPr>
        <p:spPr/>
        <p:txBody>
          <a:bodyPr/>
          <a:lstStyle/>
          <a:p>
            <a:r>
              <a:rPr lang="en-US" dirty="0"/>
              <a:t>What does it mean to be a tax-exempt organization? </a:t>
            </a:r>
          </a:p>
          <a:p>
            <a:pPr lvl="1"/>
            <a:r>
              <a:rPr lang="en-US" dirty="0"/>
              <a:t>Tax-Exempt organizations are generally exempt from:</a:t>
            </a:r>
          </a:p>
          <a:p>
            <a:pPr lvl="2"/>
            <a:r>
              <a:rPr lang="en-US" dirty="0"/>
              <a:t>Federal Income Tax</a:t>
            </a:r>
          </a:p>
          <a:p>
            <a:pPr lvl="2"/>
            <a:r>
              <a:rPr lang="en-US" dirty="0"/>
              <a:t>State Income Tax exemption would need to be applied for separately</a:t>
            </a:r>
          </a:p>
          <a:p>
            <a:pPr lvl="1"/>
            <a:r>
              <a:rPr lang="en-US" dirty="0"/>
              <a:t>Other State and Local Tax </a:t>
            </a:r>
          </a:p>
          <a:p>
            <a:pPr lvl="2"/>
            <a:r>
              <a:rPr lang="en-US" dirty="0"/>
              <a:t>A tax-exempt organization does </a:t>
            </a:r>
            <a:r>
              <a:rPr lang="en-US" b="1" dirty="0"/>
              <a:t>not</a:t>
            </a:r>
            <a:r>
              <a:rPr lang="en-US" dirty="0"/>
              <a:t> mean that the organization is exempt from all taxes, esp. sales tax</a:t>
            </a:r>
          </a:p>
          <a:p>
            <a:pPr lvl="2"/>
            <a:r>
              <a:rPr lang="en-US" dirty="0"/>
              <a:t>The organization would need to review each state sales tax requirements to determine if you are eligible for a sales tax exemption </a:t>
            </a:r>
          </a:p>
          <a:p>
            <a:pPr lvl="3"/>
            <a:r>
              <a:rPr lang="en-US" dirty="0"/>
              <a:t>If applicable, you can apply for the state sales tax exemption with the state department</a:t>
            </a:r>
          </a:p>
          <a:p>
            <a:pPr lvl="2"/>
            <a:endParaRPr lang="en-US" dirty="0"/>
          </a:p>
        </p:txBody>
      </p:sp>
    </p:spTree>
    <p:extLst>
      <p:ext uri="{BB962C8B-B14F-4D97-AF65-F5344CB8AC3E}">
        <p14:creationId xmlns:p14="http://schemas.microsoft.com/office/powerpoint/2010/main" val="8602138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Inclusion in Dartmouth’s Group Exemption</a:t>
            </a:r>
          </a:p>
        </p:txBody>
      </p:sp>
      <p:sp>
        <p:nvSpPr>
          <p:cNvPr id="3" name="Content Placeholder 2"/>
          <p:cNvSpPr>
            <a:spLocks noGrp="1"/>
          </p:cNvSpPr>
          <p:nvPr>
            <p:ph idx="1"/>
          </p:nvPr>
        </p:nvSpPr>
        <p:spPr>
          <a:xfrm>
            <a:off x="1097280" y="1845734"/>
            <a:ext cx="10058400" cy="4454482"/>
          </a:xfrm>
        </p:spPr>
        <p:txBody>
          <a:bodyPr>
            <a:normAutofit fontScale="85000" lnSpcReduction="20000"/>
          </a:bodyPr>
          <a:lstStyle/>
          <a:p>
            <a:r>
              <a:rPr lang="en-US" dirty="0"/>
              <a:t>Why would the organization want to be included in Dartmouth’s Group Exemption?</a:t>
            </a:r>
          </a:p>
          <a:p>
            <a:pPr lvl="1"/>
            <a:r>
              <a:rPr lang="en-US" dirty="0"/>
              <a:t>Ease, time, and cost</a:t>
            </a:r>
          </a:p>
          <a:p>
            <a:r>
              <a:rPr lang="en-US" dirty="0"/>
              <a:t>Can a class, club or group (club) obtain exempt status without being a part of Dartmouth’s group exemption?</a:t>
            </a:r>
          </a:p>
          <a:p>
            <a:pPr lvl="1"/>
            <a:r>
              <a:rPr lang="en-US" dirty="0"/>
              <a:t>Yes </a:t>
            </a:r>
          </a:p>
          <a:p>
            <a:r>
              <a:rPr lang="en-US" dirty="0"/>
              <a:t>What steps does a class or club take to be included in Dartmouth’s Group Exemption?</a:t>
            </a:r>
          </a:p>
          <a:p>
            <a:pPr lvl="1"/>
            <a:r>
              <a:rPr lang="en-US" dirty="0"/>
              <a:t>1. Provide a copy of your Constitution and other forms </a:t>
            </a:r>
          </a:p>
          <a:p>
            <a:pPr lvl="1"/>
            <a:r>
              <a:rPr lang="en-US" dirty="0"/>
              <a:t>2. I will apply for your EIN using the documents in step 1 </a:t>
            </a:r>
          </a:p>
          <a:p>
            <a:r>
              <a:rPr lang="en-US" dirty="0"/>
              <a:t>Can a club use a year end other than June 30?</a:t>
            </a:r>
          </a:p>
          <a:p>
            <a:pPr lvl="1"/>
            <a:r>
              <a:rPr lang="en-US" dirty="0"/>
              <a:t>No, if you are part of our group exemption, you would need to be on the same fiscal year end</a:t>
            </a:r>
          </a:p>
          <a:p>
            <a:r>
              <a:rPr lang="en-US" dirty="0"/>
              <a:t>Can a club use Dartmouth’s sales tax exemptions?</a:t>
            </a:r>
          </a:p>
          <a:p>
            <a:pPr lvl="1"/>
            <a:r>
              <a:rPr lang="en-US" dirty="0"/>
              <a:t>No, you would need to apply separately for your class or club</a:t>
            </a:r>
          </a:p>
          <a:p>
            <a:r>
              <a:rPr lang="en-US" dirty="0"/>
              <a:t>What happens when a club has lost its tax-exempt status, typically due to failure to file?</a:t>
            </a:r>
          </a:p>
          <a:p>
            <a:pPr lvl="1"/>
            <a:r>
              <a:rPr lang="en-US" dirty="0"/>
              <a:t>There is a 16-month remediation period</a:t>
            </a:r>
          </a:p>
          <a:p>
            <a:pPr lvl="1"/>
            <a:r>
              <a:rPr lang="en-US" dirty="0"/>
              <a:t>After this period, you can reapply but under your own determination letter and the organization is no longer a part of Dartmouth’s group exemption</a:t>
            </a:r>
          </a:p>
          <a:p>
            <a:endParaRPr lang="en-US" dirty="0"/>
          </a:p>
        </p:txBody>
      </p:sp>
    </p:spTree>
    <p:extLst>
      <p:ext uri="{BB962C8B-B14F-4D97-AF65-F5344CB8AC3E}">
        <p14:creationId xmlns:p14="http://schemas.microsoft.com/office/powerpoint/2010/main" val="6332954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Maintaining Tax Exempt Status</a:t>
            </a:r>
          </a:p>
        </p:txBody>
      </p:sp>
      <p:sp>
        <p:nvSpPr>
          <p:cNvPr id="3" name="Content Placeholder 2"/>
          <p:cNvSpPr>
            <a:spLocks noGrp="1"/>
          </p:cNvSpPr>
          <p:nvPr>
            <p:ph idx="1"/>
          </p:nvPr>
        </p:nvSpPr>
        <p:spPr/>
        <p:txBody>
          <a:bodyPr/>
          <a:lstStyle/>
          <a:p>
            <a:r>
              <a:rPr lang="en-US" dirty="0"/>
              <a:t>1. Timely file the required Annual Return</a:t>
            </a:r>
          </a:p>
          <a:p>
            <a:pPr lvl="1"/>
            <a:r>
              <a:rPr lang="en-US" dirty="0"/>
              <a:t>Either Form 990, 990-N, 990-EZ</a:t>
            </a:r>
          </a:p>
          <a:p>
            <a:r>
              <a:rPr lang="en-US" dirty="0"/>
              <a:t>2. Read &amp; respond to any IRS notices promptly</a:t>
            </a:r>
          </a:p>
          <a:p>
            <a:r>
              <a:rPr lang="en-US" dirty="0"/>
              <a:t>3. Do not support or oppose political candidates</a:t>
            </a:r>
          </a:p>
          <a:p>
            <a:r>
              <a:rPr lang="en-US" dirty="0"/>
              <a:t>4. Provide a copy of the Annual Return if one is requested</a:t>
            </a:r>
          </a:p>
          <a:p>
            <a:pPr lvl="1"/>
            <a:r>
              <a:rPr lang="en-US" dirty="0"/>
              <a:t>You would provide what is called a “public disclosure copy”, meaning the Schedule B is removed, if applicable</a:t>
            </a:r>
          </a:p>
          <a:p>
            <a:r>
              <a:rPr lang="en-US" dirty="0"/>
              <a:t>5. Follow the constitution of the club</a:t>
            </a:r>
          </a:p>
          <a:p>
            <a:r>
              <a:rPr lang="en-US" dirty="0"/>
              <a:t>6. Consider a board resolution adopting a nondiscrimination policy and updating the class/club website with nondiscrimination language and/or a link to the nondiscrimination policy.</a:t>
            </a:r>
          </a:p>
          <a:p>
            <a:endParaRPr lang="en-US" dirty="0"/>
          </a:p>
        </p:txBody>
      </p:sp>
    </p:spTree>
    <p:extLst>
      <p:ext uri="{BB962C8B-B14F-4D97-AF65-F5344CB8AC3E}">
        <p14:creationId xmlns:p14="http://schemas.microsoft.com/office/powerpoint/2010/main" val="6693535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New in Fiscal 2025 and Important Reminders</a:t>
            </a:r>
          </a:p>
        </p:txBody>
      </p:sp>
      <p:sp>
        <p:nvSpPr>
          <p:cNvPr id="3" name="Content Placeholder 2"/>
          <p:cNvSpPr>
            <a:spLocks noGrp="1"/>
          </p:cNvSpPr>
          <p:nvPr>
            <p:ph idx="1"/>
          </p:nvPr>
        </p:nvSpPr>
        <p:spPr>
          <a:xfrm>
            <a:off x="1134534" y="1930400"/>
            <a:ext cx="10021146" cy="4791242"/>
          </a:xfrm>
        </p:spPr>
        <p:txBody>
          <a:bodyPr>
            <a:normAutofit/>
          </a:bodyPr>
          <a:lstStyle/>
          <a:p>
            <a:r>
              <a:rPr lang="en-US" sz="1800" dirty="0"/>
              <a:t>The 990-N (e-postcard) is hosted by the IRS.</a:t>
            </a:r>
          </a:p>
          <a:p>
            <a:r>
              <a:rPr lang="en-US" sz="1800" dirty="0"/>
              <a:t>Remember</a:t>
            </a:r>
          </a:p>
          <a:p>
            <a:pPr lvl="1"/>
            <a:r>
              <a:rPr lang="en-US" sz="1600" dirty="0"/>
              <a:t>Use the class/club’s EIN, not Dartmouth College EIN to file.</a:t>
            </a:r>
          </a:p>
          <a:p>
            <a:pPr lvl="1"/>
            <a:r>
              <a:rPr lang="en-US" sz="1600" dirty="0"/>
              <a:t>Electronic filing is required, with certain exceptions. We do not expect that any of the classes or clubs will meet the electronic filing exceptions, but we do encourage you to seek tax counsel if you determine that you do meet those exceptions.</a:t>
            </a:r>
          </a:p>
          <a:p>
            <a:pPr lvl="1"/>
            <a:r>
              <a:rPr lang="en-US" sz="1600" dirty="0"/>
              <a:t>Form 990-EZ filers are generally required to electronically file the return. 990-EZ filers </a:t>
            </a:r>
            <a:r>
              <a:rPr lang="en-US" sz="1600" b="1" dirty="0"/>
              <a:t>cannot</a:t>
            </a:r>
            <a:r>
              <a:rPr lang="en-US" sz="1600" dirty="0"/>
              <a:t> electronically file a short period return unless it is marked as either an initial or final return. 990-EZ filers that need to change the accounting period </a:t>
            </a:r>
            <a:r>
              <a:rPr lang="en-US" sz="1600" b="1" dirty="0"/>
              <a:t>must</a:t>
            </a:r>
            <a:r>
              <a:rPr lang="en-US" sz="1600" dirty="0"/>
              <a:t> file the short period return on paper. </a:t>
            </a:r>
          </a:p>
          <a:p>
            <a:pPr lvl="1"/>
            <a:r>
              <a:rPr lang="en-US" sz="1600" dirty="0"/>
              <a:t>Form 990-N filings are only available when the club’s </a:t>
            </a:r>
            <a:r>
              <a:rPr lang="en-US" sz="1600" b="1" dirty="0"/>
              <a:t>average gross receipts</a:t>
            </a:r>
            <a:r>
              <a:rPr lang="en-US" sz="1600" dirty="0"/>
              <a:t> are less than $50,000. </a:t>
            </a:r>
            <a:r>
              <a:rPr lang="en-US" sz="1600" b="1" dirty="0"/>
              <a:t>Average gross receipts</a:t>
            </a:r>
            <a:r>
              <a:rPr lang="en-US" sz="1600" dirty="0"/>
              <a:t> are calculated using the current year and two immediately preceding years’ gross receipts.</a:t>
            </a:r>
          </a:p>
          <a:p>
            <a:pPr lvl="1"/>
            <a:r>
              <a:rPr lang="en-US" sz="1600" dirty="0"/>
              <a:t>Form 990-N filers that need to change the accounting period must either file Form 990 or 990-EZ on paper, file Form 1128, or send a letter to the IRS explaining the change in accounting period.</a:t>
            </a:r>
          </a:p>
          <a:p>
            <a:pPr lvl="1"/>
            <a:r>
              <a:rPr lang="en-US" sz="1600" dirty="0"/>
              <a:t>A class/club that is eligible to file Form 990-N may choose to file either Form 990 or 990-EZ, including all required schedules (A, E, O, and possibly B and/or G).</a:t>
            </a:r>
          </a:p>
          <a:p>
            <a:pPr lvl="1"/>
            <a:endParaRPr lang="en-US" dirty="0"/>
          </a:p>
          <a:p>
            <a:pPr marL="457200" lvl="1" indent="0">
              <a:buNone/>
            </a:pPr>
            <a:endParaRPr lang="en-US" dirty="0"/>
          </a:p>
        </p:txBody>
      </p:sp>
    </p:spTree>
    <p:extLst>
      <p:ext uri="{BB962C8B-B14F-4D97-AF65-F5344CB8AC3E}">
        <p14:creationId xmlns:p14="http://schemas.microsoft.com/office/powerpoint/2010/main" val="22820464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Reminders (continued)</a:t>
            </a:r>
          </a:p>
        </p:txBody>
      </p:sp>
      <p:sp>
        <p:nvSpPr>
          <p:cNvPr id="3" name="Content Placeholder 2"/>
          <p:cNvSpPr>
            <a:spLocks noGrp="1"/>
          </p:cNvSpPr>
          <p:nvPr>
            <p:ph idx="1"/>
          </p:nvPr>
        </p:nvSpPr>
        <p:spPr>
          <a:xfrm>
            <a:off x="1134540" y="1743937"/>
            <a:ext cx="10021140" cy="5454316"/>
          </a:xfrm>
        </p:spPr>
        <p:txBody>
          <a:bodyPr>
            <a:normAutofit/>
          </a:bodyPr>
          <a:lstStyle/>
          <a:p>
            <a:pPr marL="0" marR="0" lvl="0" indent="0">
              <a:spcBef>
                <a:spcPts val="0"/>
              </a:spcBef>
              <a:spcAft>
                <a:spcPts val="0"/>
              </a:spcAft>
              <a:buNone/>
            </a:pPr>
            <a:r>
              <a:rPr lang="en-US" sz="1600" dirty="0"/>
              <a:t>A class/club that files either Form 990 or 990EZ and wants or needs a tax preparer can find one using the IRS locator service </a:t>
            </a:r>
            <a:r>
              <a:rPr lang="en-US" sz="1600" u="sng" dirty="0">
                <a:solidFill>
                  <a:srgbClr val="0000FF"/>
                </a:solidFill>
                <a:effectLst/>
                <a:latin typeface="Times New Roman" panose="02020603050405020304" pitchFamily="18" charset="0"/>
                <a:ea typeface="Times New Roman" panose="02020603050405020304" pitchFamily="18" charset="0"/>
                <a:hlinkClick r:id="rId2"/>
              </a:rPr>
              <a:t>https://www.irs.gov/e-file-providers/authorized-irs-e-file-provider-locator-service-for-tax-professionals</a:t>
            </a:r>
            <a:r>
              <a:rPr lang="en-US" sz="1600" dirty="0">
                <a:effectLst/>
                <a:latin typeface="Times New Roman" panose="02020603050405020304" pitchFamily="18" charset="0"/>
                <a:ea typeface="Times New Roman" panose="02020603050405020304" pitchFamily="18" charset="0"/>
              </a:rPr>
              <a:t>.</a:t>
            </a:r>
            <a:endParaRPr lang="en-US" sz="1600" dirty="0"/>
          </a:p>
          <a:p>
            <a:pPr marL="0" indent="0">
              <a:buNone/>
            </a:pPr>
            <a:r>
              <a:rPr lang="en-US" sz="1600" dirty="0"/>
              <a:t>Software can be obtained through IRS approved providers listed at </a:t>
            </a:r>
            <a:r>
              <a:rPr lang="en-US" sz="1600" dirty="0">
                <a:hlinkClick r:id="rId3"/>
              </a:rPr>
              <a:t>https://www.irs.gov/e-file-providers/exempt-organizations-and-other-tax-exempt-entities-modernized-e-file-mef-providers</a:t>
            </a:r>
            <a:endParaRPr lang="en-US" sz="1600" dirty="0"/>
          </a:p>
          <a:p>
            <a:pPr marL="0" indent="0">
              <a:buNone/>
            </a:pPr>
            <a:r>
              <a:rPr lang="en-US" sz="1600" dirty="0"/>
              <a:t>Dartmouth does not recommend any one provider or software solution.</a:t>
            </a:r>
          </a:p>
          <a:p>
            <a:pPr marL="0" indent="0">
              <a:buNone/>
            </a:pPr>
            <a:r>
              <a:rPr lang="en-US" sz="1600" dirty="0"/>
              <a:t>The Office of General Counsel has confirmed with the NH Attorney General’s office that the State of New Hampshire does not require an annual filing as long as contributions are solicited only from the class/club members (including spouses and matching contributions from employers). The Attorney General’s office is tasked with protecting “the </a:t>
            </a:r>
            <a:r>
              <a:rPr lang="en-US" sz="1600" b="1" dirty="0"/>
              <a:t>public’s</a:t>
            </a:r>
            <a:r>
              <a:rPr lang="en-US" sz="1600" dirty="0"/>
              <a:t> interest in the property and assets committed to charitable purposes in the State”. </a:t>
            </a:r>
          </a:p>
          <a:p>
            <a:pPr marL="0" indent="0">
              <a:buNone/>
            </a:pPr>
            <a:r>
              <a:rPr lang="en-US" sz="1600" dirty="0"/>
              <a:t>Dartmouth does not have the resources available to provide advice relative to the state filing requirements for clubs that are active in other states. </a:t>
            </a:r>
          </a:p>
          <a:p>
            <a:pPr marL="0" indent="0">
              <a:buNone/>
            </a:pPr>
            <a:r>
              <a:rPr lang="en-US" sz="1600" dirty="0"/>
              <a:t>Each class/club is responsible for providing acknowledgment letters to contributors for each contribution in excess of $250, note that it is not necessary to aggregate smaller contributions even if they exceed $250 in total.</a:t>
            </a:r>
          </a:p>
          <a:p>
            <a:pPr lvl="1"/>
            <a:r>
              <a:rPr lang="en-US" sz="1400" dirty="0"/>
              <a:t>Acknowledgment of non-cash contributions should merely identify what was donated (i.e. professional services), but not the value. It is the donor’s responsibility to determine and substantiate the value of the donation.</a:t>
            </a:r>
          </a:p>
          <a:p>
            <a:pPr marL="0" indent="0">
              <a:buNone/>
            </a:pPr>
            <a:endParaRPr lang="en-US" dirty="0"/>
          </a:p>
        </p:txBody>
      </p:sp>
    </p:spTree>
    <p:extLst>
      <p:ext uri="{BB962C8B-B14F-4D97-AF65-F5344CB8AC3E}">
        <p14:creationId xmlns:p14="http://schemas.microsoft.com/office/powerpoint/2010/main" val="21942683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Filing Requirements</a:t>
            </a:r>
          </a:p>
        </p:txBody>
      </p:sp>
      <p:sp>
        <p:nvSpPr>
          <p:cNvPr id="3" name="Content Placeholder 2"/>
          <p:cNvSpPr>
            <a:spLocks noGrp="1"/>
          </p:cNvSpPr>
          <p:nvPr>
            <p:ph idx="1"/>
          </p:nvPr>
        </p:nvSpPr>
        <p:spPr>
          <a:xfrm>
            <a:off x="1097280" y="1845734"/>
            <a:ext cx="10058400" cy="4472770"/>
          </a:xfrm>
        </p:spPr>
        <p:txBody>
          <a:bodyPr>
            <a:normAutofit/>
          </a:bodyPr>
          <a:lstStyle/>
          <a:p>
            <a:r>
              <a:rPr lang="en-US" sz="1800" dirty="0"/>
              <a:t>Federal tax filing is required </a:t>
            </a:r>
            <a:r>
              <a:rPr lang="en-US" sz="1800" b="1" dirty="0"/>
              <a:t>annually on November 15</a:t>
            </a:r>
            <a:r>
              <a:rPr lang="en-US" sz="1800" b="1" baseline="30000" dirty="0"/>
              <a:t>th</a:t>
            </a:r>
            <a:r>
              <a:rPr lang="en-US" sz="1800" b="1" dirty="0"/>
              <a:t> </a:t>
            </a:r>
            <a:r>
              <a:rPr lang="en-US" sz="1800" dirty="0"/>
              <a:t>in order to maintain tax-exempt status </a:t>
            </a:r>
          </a:p>
          <a:p>
            <a:r>
              <a:rPr lang="en-US" sz="1800" dirty="0"/>
              <a:t>Clubs that need to file Forms 990 or 990-EZ can file an automatic extension of time to file using Form 8868. </a:t>
            </a:r>
          </a:p>
          <a:p>
            <a:pPr lvl="1"/>
            <a:r>
              <a:rPr lang="en-US" sz="1400" dirty="0"/>
              <a:t>The extension is for six months, and the </a:t>
            </a:r>
            <a:r>
              <a:rPr lang="en-US" sz="1400" b="1" dirty="0"/>
              <a:t>extended return will be due on or before May 15</a:t>
            </a:r>
            <a:r>
              <a:rPr lang="en-US" sz="1400" b="1" baseline="30000" dirty="0"/>
              <a:t>th</a:t>
            </a:r>
            <a:r>
              <a:rPr lang="en-US" sz="1400" b="1" dirty="0"/>
              <a:t> of the following year</a:t>
            </a:r>
          </a:p>
          <a:p>
            <a:pPr lvl="1"/>
            <a:r>
              <a:rPr lang="en-US" sz="1400" dirty="0"/>
              <a:t>Clubs that file Form 990-N cannot file for extension, though there is no penalty for late filing</a:t>
            </a:r>
          </a:p>
          <a:p>
            <a:r>
              <a:rPr lang="en-US" sz="1800" dirty="0"/>
              <a:t>Failure to file Forms 990 or 990-EZ when required may result in fines of $20 per day past the due date to a maximum of 5% of gross receipts. </a:t>
            </a:r>
          </a:p>
          <a:p>
            <a:r>
              <a:rPr lang="en-US" sz="1800" dirty="0"/>
              <a:t>There is no monetary penalty for failure to file Form 990-N (e-postcard)</a:t>
            </a:r>
          </a:p>
          <a:p>
            <a:pPr lvl="1"/>
            <a:r>
              <a:rPr lang="en-US" sz="1400" dirty="0"/>
              <a:t>This does not mean that an organization only needs to file once every three years</a:t>
            </a:r>
          </a:p>
          <a:p>
            <a:r>
              <a:rPr lang="en-US" sz="1800" dirty="0"/>
              <a:t>Failure to file for 3 consecutive years will result in the loss of tax-exempt status</a:t>
            </a:r>
          </a:p>
          <a:p>
            <a:r>
              <a:rPr lang="en-US" sz="1800" dirty="0"/>
              <a:t>All 501(c)(3) organizations are exempt from filing the Beneficial Ownership Information (BOI) Report as required under the Corporate Transparency Act.</a:t>
            </a:r>
          </a:p>
          <a:p>
            <a:endParaRPr lang="en-US" dirty="0"/>
          </a:p>
        </p:txBody>
      </p:sp>
    </p:spTree>
    <p:extLst>
      <p:ext uri="{BB962C8B-B14F-4D97-AF65-F5344CB8AC3E}">
        <p14:creationId xmlns:p14="http://schemas.microsoft.com/office/powerpoint/2010/main" val="1372202119"/>
      </p:ext>
    </p:extLst>
  </p:cSld>
  <p:clrMapOvr>
    <a:masterClrMapping/>
  </p:clrMapOvr>
</p:sld>
</file>

<file path=ppt/theme/theme1.xml><?xml version="1.0" encoding="utf-8"?>
<a:theme xmlns:a="http://schemas.openxmlformats.org/drawingml/2006/main" name="Retrospect">
  <a:themeElements>
    <a:clrScheme name="Custom 1">
      <a:dk1>
        <a:sysClr val="windowText" lastClr="000000"/>
      </a:dk1>
      <a:lt1>
        <a:sysClr val="window" lastClr="FFFFFF"/>
      </a:lt1>
      <a:dk2>
        <a:srgbClr val="455F51"/>
      </a:dk2>
      <a:lt2>
        <a:srgbClr val="E2DFCC"/>
      </a:lt2>
      <a:accent1>
        <a:srgbClr val="9FD37C"/>
      </a:accent1>
      <a:accent2>
        <a:srgbClr val="4A7B29"/>
      </a:accent2>
      <a:accent3>
        <a:srgbClr val="739A28"/>
      </a:accent3>
      <a:accent4>
        <a:srgbClr val="C1DF87"/>
      </a:accent4>
      <a:accent5>
        <a:srgbClr val="4EB3CF"/>
      </a:accent5>
      <a:accent6>
        <a:srgbClr val="51C3F9"/>
      </a:accent6>
      <a:hlink>
        <a:srgbClr val="EE7B08"/>
      </a:hlink>
      <a:folHlink>
        <a:srgbClr val="977B2D"/>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10799</TotalTime>
  <Words>2032</Words>
  <Application>Microsoft Office PowerPoint</Application>
  <PresentationFormat>Widescreen</PresentationFormat>
  <Paragraphs>163</Paragraphs>
  <Slides>19</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Calibri</vt:lpstr>
      <vt:lpstr>Calibri Light</vt:lpstr>
      <vt:lpstr>Times New Roman</vt:lpstr>
      <vt:lpstr>Retrospect</vt:lpstr>
      <vt:lpstr>Dartmouth College Alumni Leaders</vt:lpstr>
      <vt:lpstr>Agenda</vt:lpstr>
      <vt:lpstr>Introductions</vt:lpstr>
      <vt:lpstr>Overview of Tax Exemptions</vt:lpstr>
      <vt:lpstr>Inclusion in Dartmouth’s Group Exemption</vt:lpstr>
      <vt:lpstr>Maintaining Tax Exempt Status</vt:lpstr>
      <vt:lpstr>New in Fiscal 2025 and Important Reminders</vt:lpstr>
      <vt:lpstr>Reminders (continued)</vt:lpstr>
      <vt:lpstr>Filing Requirements</vt:lpstr>
      <vt:lpstr>Filing Requirements (continued)</vt:lpstr>
      <vt:lpstr>General Filing Tips</vt:lpstr>
      <vt:lpstr>Form 990-N – Filing Requirements</vt:lpstr>
      <vt:lpstr>Form 990-N – New Filers</vt:lpstr>
      <vt:lpstr>Form 990-N – Returning Filers</vt:lpstr>
      <vt:lpstr>Form 990-N – Filing Instructions</vt:lpstr>
      <vt:lpstr>Form 990-EZ</vt:lpstr>
      <vt:lpstr>Form 990</vt:lpstr>
      <vt:lpstr>IRS Notices</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Dartmouth College Alumni Leaders</dc:title>
  <dc:creator>Rachel L. Williamson</dc:creator>
  <cp:lastModifiedBy>Alyssa R. Beneventi</cp:lastModifiedBy>
  <cp:revision>52</cp:revision>
  <cp:lastPrinted>2015-10-01T15:39:31Z</cp:lastPrinted>
  <dcterms:created xsi:type="dcterms:W3CDTF">2015-10-01T15:29:42Z</dcterms:created>
  <dcterms:modified xsi:type="dcterms:W3CDTF">2025-10-06T15:11:16Z</dcterms:modified>
</cp:coreProperties>
</file>