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75" r:id="rId7"/>
    <p:sldId id="276" r:id="rId8"/>
    <p:sldId id="277" r:id="rId9"/>
    <p:sldId id="263" r:id="rId10"/>
    <p:sldId id="278" r:id="rId11"/>
    <p:sldId id="279" r:id="rId12"/>
    <p:sldId id="280" r:id="rId13"/>
    <p:sldId id="281" r:id="rId14"/>
    <p:sldId id="266" r:id="rId15"/>
    <p:sldId id="267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0339-A244-8E65-06A2-F12D183D1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0877A-CC6F-840C-647C-85970A1D8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F31D8-FE20-0763-006F-FCF94493D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7059F-3397-9ABE-BDB9-143989EBA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770F9-A7A5-8157-DA97-5D1920C2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4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C4CED-49A0-ED8D-0F49-E67E933A8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B5E793-9488-0E5A-E681-8B7148CAC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AD5AB-AB0A-BE33-A256-AD254331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2943B-6517-B08E-D703-86316D1A2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4A6FC-D3F3-A5CA-C7F9-E5B05048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865A50-CF73-1689-E7B6-2F30AD7BD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DC515-E479-D65A-560B-D777DD618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80E77-4966-87B1-0017-C6CDE6548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0D7F-78FC-7012-6E5F-30A1F401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3BD61-3404-D8B1-B320-46B2DEDA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0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7B3-5192-9AB2-0C2A-0F552363E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CC698-23CB-F8D3-D126-88F3F06EF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950F2-DBBB-6AC0-BF42-ACD6BE80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ADE36-32CD-4359-CA1E-42F9FD74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4C400-445B-E6B1-A916-065BA70E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9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0AA8E-ED39-5E13-27DA-8C5727E3B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B4113-4836-B394-32AD-3E0F81A5D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E43B5-0959-2F9A-120D-CD6DDB3B3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2197-36FE-35B0-E15E-E416DB376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7B2F1-BF2B-C6D7-D7F7-8550356C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7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C35DC-F3E4-28AF-F9FB-02AE6DCF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2D6D9-3BED-A85F-8B88-DC10B0AA5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02D9CF-4A7A-4FFA-1CCB-600BC49CE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CD6B6-DD22-E35B-82AE-F0F6C2D1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11D1-6461-C07E-5AD9-D562F6F1C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7BF06-DEED-89AD-0925-F02CDDE83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9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854DA-4B81-15A5-3DF7-E6EEB9E51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AF0B3-0C6D-FDB1-842D-DA737A5AA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788E87-F6F2-08D8-5308-86D830C7D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98369-983B-C497-A93A-54F10EB258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AA2D19-B8B0-DB06-91AE-F9BEAF836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6D27B2-3F98-1913-6511-594F20AD4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23175E-7460-483B-EAB1-ACC8F6870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7BA48A-15EA-98CA-996E-AD4C2B19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8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D1F82-71D3-816F-2404-CE729E29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931AC-A3C1-4E92-EED7-A1C6FA1E6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C13ADB-01C2-D4C1-D695-E8E900049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AF74B4-08D7-2496-2FDD-A7F3D81D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DA42B6-7137-D905-F34C-BF499D45A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3470EE-FF23-5264-A8EE-1DE153544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F37CE-4BF6-802D-5517-CFB6C70A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8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38981-79FE-EA22-E979-41F2C3963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AC116-A2C6-DA96-C8B3-F4B210724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25B38-2BB1-03C4-4F67-31E5C4CE2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6A2990-715B-9952-1B65-F42318F4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C91AE-65C9-2797-7AA7-A6B57FF1D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6B0F7-0F23-D521-63F6-A78192E6C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0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75A62-D9D1-5F4D-2665-8F038E19A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AF8D53-344E-8D2E-DFE3-0379A90487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23E8D-A500-8FF9-0EC7-556190FDB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EE462-1C17-643E-A516-79E260574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1F2ED-3655-853B-C096-C17E0FEB5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9B37A-646A-6E53-C5A5-8D9CD14E3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2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B7D34-39F8-8DDE-5BEE-B6854D2D2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27D47-E4E4-26B8-C09A-7D30B9C4B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5D545-780D-9155-F168-211EC72A2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27B7-C325-461B-B531-A99A178F495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AA11-A8FC-5AC1-E27A-420841A81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F026A-881E-61F8-C9A7-5D15F2D5E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60F85-D5D4-4561-86FF-22C1BB17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3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DFBF5-2C64-7441-F321-AFEE8D503A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QuickBase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B7D838-C40B-982B-DBB7-3FCCC0ED30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2025</a:t>
            </a:r>
          </a:p>
        </p:txBody>
      </p:sp>
    </p:spTree>
    <p:extLst>
      <p:ext uri="{BB962C8B-B14F-4D97-AF65-F5344CB8AC3E}">
        <p14:creationId xmlns:p14="http://schemas.microsoft.com/office/powerpoint/2010/main" val="1034009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1C5-AB9E-A30E-FA8D-C0477B1A7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16"/>
            <a:ext cx="10515600" cy="1325563"/>
          </a:xfrm>
        </p:spPr>
        <p:txBody>
          <a:bodyPr/>
          <a:lstStyle/>
          <a:p>
            <a:r>
              <a:rPr lang="en-US" dirty="0"/>
              <a:t>Classes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BD95B8C-48FF-567D-C6DF-ADB2BFDBB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13" y="1011586"/>
            <a:ext cx="6616390" cy="255080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8D3E1F2-AE24-69F4-B1C0-239285543F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191" y="3562389"/>
            <a:ext cx="5843464" cy="2988303"/>
          </a:xfrm>
          <a:prstGeom prst="rect">
            <a:avLst/>
          </a:prstGeom>
        </p:spPr>
      </p:pic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18AFAEBA-2DE0-01B8-8B14-CEEA84C90653}"/>
              </a:ext>
            </a:extLst>
          </p:cNvPr>
          <p:cNvSpPr txBox="1">
            <a:spLocks/>
          </p:cNvSpPr>
          <p:nvPr/>
        </p:nvSpPr>
        <p:spPr bwMode="auto">
          <a:xfrm>
            <a:off x="838200" y="4472700"/>
            <a:ext cx="3578951" cy="130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168275" indent="-168275">
              <a:defRPr/>
            </a:pPr>
            <a:r>
              <a:rPr lang="en-US" altLang="en-US" sz="1400" b="1" dirty="0">
                <a:solidFill>
                  <a:srgbClr val="FF0000"/>
                </a:solidFill>
              </a:rPr>
              <a:t>Shared </a:t>
            </a:r>
            <a:r>
              <a:rPr lang="en-US" altLang="en-US" sz="1400" dirty="0">
                <a:solidFill>
                  <a:srgbClr val="FF0000"/>
                </a:solidFill>
              </a:rPr>
              <a:t>vs. </a:t>
            </a:r>
            <a:r>
              <a:rPr lang="en-US" altLang="en-US" sz="1400" b="1" dirty="0">
                <a:solidFill>
                  <a:srgbClr val="FF0000"/>
                </a:solidFill>
              </a:rPr>
              <a:t>personal</a:t>
            </a:r>
            <a:r>
              <a:rPr lang="en-US" altLang="en-US" sz="1400" dirty="0">
                <a:solidFill>
                  <a:srgbClr val="FF0000"/>
                </a:solidFill>
              </a:rPr>
              <a:t> reports</a:t>
            </a:r>
          </a:p>
          <a:p>
            <a:pPr lvl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Shared are available to all classes</a:t>
            </a:r>
          </a:p>
          <a:p>
            <a:pPr lvl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Personal are YOUR reports you create</a:t>
            </a:r>
          </a:p>
        </p:txBody>
      </p:sp>
    </p:spTree>
    <p:extLst>
      <p:ext uri="{BB962C8B-B14F-4D97-AF65-F5344CB8AC3E}">
        <p14:creationId xmlns:p14="http://schemas.microsoft.com/office/powerpoint/2010/main" val="1615601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B7C52-50E7-721F-2038-65CB509E3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5EB35-97A7-8709-F0AA-9931AD32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Alumni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9FD074-05F8-FF9D-B987-4855F6EA2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45" y="1070838"/>
            <a:ext cx="6295905" cy="25556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C33C6ED-E9F0-4C04-FA84-A848F8889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7638" y="3537245"/>
            <a:ext cx="6295904" cy="3175880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E060CC5-7582-7245-DF9D-02C29403932E}"/>
              </a:ext>
            </a:extLst>
          </p:cNvPr>
          <p:cNvSpPr txBox="1">
            <a:spLocks/>
          </p:cNvSpPr>
          <p:nvPr/>
        </p:nvSpPr>
        <p:spPr bwMode="auto">
          <a:xfrm>
            <a:off x="838200" y="4472700"/>
            <a:ext cx="3578951" cy="130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168275" indent="-168275">
              <a:defRPr/>
            </a:pPr>
            <a:r>
              <a:rPr lang="en-US" altLang="en-US" sz="1400" b="1" dirty="0">
                <a:solidFill>
                  <a:srgbClr val="FF0000"/>
                </a:solidFill>
              </a:rPr>
              <a:t>Shared </a:t>
            </a:r>
            <a:r>
              <a:rPr lang="en-US" altLang="en-US" sz="1400" dirty="0">
                <a:solidFill>
                  <a:srgbClr val="FF0000"/>
                </a:solidFill>
              </a:rPr>
              <a:t>vs. </a:t>
            </a:r>
            <a:r>
              <a:rPr lang="en-US" altLang="en-US" sz="1400" b="1" dirty="0">
                <a:solidFill>
                  <a:srgbClr val="FF0000"/>
                </a:solidFill>
              </a:rPr>
              <a:t>personal</a:t>
            </a:r>
            <a:r>
              <a:rPr lang="en-US" altLang="en-US" sz="1400" dirty="0">
                <a:solidFill>
                  <a:srgbClr val="FF0000"/>
                </a:solidFill>
              </a:rPr>
              <a:t> reports</a:t>
            </a:r>
          </a:p>
          <a:p>
            <a:pPr lvl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Shared are available to all classes</a:t>
            </a:r>
          </a:p>
          <a:p>
            <a:pPr lvl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Personal are YOUR reports you create</a:t>
            </a:r>
          </a:p>
          <a:p>
            <a:pPr marL="168275" indent="-168275">
              <a:defRPr/>
            </a:pPr>
            <a:r>
              <a:rPr lang="en-US" altLang="en-US" sz="1400" dirty="0">
                <a:solidFill>
                  <a:srgbClr val="FF0000"/>
                </a:solidFill>
              </a:rPr>
              <a:t>LYBUNTS (last year but not this year)</a:t>
            </a:r>
          </a:p>
        </p:txBody>
      </p:sp>
    </p:spTree>
    <p:extLst>
      <p:ext uri="{BB962C8B-B14F-4D97-AF65-F5344CB8AC3E}">
        <p14:creationId xmlns:p14="http://schemas.microsoft.com/office/powerpoint/2010/main" val="1637646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E7531-0AC8-EF26-6529-B5E816FBA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7806C-065D-17BB-C359-44E09185A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280A59-4854-12FB-8E43-DA8EC65A9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5786"/>
            <a:ext cx="12192000" cy="260986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9750C06-D70A-2B40-66A4-B9E7903E3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55" y="4056167"/>
            <a:ext cx="4832908" cy="261807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4F6F3B-A6E1-235C-EB23-8B565DDA05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1997" y="3780264"/>
            <a:ext cx="5617114" cy="271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925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64593-5066-A5A3-9274-91CE51770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CA6CE-0441-E952-3302-CFFE904C2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647"/>
            <a:ext cx="10515600" cy="1325563"/>
          </a:xfrm>
        </p:spPr>
        <p:txBody>
          <a:bodyPr/>
          <a:lstStyle/>
          <a:p>
            <a:r>
              <a:rPr lang="en-US" dirty="0"/>
              <a:t>Payments – Add New Payment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BC33EB-18ED-6ED3-6E28-3C1832479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76" y="1140969"/>
            <a:ext cx="10764644" cy="519845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1FBB795-E06B-055F-4234-6BE0C204A10D}"/>
              </a:ext>
            </a:extLst>
          </p:cNvPr>
          <p:cNvSpPr txBox="1">
            <a:spLocks/>
          </p:cNvSpPr>
          <p:nvPr/>
        </p:nvSpPr>
        <p:spPr bwMode="auto">
          <a:xfrm>
            <a:off x="9021335" y="2149208"/>
            <a:ext cx="2746917" cy="10957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275" indent="-168275">
              <a:defRPr/>
            </a:pPr>
            <a:r>
              <a:rPr lang="en-US" sz="1200" dirty="0">
                <a:solidFill>
                  <a:srgbClr val="FF0000"/>
                </a:solidFill>
              </a:rPr>
              <a:t>Use the drop down box under Alumni ID to select the name of the paying classmate</a:t>
            </a:r>
          </a:p>
          <a:p>
            <a:pPr marL="168275" indent="-168275">
              <a:defRPr/>
            </a:pPr>
            <a:r>
              <a:rPr lang="en-US" sz="1200" dirty="0">
                <a:solidFill>
                  <a:srgbClr val="FF0000"/>
                </a:solidFill>
              </a:rPr>
              <a:t>Enter the Amount Paid (total)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DCC1F9B-7C52-951F-F71B-E66A9AB3EAAA}"/>
              </a:ext>
            </a:extLst>
          </p:cNvPr>
          <p:cNvSpPr txBox="1">
            <a:spLocks/>
          </p:cNvSpPr>
          <p:nvPr/>
        </p:nvSpPr>
        <p:spPr bwMode="auto">
          <a:xfrm>
            <a:off x="6876584" y="5285677"/>
            <a:ext cx="4319240" cy="14271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275" indent="-168275">
              <a:defRPr/>
            </a:pPr>
            <a:r>
              <a:rPr lang="en-US" sz="1200" dirty="0">
                <a:solidFill>
                  <a:srgbClr val="FF0000"/>
                </a:solidFill>
              </a:rPr>
              <a:t>Dues Amount Override can be used to allocate multiple dues payments by one person in a year OR prepayments of dues</a:t>
            </a:r>
          </a:p>
          <a:p>
            <a:pPr marL="625475" lvl="1" indent="-168275">
              <a:defRPr/>
            </a:pPr>
            <a:r>
              <a:rPr lang="en-US" sz="1050" dirty="0">
                <a:solidFill>
                  <a:srgbClr val="FF0000"/>
                </a:solidFill>
              </a:rPr>
              <a:t>Set the $ amount in each box where you want the payment allocated</a:t>
            </a:r>
          </a:p>
          <a:p>
            <a:pPr marL="168275" indent="-168275">
              <a:defRPr/>
            </a:pPr>
            <a:r>
              <a:rPr lang="en-US" sz="1200" dirty="0">
                <a:solidFill>
                  <a:srgbClr val="FF0000"/>
                </a:solidFill>
              </a:rPr>
              <a:t>Project Amount Override can be used to allocate a payment to a specific project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200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05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B81DB-483F-E1DE-28A2-2BAC7A971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Payments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8B36AFF-7EE7-A436-7C3E-F035364DCE14}"/>
              </a:ext>
            </a:extLst>
          </p:cNvPr>
          <p:cNvSpPr txBox="1">
            <a:spLocks/>
          </p:cNvSpPr>
          <p:nvPr/>
        </p:nvSpPr>
        <p:spPr bwMode="auto">
          <a:xfrm>
            <a:off x="1116389" y="1690688"/>
            <a:ext cx="889740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275" indent="-168275">
              <a:defRPr/>
            </a:pPr>
            <a:r>
              <a:rPr lang="en-US" sz="1600" dirty="0">
                <a:solidFill>
                  <a:srgbClr val="FF0000"/>
                </a:solidFill>
              </a:rPr>
              <a:t>Common vs. personal reports</a:t>
            </a:r>
          </a:p>
          <a:p>
            <a:pPr marL="401638" lvl="1" indent="-168275">
              <a:defRPr/>
            </a:pPr>
            <a:r>
              <a:rPr lang="en-US" sz="1400" dirty="0">
                <a:solidFill>
                  <a:srgbClr val="FF0000"/>
                </a:solidFill>
              </a:rPr>
              <a:t>Has current and prior year payments</a:t>
            </a:r>
          </a:p>
          <a:p>
            <a:pPr marL="168275" indent="-168275">
              <a:defRPr/>
            </a:pPr>
            <a:r>
              <a:rPr lang="en-US" sz="1600" dirty="0">
                <a:solidFill>
                  <a:srgbClr val="FF0000"/>
                </a:solidFill>
              </a:rPr>
              <a:t>Key report:  Payments Deposited in the Previous Month </a:t>
            </a:r>
          </a:p>
          <a:p>
            <a:pPr marL="401638" lvl="1" indent="-168275">
              <a:defRPr/>
            </a:pPr>
            <a:r>
              <a:rPr lang="en-US" sz="1400" dirty="0">
                <a:solidFill>
                  <a:srgbClr val="FF0000"/>
                </a:solidFill>
              </a:rPr>
              <a:t>For Ledyard reconciliation</a:t>
            </a:r>
          </a:p>
          <a:p>
            <a:pPr marL="401638" lvl="1" indent="-168275">
              <a:defRPr/>
            </a:pPr>
            <a:r>
              <a:rPr lang="en-US" sz="1400" dirty="0">
                <a:solidFill>
                  <a:srgbClr val="FF0000"/>
                </a:solidFill>
              </a:rPr>
              <a:t>Back out </a:t>
            </a:r>
            <a:r>
              <a:rPr lang="en-US" sz="1400" dirty="0" err="1">
                <a:solidFill>
                  <a:srgbClr val="FF0000"/>
                </a:solidFill>
              </a:rPr>
              <a:t>Paypal</a:t>
            </a:r>
            <a:r>
              <a:rPr lang="en-US" sz="1400" dirty="0">
                <a:solidFill>
                  <a:srgbClr val="FF0000"/>
                </a:solidFill>
              </a:rPr>
              <a:t>/direct checks to you</a:t>
            </a:r>
          </a:p>
          <a:p>
            <a:pPr marL="401638" lvl="1" indent="-168275">
              <a:defRPr/>
            </a:pPr>
            <a:r>
              <a:rPr lang="en-US" sz="1400" dirty="0">
                <a:solidFill>
                  <a:srgbClr val="FF0000"/>
                </a:solidFill>
              </a:rPr>
              <a:t>Note for Wheelock treasurers:  checks you input in QB after month end after depositing into the bank during the month end won’t reconcile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600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4000" dirty="0"/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0935E6F-3C91-F272-2644-93E94D76A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88" y="4281488"/>
            <a:ext cx="66225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Can do personal reports here as well</a:t>
            </a:r>
          </a:p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Can add multiple search terms (go to far right (not visible here):  you can ADD, DELETE and use OR (blue arrow) for your payment searches</a:t>
            </a:r>
          </a:p>
        </p:txBody>
      </p:sp>
    </p:spTree>
    <p:extLst>
      <p:ext uri="{BB962C8B-B14F-4D97-AF65-F5344CB8AC3E}">
        <p14:creationId xmlns:p14="http://schemas.microsoft.com/office/powerpoint/2010/main" val="349073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F7E5A-B8C8-6BAE-D7BD-F37806C9A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Sharing a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598B-25AE-384A-DF89-2057B2E46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You only have credentials for one person, the treasurer</a:t>
            </a:r>
          </a:p>
          <a:p>
            <a:r>
              <a:rPr lang="en-US" altLang="en-US" dirty="0"/>
              <a:t>You can share reports by converting and exporting them into Excel/CSV.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4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598D-654B-58BF-9C12-DAEAF333D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Sharing a Report, Continued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F2617F-0C69-7D1D-17F4-641CA51DCB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14954"/>
            <a:ext cx="10515600" cy="4172679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DD4A25E-2F99-B692-90C9-FC01CEF3B14C}"/>
              </a:ext>
            </a:extLst>
          </p:cNvPr>
          <p:cNvSpPr/>
          <p:nvPr/>
        </p:nvSpPr>
        <p:spPr>
          <a:xfrm>
            <a:off x="10272045" y="2196269"/>
            <a:ext cx="239282" cy="3332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20AD8-D3B9-1D03-81B9-883852766C7A}"/>
              </a:ext>
            </a:extLst>
          </p:cNvPr>
          <p:cNvCxnSpPr/>
          <p:nvPr/>
        </p:nvCxnSpPr>
        <p:spPr>
          <a:xfrm flipV="1">
            <a:off x="9981488" y="2674834"/>
            <a:ext cx="290557" cy="5656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9CCB4F8-7227-0BF4-FEA4-0F61FF364E50}"/>
              </a:ext>
            </a:extLst>
          </p:cNvPr>
          <p:cNvSpPr txBox="1"/>
          <p:nvPr/>
        </p:nvSpPr>
        <p:spPr>
          <a:xfrm>
            <a:off x="8451791" y="3289435"/>
            <a:ext cx="2418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Report will be generated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Click on the circled icon to download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939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33524-1F4E-62E3-C2DB-AB6486015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01075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999B5-5ED5-E89A-283E-2D0386B5B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The Big Picture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1A259-386E-A1CE-0357-1CD139369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/>
              <a:t>Review of the HOME page</a:t>
            </a:r>
          </a:p>
          <a:p>
            <a:pPr lvl="1" eaLnBrk="1" hangingPunct="1"/>
            <a:r>
              <a:rPr lang="en-US" altLang="en-US" sz="2000" dirty="0"/>
              <a:t>Key links</a:t>
            </a:r>
          </a:p>
          <a:p>
            <a:pPr eaLnBrk="1" hangingPunct="1"/>
            <a:r>
              <a:rPr lang="en-US" altLang="en-US" sz="2400" dirty="0"/>
              <a:t>Edit Dues Questionnaire </a:t>
            </a:r>
          </a:p>
          <a:p>
            <a:pPr lvl="1" eaLnBrk="1" hangingPunct="1"/>
            <a:r>
              <a:rPr lang="en-US" altLang="en-US" sz="2000" dirty="0"/>
              <a:t>The key administrative page</a:t>
            </a:r>
          </a:p>
          <a:p>
            <a:pPr eaLnBrk="1" hangingPunct="1"/>
            <a:r>
              <a:rPr lang="en-US" altLang="en-US" sz="2400" dirty="0"/>
              <a:t>Review of key tabs</a:t>
            </a:r>
          </a:p>
          <a:p>
            <a:pPr lvl="1" eaLnBrk="1" hangingPunct="1"/>
            <a:r>
              <a:rPr lang="en-US" altLang="en-US" sz="2000" dirty="0"/>
              <a:t>Alumni</a:t>
            </a:r>
          </a:p>
          <a:p>
            <a:pPr lvl="1" eaLnBrk="1" hangingPunct="1"/>
            <a:r>
              <a:rPr lang="en-US" altLang="en-US" sz="2000" dirty="0"/>
              <a:t>Payments</a:t>
            </a:r>
          </a:p>
          <a:p>
            <a:pPr lvl="2" eaLnBrk="1" hangingPunct="1"/>
            <a:r>
              <a:rPr lang="en-US" altLang="en-US" sz="1600" dirty="0"/>
              <a:t>Sharing a report</a:t>
            </a:r>
          </a:p>
          <a:p>
            <a:pPr lvl="1" eaLnBrk="1" hangingPunct="1"/>
            <a:r>
              <a:rPr lang="en-US" altLang="en-US" sz="2000" dirty="0"/>
              <a:t>Classes</a:t>
            </a:r>
          </a:p>
          <a:p>
            <a:pPr eaLnBrk="1" hangingPunct="1"/>
            <a:r>
              <a:rPr lang="en-US" altLang="en-US" sz="2400" dirty="0"/>
              <a:t>Logging a payment</a:t>
            </a:r>
            <a:endParaRPr lang="en-US" alt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0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F760D-6176-BD5C-6847-97188274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17" y="446048"/>
            <a:ext cx="6921461" cy="819615"/>
          </a:xfrm>
        </p:spPr>
        <p:txBody>
          <a:bodyPr/>
          <a:lstStyle/>
          <a:p>
            <a:pPr algn="ctr"/>
            <a:r>
              <a:rPr lang="en-US" dirty="0"/>
              <a:t>Home Page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A478F38-B1A9-D08F-E8A1-716B0B8C8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742" y="1992740"/>
            <a:ext cx="7000000" cy="3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10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46867-1472-6239-5D33-DE8D553F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Home Page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E1BABD26-0633-7FD6-5CBA-DC1001BFD0B2}"/>
              </a:ext>
            </a:extLst>
          </p:cNvPr>
          <p:cNvSpPr/>
          <p:nvPr/>
        </p:nvSpPr>
        <p:spPr>
          <a:xfrm>
            <a:off x="8603544" y="4615740"/>
            <a:ext cx="290557" cy="4016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0C74A8-4AC3-E067-02A1-73D26E5C24B0}"/>
              </a:ext>
            </a:extLst>
          </p:cNvPr>
          <p:cNvSpPr txBox="1"/>
          <p:nvPr/>
        </p:nvSpPr>
        <p:spPr>
          <a:xfrm>
            <a:off x="7642142" y="5118694"/>
            <a:ext cx="2213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Key administrative section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DF1489-7071-D2A3-D526-808101187BD2}"/>
              </a:ext>
            </a:extLst>
          </p:cNvPr>
          <p:cNvSpPr txBox="1"/>
          <p:nvPr/>
        </p:nvSpPr>
        <p:spPr>
          <a:xfrm>
            <a:off x="478562" y="1862914"/>
            <a:ext cx="954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table below shows you current year payments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# eligible = all alumni on active mailing list and not asked to be excluded, updated monthly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D82920-8950-609C-87D0-9497F152E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807958"/>
            <a:ext cx="12087922" cy="146708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CD7B73E8-6265-927A-6905-021A6782EBF2}"/>
              </a:ext>
            </a:extLst>
          </p:cNvPr>
          <p:cNvSpPr/>
          <p:nvPr/>
        </p:nvSpPr>
        <p:spPr>
          <a:xfrm>
            <a:off x="7866114" y="3838625"/>
            <a:ext cx="1765419" cy="5725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1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89C01-3815-9215-F5F3-98BC6B244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Dues Questionnaire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925073-421D-B05D-F4C1-A1B1AF2DE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27" y="1949247"/>
            <a:ext cx="11853746" cy="409168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D2F512C1-C473-51B6-E1BE-FB167EFDF858}"/>
              </a:ext>
            </a:extLst>
          </p:cNvPr>
          <p:cNvSpPr/>
          <p:nvPr/>
        </p:nvSpPr>
        <p:spPr>
          <a:xfrm>
            <a:off x="8563414" y="2317946"/>
            <a:ext cx="1011382" cy="53237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087F0FB8-FE8F-95D0-2B65-72122632B344}"/>
              </a:ext>
            </a:extLst>
          </p:cNvPr>
          <p:cNvSpPr/>
          <p:nvPr/>
        </p:nvSpPr>
        <p:spPr>
          <a:xfrm>
            <a:off x="8942303" y="2875562"/>
            <a:ext cx="304800" cy="85667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108ADE-DEBA-B595-1464-042603E629C8}"/>
              </a:ext>
            </a:extLst>
          </p:cNvPr>
          <p:cNvSpPr txBox="1"/>
          <p:nvPr/>
        </p:nvSpPr>
        <p:spPr>
          <a:xfrm>
            <a:off x="9378383" y="3060630"/>
            <a:ext cx="2375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*Key* item to remember: Save all changes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F37E6C3-B48D-B060-F886-29988C216E3E}"/>
              </a:ext>
            </a:extLst>
          </p:cNvPr>
          <p:cNvSpPr/>
          <p:nvPr/>
        </p:nvSpPr>
        <p:spPr>
          <a:xfrm rot="16200000">
            <a:off x="-260018" y="4513589"/>
            <a:ext cx="1569372" cy="53237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9FC815-779D-F0D8-5ECD-A506EAB330F7}"/>
              </a:ext>
            </a:extLst>
          </p:cNvPr>
          <p:cNvSpPr txBox="1"/>
          <p:nvPr/>
        </p:nvSpPr>
        <p:spPr>
          <a:xfrm>
            <a:off x="169127" y="5679000"/>
            <a:ext cx="2776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Click to expand section</a:t>
            </a:r>
          </a:p>
        </p:txBody>
      </p:sp>
    </p:spTree>
    <p:extLst>
      <p:ext uri="{BB962C8B-B14F-4D97-AF65-F5344CB8AC3E}">
        <p14:creationId xmlns:p14="http://schemas.microsoft.com/office/powerpoint/2010/main" val="165938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212F-09BA-C2E0-705E-94013B2F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Dues Questionnaire</a:t>
            </a:r>
            <a:br>
              <a:rPr lang="en-US" dirty="0"/>
            </a:br>
            <a:r>
              <a:rPr lang="en-US" sz="3200" dirty="0"/>
              <a:t>Treasurer &amp; PayPal Information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D4EEE3-4FC3-0BE5-44F0-34243E744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43" y="2209952"/>
            <a:ext cx="10942857" cy="24380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26BA100-9083-F491-B067-56CD376F01C9}"/>
              </a:ext>
            </a:extLst>
          </p:cNvPr>
          <p:cNvSpPr txBox="1"/>
          <p:nvPr/>
        </p:nvSpPr>
        <p:spPr>
          <a:xfrm flipH="1">
            <a:off x="5124279" y="2652875"/>
            <a:ext cx="3599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This is where Treasurer name and ID will be displayed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09F275-7206-6EBC-0E87-6EC12DD64653}"/>
              </a:ext>
            </a:extLst>
          </p:cNvPr>
          <p:cNvSpPr txBox="1"/>
          <p:nvPr/>
        </p:nvSpPr>
        <p:spPr>
          <a:xfrm flipH="1">
            <a:off x="8315256" y="3988553"/>
            <a:ext cx="3599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Enter PayPal information, if applicable</a:t>
            </a:r>
          </a:p>
        </p:txBody>
      </p:sp>
    </p:spTree>
    <p:extLst>
      <p:ext uri="{BB962C8B-B14F-4D97-AF65-F5344CB8AC3E}">
        <p14:creationId xmlns:p14="http://schemas.microsoft.com/office/powerpoint/2010/main" val="427149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DE79B-4F04-4CC3-E00C-FB5486609B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E84ECB11-1265-D6E9-7ADD-33CACAF72D1C}"/>
              </a:ext>
            </a:extLst>
          </p:cNvPr>
          <p:cNvGrpSpPr/>
          <p:nvPr/>
        </p:nvGrpSpPr>
        <p:grpSpPr>
          <a:xfrm>
            <a:off x="0" y="1719583"/>
            <a:ext cx="12192000" cy="1923973"/>
            <a:chOff x="0" y="2716237"/>
            <a:chExt cx="12192000" cy="192397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BABC02A-44EC-FA8C-6F1B-CBE4E0070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100343"/>
              <a:ext cx="12192000" cy="539867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1150AB5-8E41-7DEC-D673-B815C4C897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716237"/>
              <a:ext cx="12192000" cy="142552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698A53-497A-75D5-8ACA-63F7BE533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Dues Questionnaire</a:t>
            </a:r>
            <a:br>
              <a:rPr lang="en-US" dirty="0"/>
            </a:br>
            <a:r>
              <a:rPr lang="en-US" sz="3200" dirty="0" err="1"/>
              <a:t>Questionnaire</a:t>
            </a:r>
            <a:r>
              <a:rPr lang="en-US" sz="3200" dirty="0"/>
              <a:t> &amp; Class Project Information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778DC8-99DB-5EF0-A9B8-8E5FC83D885D}"/>
              </a:ext>
            </a:extLst>
          </p:cNvPr>
          <p:cNvSpPr txBox="1"/>
          <p:nvPr/>
        </p:nvSpPr>
        <p:spPr>
          <a:xfrm flipH="1">
            <a:off x="5051908" y="3138098"/>
            <a:ext cx="3599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Enter Dues Amount Solicited for current year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7E7742-7390-8482-1C00-0E873D50F833}"/>
              </a:ext>
            </a:extLst>
          </p:cNvPr>
          <p:cNvSpPr/>
          <p:nvPr/>
        </p:nvSpPr>
        <p:spPr>
          <a:xfrm>
            <a:off x="1626626" y="3065981"/>
            <a:ext cx="1150028" cy="53986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C31F920-D116-C769-E2DD-4A924F8303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42" y="3925302"/>
            <a:ext cx="12019882" cy="217687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296DAD5-C921-44D8-A4B3-F4DDAFF06EAD}"/>
              </a:ext>
            </a:extLst>
          </p:cNvPr>
          <p:cNvSpPr txBox="1"/>
          <p:nvPr/>
        </p:nvSpPr>
        <p:spPr>
          <a:xfrm flipH="1">
            <a:off x="5872975" y="4668050"/>
            <a:ext cx="45088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Select box to solicit for projects (up to 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Enter Project Description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Asking amount can be added or left blank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8124315-B16A-89AA-05E9-EF4558EEA85D}"/>
              </a:ext>
            </a:extLst>
          </p:cNvPr>
          <p:cNvSpPr/>
          <p:nvPr/>
        </p:nvSpPr>
        <p:spPr>
          <a:xfrm>
            <a:off x="10734587" y="4259280"/>
            <a:ext cx="1150028" cy="53986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111435A-0B59-F15C-39A7-A9A4215644B3}"/>
              </a:ext>
            </a:extLst>
          </p:cNvPr>
          <p:cNvSpPr/>
          <p:nvPr/>
        </p:nvSpPr>
        <p:spPr>
          <a:xfrm>
            <a:off x="3768066" y="4259281"/>
            <a:ext cx="1406100" cy="53986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DCBF3E4-84DF-A869-AF19-0AFC077DD2A1}"/>
              </a:ext>
            </a:extLst>
          </p:cNvPr>
          <p:cNvSpPr/>
          <p:nvPr/>
        </p:nvSpPr>
        <p:spPr>
          <a:xfrm>
            <a:off x="213005" y="4529215"/>
            <a:ext cx="946721" cy="3992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4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DD6E82-D73B-ABA4-AE0A-320DB8709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ADBD5D4-F021-48F1-8272-78EF0ABA8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282" y="1650085"/>
            <a:ext cx="7247880" cy="48427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7EBC07-4E0D-7EF2-495B-213A59E2C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Dues Questionnaire</a:t>
            </a:r>
            <a:br>
              <a:rPr lang="en-US" dirty="0"/>
            </a:br>
            <a:r>
              <a:rPr lang="en-US" sz="3200" dirty="0"/>
              <a:t>Treasurer Contact Information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EB0AC8-7EE8-F2FA-85F4-E3588C14F4E1}"/>
              </a:ext>
            </a:extLst>
          </p:cNvPr>
          <p:cNvSpPr txBox="1"/>
          <p:nvPr/>
        </p:nvSpPr>
        <p:spPr>
          <a:xfrm flipH="1">
            <a:off x="6114628" y="2606316"/>
            <a:ext cx="359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Enter or Update Contact Information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511F0FB-7D03-3178-AAE7-EBBA26795867}"/>
              </a:ext>
            </a:extLst>
          </p:cNvPr>
          <p:cNvSpPr/>
          <p:nvPr/>
        </p:nvSpPr>
        <p:spPr>
          <a:xfrm>
            <a:off x="2542478" y="5700967"/>
            <a:ext cx="2085278" cy="3992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613A2B-9F33-820E-5131-BC091BDFB005}"/>
              </a:ext>
            </a:extLst>
          </p:cNvPr>
          <p:cNvSpPr txBox="1"/>
          <p:nvPr/>
        </p:nvSpPr>
        <p:spPr>
          <a:xfrm flipH="1">
            <a:off x="5835805" y="5700967"/>
            <a:ext cx="3599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Select if class will solicit from Surviving Spouse/Partners</a:t>
            </a:r>
          </a:p>
        </p:txBody>
      </p:sp>
    </p:spTree>
    <p:extLst>
      <p:ext uri="{BB962C8B-B14F-4D97-AF65-F5344CB8AC3E}">
        <p14:creationId xmlns:p14="http://schemas.microsoft.com/office/powerpoint/2010/main" val="327824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B6A458D-E0FC-E8BA-709A-9D82D9C0E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1236"/>
            <a:ext cx="11797990" cy="24729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2B5064-9AB8-AD41-13A4-C01C58B09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Edit Dues Questionnaire</a:t>
            </a:r>
            <a:br>
              <a:rPr lang="en-US" altLang="en-US" dirty="0"/>
            </a:br>
            <a:r>
              <a:rPr lang="en-US" altLang="en-US" sz="3200" dirty="0"/>
              <a:t>Mailings</a:t>
            </a:r>
            <a:endParaRPr lang="en-US" sz="32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4A42FF-EA70-B629-D3FA-2CD35A7A69C4}"/>
              </a:ext>
            </a:extLst>
          </p:cNvPr>
          <p:cNvSpPr/>
          <p:nvPr/>
        </p:nvSpPr>
        <p:spPr>
          <a:xfrm>
            <a:off x="1146887" y="2789100"/>
            <a:ext cx="457060" cy="6399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BD669D00-18D0-12C3-75D7-F52ACF759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850" y="1796790"/>
            <a:ext cx="601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For  snail mail dues mailings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BB01F0DB-E708-D12F-8DCB-1F41E41F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834" y="2868089"/>
            <a:ext cx="38428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</a:rPr>
              <a:t>Select mailings you wish to participate in.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</a:rPr>
              <a:t>Schedule of mailing deadlines is on treasurers website</a:t>
            </a: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D2EBCC1C-FA33-1804-A960-BE7E7DFED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650" y="3597476"/>
            <a:ext cx="306056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Upload your snail mail </a:t>
            </a:r>
            <a:r>
              <a:rPr lang="en-US" altLang="en-US" sz="1600" b="1" dirty="0">
                <a:solidFill>
                  <a:srgbClr val="FF0000"/>
                </a:solidFill>
              </a:rPr>
              <a:t>dues requests letters </a:t>
            </a:r>
            <a:r>
              <a:rPr lang="en-US" altLang="en-US" sz="1600" dirty="0">
                <a:solidFill>
                  <a:srgbClr val="FF0000"/>
                </a:solidFill>
              </a:rPr>
              <a:t>here by clicking on “CHOOSE FILE”</a:t>
            </a:r>
          </a:p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Upload letters in </a:t>
            </a:r>
            <a:r>
              <a:rPr lang="en-US" altLang="en-US" sz="1600" b="1" dirty="0">
                <a:solidFill>
                  <a:srgbClr val="FF0000"/>
                </a:solidFill>
              </a:rPr>
              <a:t>Word</a:t>
            </a:r>
          </a:p>
          <a:p>
            <a:pPr>
              <a:spcBef>
                <a:spcPct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Sample letters are on the treasurers website</a:t>
            </a:r>
          </a:p>
        </p:txBody>
      </p:sp>
    </p:spTree>
    <p:extLst>
      <p:ext uri="{BB962C8B-B14F-4D97-AF65-F5344CB8AC3E}">
        <p14:creationId xmlns:p14="http://schemas.microsoft.com/office/powerpoint/2010/main" val="579090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429</TotalTime>
  <Words>484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Introduction to QuickBase </vt:lpstr>
      <vt:lpstr>The Big Picture</vt:lpstr>
      <vt:lpstr>Home Page</vt:lpstr>
      <vt:lpstr>Home Page</vt:lpstr>
      <vt:lpstr>Edit Dues Questionnaire</vt:lpstr>
      <vt:lpstr>Edit Dues Questionnaire Treasurer &amp; PayPal Information</vt:lpstr>
      <vt:lpstr>Edit Dues Questionnaire Questionnaire &amp; Class Project Information</vt:lpstr>
      <vt:lpstr>Edit Dues Questionnaire Treasurer Contact Information</vt:lpstr>
      <vt:lpstr>Edit Dues Questionnaire Mailings</vt:lpstr>
      <vt:lpstr>Classes</vt:lpstr>
      <vt:lpstr>Alumni</vt:lpstr>
      <vt:lpstr>Payments</vt:lpstr>
      <vt:lpstr>Payments – Add New Payment</vt:lpstr>
      <vt:lpstr>Payments</vt:lpstr>
      <vt:lpstr>Sharing a Report</vt:lpstr>
      <vt:lpstr>Sharing a Report, Continued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QuickBase</dc:title>
  <dc:creator>Manal Abdelghani</dc:creator>
  <cp:lastModifiedBy>Rachel Johnson</cp:lastModifiedBy>
  <cp:revision>7</cp:revision>
  <dcterms:created xsi:type="dcterms:W3CDTF">2023-01-20T15:58:29Z</dcterms:created>
  <dcterms:modified xsi:type="dcterms:W3CDTF">2025-09-16T20:19:02Z</dcterms:modified>
</cp:coreProperties>
</file>