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0339-A244-8E65-06A2-F12D183D1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877A-CC6F-840C-647C-85970A1D8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F31D8-FE20-0763-006F-FCF94493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059F-3397-9ABE-BDB9-143989EB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770F9-A7A5-8157-DA97-5D1920C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4CED-49A0-ED8D-0F49-E67E933A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5E793-9488-0E5A-E681-8B7148CAC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AD5AB-AB0A-BE33-A256-AD254331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943B-6517-B08E-D703-86316D1A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4A6FC-D3F3-A5CA-C7F9-E5B05048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65A50-CF73-1689-E7B6-2F30AD7B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DC515-E479-D65A-560B-D777DD618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0E77-4966-87B1-0017-C6CDE654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0D7F-78FC-7012-6E5F-30A1F401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3BD61-3404-D8B1-B320-46B2DEDA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47B3-5192-9AB2-0C2A-0F552363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C698-23CB-F8D3-D126-88F3F06E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50F2-DBBB-6AC0-BF42-ACD6BE80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DE36-32CD-4359-CA1E-42F9FD74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C400-445B-E6B1-A916-065BA70E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9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AA8E-ED39-5E13-27DA-8C5727E3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B4113-4836-B394-32AD-3E0F81A5D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E43B5-0959-2F9A-120D-CD6DDB3B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2197-36FE-35B0-E15E-E416DB37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B2F1-BF2B-C6D7-D7F7-8550356C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35DC-F3E4-28AF-F9FB-02AE6DC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D6D9-3BED-A85F-8B88-DC10B0AA5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2D9CF-4A7A-4FFA-1CCB-600BC49CE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CD6B6-DD22-E35B-82AE-F0F6C2D1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11D1-6461-C07E-5AD9-D562F6F1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7BF06-DEED-89AD-0925-F02CDDE8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54DA-4B81-15A5-3DF7-E6EEB9E5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AF0B3-0C6D-FDB1-842D-DA737A5A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88E87-F6F2-08D8-5308-86D830C7D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98369-983B-C497-A93A-54F10EB25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A2D19-B8B0-DB06-91AE-F9BEAF83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D27B2-3F98-1913-6511-594F20AD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3175E-7460-483B-EAB1-ACC8F687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BA48A-15EA-98CA-996E-AD4C2B19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1F82-71D3-816F-2404-CE729E29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931AC-A3C1-4E92-EED7-A1C6FA1E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13ADB-01C2-D4C1-D695-E8E90004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74B4-08D7-2496-2FDD-A7F3D81D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A42B6-7137-D905-F34C-BF499D45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470EE-FF23-5264-A8EE-1DE15354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F37CE-4BF6-802D-5517-CFB6C70A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8981-79FE-EA22-E979-41F2C396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C116-A2C6-DA96-C8B3-F4B210724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25B38-2BB1-03C4-4F67-31E5C4CE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A2990-715B-9952-1B65-F42318F4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C91AE-65C9-2797-7AA7-A6B57FF1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6B0F7-0F23-D521-63F6-A78192E6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5A62-D9D1-5F4D-2665-8F038E19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D53-344E-8D2E-DFE3-0379A9048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23E8D-A500-8FF9-0EC7-556190FDB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EE462-1C17-643E-A516-79E26057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1F2ED-3655-853B-C096-C17E0FE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9B37A-646A-6E53-C5A5-8D9CD14E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B7D34-39F8-8DDE-5BEE-B6854D2D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7D47-E4E4-26B8-C09A-7D30B9C4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D545-780D-9155-F168-211EC72A2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27B7-C325-461B-B531-A99A178F495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AAA11-A8FC-5AC1-E27A-420841A81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26A-881E-61F8-C9A7-5D15F2D5E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BF5-2C64-7441-F321-AFEE8D503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QuickBase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7D838-C40B-982B-DBB7-3FCCC0ED3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01/2023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0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E07F-4118-AF7D-0D24-209A5B75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Tabs:  Alumni,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810CB-0256-4D53-F5D3-1B46C183A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283" y="1874482"/>
            <a:ext cx="8111433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1011FB-C4DC-2A62-6DAF-78AA37E4D05A}"/>
              </a:ext>
            </a:extLst>
          </p:cNvPr>
          <p:cNvSpPr/>
          <p:nvPr/>
        </p:nvSpPr>
        <p:spPr>
          <a:xfrm>
            <a:off x="3235666" y="2174193"/>
            <a:ext cx="990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A22A7D-F694-9651-B4D7-70561480E43C}"/>
              </a:ext>
            </a:extLst>
          </p:cNvPr>
          <p:cNvSpPr/>
          <p:nvPr/>
        </p:nvSpPr>
        <p:spPr>
          <a:xfrm>
            <a:off x="3235666" y="3981784"/>
            <a:ext cx="1447992" cy="3069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7152D2-9F20-5BA2-8D12-22CD770F859E}"/>
              </a:ext>
            </a:extLst>
          </p:cNvPr>
          <p:cNvSpPr txBox="1">
            <a:spLocks/>
          </p:cNvSpPr>
          <p:nvPr/>
        </p:nvSpPr>
        <p:spPr bwMode="auto">
          <a:xfrm>
            <a:off x="9367615" y="363502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68275" indent="-168275">
              <a:defRPr/>
            </a:pPr>
            <a:r>
              <a:rPr lang="en-US" altLang="en-US" sz="1200" b="1" dirty="0">
                <a:solidFill>
                  <a:srgbClr val="FF0000"/>
                </a:solidFill>
              </a:rPr>
              <a:t>Common </a:t>
            </a:r>
            <a:r>
              <a:rPr lang="en-US" altLang="en-US" sz="1200" dirty="0">
                <a:solidFill>
                  <a:srgbClr val="FF0000"/>
                </a:solidFill>
              </a:rPr>
              <a:t>vs. </a:t>
            </a:r>
            <a:r>
              <a:rPr lang="en-US" altLang="en-US" sz="1200" b="1" dirty="0">
                <a:solidFill>
                  <a:srgbClr val="FF0000"/>
                </a:solidFill>
              </a:rPr>
              <a:t>personal</a:t>
            </a:r>
            <a:r>
              <a:rPr lang="en-US" altLang="en-US" sz="1200" dirty="0">
                <a:solidFill>
                  <a:srgbClr val="FF0000"/>
                </a:solidFill>
              </a:rPr>
              <a:t> reports</a:t>
            </a:r>
          </a:p>
          <a:p>
            <a:pPr lvl="1">
              <a:defRPr/>
            </a:pPr>
            <a:r>
              <a:rPr lang="en-US" altLang="en-US" sz="1100" dirty="0">
                <a:solidFill>
                  <a:srgbClr val="FF0000"/>
                </a:solidFill>
              </a:rPr>
              <a:t>Common are universal</a:t>
            </a:r>
          </a:p>
          <a:p>
            <a:pPr lvl="1">
              <a:defRPr/>
            </a:pPr>
            <a:r>
              <a:rPr lang="en-US" altLang="en-US" sz="1100" dirty="0">
                <a:solidFill>
                  <a:srgbClr val="FF0000"/>
                </a:solidFill>
              </a:rPr>
              <a:t>Personal are YOUR reports you create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LYBUNTS (last year but not this year)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Two LYBUNTS reports, top one is for exporting for email requests (description in gray)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Go look at the reports!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3799B-1FB6-832C-4003-62893BC1A859}"/>
              </a:ext>
            </a:extLst>
          </p:cNvPr>
          <p:cNvSpPr txBox="1"/>
          <p:nvPr/>
        </p:nvSpPr>
        <p:spPr>
          <a:xfrm>
            <a:off x="3730966" y="5193639"/>
            <a:ext cx="3960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Powerful “biographical” search engine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D378F6D-A1E0-A99F-59D8-5A97BABAF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67400"/>
            <a:ext cx="4572000" cy="938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Pick any informational element (e.g. names, zip codes, etc.)</a:t>
            </a:r>
          </a:p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take this data and turn into a personal report (e.g. all classmates in Texas, or all in Hanover) for targeted groups; will update over time</a:t>
            </a:r>
          </a:p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be used for </a:t>
            </a:r>
            <a:r>
              <a:rPr lang="en-US" altLang="en-US" sz="1100" dirty="0" err="1">
                <a:solidFill>
                  <a:srgbClr val="FF0000"/>
                </a:solidFill>
              </a:rPr>
              <a:t>Paypal</a:t>
            </a:r>
            <a:r>
              <a:rPr lang="en-US" altLang="en-US" sz="1100" dirty="0">
                <a:solidFill>
                  <a:srgbClr val="FF0000"/>
                </a:solidFill>
              </a:rPr>
              <a:t> payments that don’t identify by name; use the </a:t>
            </a:r>
            <a:r>
              <a:rPr lang="en-US" altLang="en-US" sz="1100" dirty="0" err="1">
                <a:solidFill>
                  <a:srgbClr val="FF0000"/>
                </a:solidFill>
              </a:rPr>
              <a:t>Paypal</a:t>
            </a:r>
            <a:r>
              <a:rPr lang="en-US" altLang="en-US" sz="1100" dirty="0">
                <a:solidFill>
                  <a:srgbClr val="FF0000"/>
                </a:solidFill>
              </a:rPr>
              <a:t> address info to find alum’s name</a:t>
            </a:r>
          </a:p>
        </p:txBody>
      </p:sp>
    </p:spTree>
    <p:extLst>
      <p:ext uri="{BB962C8B-B14F-4D97-AF65-F5344CB8AC3E}">
        <p14:creationId xmlns:p14="http://schemas.microsoft.com/office/powerpoint/2010/main" val="380449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81DB-483F-E1DE-28A2-2BAC7A97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Tabs: Payments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2E3581-AE5A-0058-9648-8F9E0294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423" y="1798071"/>
            <a:ext cx="7735154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E590DA-4305-9CCD-A0ED-A813249AE9EA}"/>
              </a:ext>
            </a:extLst>
          </p:cNvPr>
          <p:cNvSpPr/>
          <p:nvPr/>
        </p:nvSpPr>
        <p:spPr>
          <a:xfrm>
            <a:off x="3836350" y="2138585"/>
            <a:ext cx="990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ECFF9-C617-0414-2355-945A45C83BEC}"/>
              </a:ext>
            </a:extLst>
          </p:cNvPr>
          <p:cNvSpPr/>
          <p:nvPr/>
        </p:nvSpPr>
        <p:spPr>
          <a:xfrm>
            <a:off x="2433415" y="3085744"/>
            <a:ext cx="990600" cy="4287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752FF1-FCFC-76FB-EFC8-1635B994C744}"/>
              </a:ext>
            </a:extLst>
          </p:cNvPr>
          <p:cNvSpPr/>
          <p:nvPr/>
        </p:nvSpPr>
        <p:spPr>
          <a:xfrm>
            <a:off x="3578551" y="3973740"/>
            <a:ext cx="990600" cy="4245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B36AFF-7EE7-A436-7C3E-F035364DCE14}"/>
              </a:ext>
            </a:extLst>
          </p:cNvPr>
          <p:cNvSpPr txBox="1">
            <a:spLocks/>
          </p:cNvSpPr>
          <p:nvPr/>
        </p:nvSpPr>
        <p:spPr bwMode="auto">
          <a:xfrm>
            <a:off x="9758585" y="2089803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Common vs. personal reports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Has current and prior year payments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Key report:  Payments Deposited in the Previous Month 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For Ledyard reconciliation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Back out </a:t>
            </a:r>
            <a:r>
              <a:rPr lang="en-US" sz="1100" dirty="0" err="1">
                <a:solidFill>
                  <a:srgbClr val="FF0000"/>
                </a:solidFill>
              </a:rPr>
              <a:t>Paypal</a:t>
            </a:r>
            <a:r>
              <a:rPr lang="en-US" sz="1100" dirty="0">
                <a:solidFill>
                  <a:srgbClr val="FF0000"/>
                </a:solidFill>
              </a:rPr>
              <a:t>/direct checks to you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Note for Wheelock treasurers:  checks you input in QB after month end after depositing into the bank during the month end won’t reconcile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8306F21-13CF-4FCD-D70F-113EDF92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778" y="48595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</a:rPr>
              <a:t>Powerful “payments” search engine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80935E6F-3C91-F272-2644-93E94D76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640" y="5764678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do personal reports here as well</a:t>
            </a:r>
          </a:p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add multiple search terms (go to far right (not visible here):  you can ADD, DELETE and use OR (blue arrow) for your payment searches</a:t>
            </a:r>
          </a:p>
        </p:txBody>
      </p:sp>
    </p:spTree>
    <p:extLst>
      <p:ext uri="{BB962C8B-B14F-4D97-AF65-F5344CB8AC3E}">
        <p14:creationId xmlns:p14="http://schemas.microsoft.com/office/powerpoint/2010/main" val="34907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7E5A-B8C8-6BAE-D7BD-F37806C9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a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4598B-25AE-384A-DF89-2057B2E46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only have credentials for one person, the treasurer</a:t>
            </a:r>
          </a:p>
          <a:p>
            <a:r>
              <a:rPr lang="en-US" altLang="en-US" dirty="0"/>
              <a:t>You can share reports by converting and exporting them into Excel/CSV.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A61F-A717-71AF-6B68-9BA807F8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a Report,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526CE-72B8-08C6-AC28-E15D8AA1C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59" y="1664636"/>
            <a:ext cx="6086193" cy="494461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1A94BBE-0BAD-F461-6802-9F42E4BABCBE}"/>
              </a:ext>
            </a:extLst>
          </p:cNvPr>
          <p:cNvSpPr/>
          <p:nvPr/>
        </p:nvSpPr>
        <p:spPr>
          <a:xfrm>
            <a:off x="5449455" y="2946400"/>
            <a:ext cx="1662545" cy="905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351AA-6E84-207A-95D8-3B157CA61A3B}"/>
              </a:ext>
            </a:extLst>
          </p:cNvPr>
          <p:cNvSpPr txBox="1"/>
          <p:nvPr/>
        </p:nvSpPr>
        <p:spPr>
          <a:xfrm>
            <a:off x="7511753" y="2837204"/>
            <a:ext cx="3486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Go to Payments tab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Select a report (here, payments deposited in 2022-2023</a:t>
            </a:r>
          </a:p>
        </p:txBody>
      </p:sp>
    </p:spTree>
    <p:extLst>
      <p:ext uri="{BB962C8B-B14F-4D97-AF65-F5344CB8AC3E}">
        <p14:creationId xmlns:p14="http://schemas.microsoft.com/office/powerpoint/2010/main" val="34655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598D-654B-58BF-9C12-DAEAF333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a Report,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2617F-0C69-7D1D-17F4-641CA51D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4954"/>
            <a:ext cx="10515600" cy="417267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D4A25E-2F99-B692-90C9-FC01CEF3B14C}"/>
              </a:ext>
            </a:extLst>
          </p:cNvPr>
          <p:cNvSpPr/>
          <p:nvPr/>
        </p:nvSpPr>
        <p:spPr>
          <a:xfrm>
            <a:off x="10272045" y="2196269"/>
            <a:ext cx="239282" cy="333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B20AD8-D3B9-1D03-81B9-883852766C7A}"/>
              </a:ext>
            </a:extLst>
          </p:cNvPr>
          <p:cNvCxnSpPr/>
          <p:nvPr/>
        </p:nvCxnSpPr>
        <p:spPr>
          <a:xfrm flipV="1">
            <a:off x="9981488" y="2674834"/>
            <a:ext cx="290557" cy="565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CCB4F8-7227-0BF4-FEA4-0F61FF364E50}"/>
              </a:ext>
            </a:extLst>
          </p:cNvPr>
          <p:cNvSpPr txBox="1"/>
          <p:nvPr/>
        </p:nvSpPr>
        <p:spPr>
          <a:xfrm>
            <a:off x="8451791" y="3289435"/>
            <a:ext cx="241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Report will be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Click on the circled icon to download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3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4E9C-9FB9-45DA-5F54-5ACE1E94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Logging a Payment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AABDA2-CC5E-4CE0-EDA1-544C24C38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4569"/>
            <a:ext cx="10515600" cy="353345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33D81D-D56E-6537-4FCE-34BE8EA830D7}"/>
              </a:ext>
            </a:extLst>
          </p:cNvPr>
          <p:cNvSpPr/>
          <p:nvPr/>
        </p:nvSpPr>
        <p:spPr>
          <a:xfrm>
            <a:off x="10391686" y="2862841"/>
            <a:ext cx="1025495" cy="880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34B472-C3A8-9C7A-A323-5134540CC9F9}"/>
              </a:ext>
            </a:extLst>
          </p:cNvPr>
          <p:cNvSpPr txBox="1">
            <a:spLocks/>
          </p:cNvSpPr>
          <p:nvPr/>
        </p:nvSpPr>
        <p:spPr bwMode="auto">
          <a:xfrm>
            <a:off x="8472443" y="2734655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Use this for recording individual payments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Go to the Payments tab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Click on the green </a:t>
            </a:r>
            <a:r>
              <a:rPr lang="en-US" sz="1200" dirty="0">
                <a:solidFill>
                  <a:schemeClr val="bg1"/>
                </a:solidFill>
                <a:highlight>
                  <a:srgbClr val="008000"/>
                </a:highlight>
              </a:rPr>
              <a:t>New Payment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button</a:t>
            </a:r>
            <a:endParaRPr lang="en-US" sz="12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3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BB7F-430E-4C7F-60A5-66F0831C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Logging a Payment,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DE637-77F1-6AD6-9A88-3C04C4052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11" y="1781416"/>
            <a:ext cx="10509728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D3EC0D-D842-7921-9DF5-3A0852E867A5}"/>
              </a:ext>
            </a:extLst>
          </p:cNvPr>
          <p:cNvSpPr/>
          <p:nvPr/>
        </p:nvSpPr>
        <p:spPr>
          <a:xfrm>
            <a:off x="9174622" y="2062340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73984-8342-EF9B-B6C1-5EB04E4A5644}"/>
              </a:ext>
            </a:extLst>
          </p:cNvPr>
          <p:cNvSpPr/>
          <p:nvPr/>
        </p:nvSpPr>
        <p:spPr>
          <a:xfrm>
            <a:off x="838200" y="2427007"/>
            <a:ext cx="3742346" cy="564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18C19-CF67-BCCF-12A4-D494F739D682}"/>
              </a:ext>
            </a:extLst>
          </p:cNvPr>
          <p:cNvSpPr/>
          <p:nvPr/>
        </p:nvSpPr>
        <p:spPr>
          <a:xfrm>
            <a:off x="838200" y="3726731"/>
            <a:ext cx="5536963" cy="460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C688E3-F9A9-5FC6-8517-8AFB33B93752}"/>
              </a:ext>
            </a:extLst>
          </p:cNvPr>
          <p:cNvSpPr txBox="1">
            <a:spLocks/>
          </p:cNvSpPr>
          <p:nvPr/>
        </p:nvSpPr>
        <p:spPr bwMode="auto">
          <a:xfrm>
            <a:off x="7652209" y="2800464"/>
            <a:ext cx="3044825" cy="25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Use the drop down box under Alumni ID to select the name of the paying classmate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Enter the Amount Paid (total)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Dues Amount Override can be used to allocate multiple dues payments by one person in a year OR prepayments of dues</a:t>
            </a:r>
          </a:p>
          <a:p>
            <a:pPr marL="625475" lvl="1" indent="-168275">
              <a:defRPr/>
            </a:pPr>
            <a:r>
              <a:rPr lang="en-US" sz="1050" dirty="0">
                <a:solidFill>
                  <a:srgbClr val="FF0000"/>
                </a:solidFill>
              </a:rPr>
              <a:t>Set the $ amount in each box where you want the payment allocated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Project Amount Override can be used to allocate a payment to a specific project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BF142-4E8D-7BFD-5317-CDE04F71DD5D}"/>
              </a:ext>
            </a:extLst>
          </p:cNvPr>
          <p:cNvSpPr txBox="1"/>
          <p:nvPr/>
        </p:nvSpPr>
        <p:spPr>
          <a:xfrm>
            <a:off x="762000" y="6183313"/>
            <a:ext cx="74056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DO NOT FORGET to click on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 button at top right of page for all changes!!!</a:t>
            </a:r>
          </a:p>
        </p:txBody>
      </p:sp>
    </p:spTree>
    <p:extLst>
      <p:ext uri="{BB962C8B-B14F-4D97-AF65-F5344CB8AC3E}">
        <p14:creationId xmlns:p14="http://schemas.microsoft.com/office/powerpoint/2010/main" val="141940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3524-1F4E-62E3-C2DB-AB6486015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1075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99B5-5ED5-E89A-283E-2D0386B5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The Big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A259-386E-A1CE-0357-1CD13936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Review of the HOME page</a:t>
            </a:r>
          </a:p>
          <a:p>
            <a:pPr lvl="1" eaLnBrk="1" hangingPunct="1"/>
            <a:r>
              <a:rPr lang="en-US" altLang="en-US" sz="2000" dirty="0"/>
              <a:t>Key links</a:t>
            </a:r>
          </a:p>
          <a:p>
            <a:pPr eaLnBrk="1" hangingPunct="1"/>
            <a:r>
              <a:rPr lang="en-US" altLang="en-US" sz="2400" dirty="0"/>
              <a:t>Edit Dues Questionnaire </a:t>
            </a:r>
          </a:p>
          <a:p>
            <a:pPr lvl="1" eaLnBrk="1" hangingPunct="1"/>
            <a:r>
              <a:rPr lang="en-US" altLang="en-US" sz="2000" dirty="0"/>
              <a:t>The key administrative page</a:t>
            </a:r>
          </a:p>
          <a:p>
            <a:pPr eaLnBrk="1" hangingPunct="1"/>
            <a:r>
              <a:rPr lang="en-US" altLang="en-US" sz="2400" dirty="0"/>
              <a:t>Review of key tabs</a:t>
            </a:r>
          </a:p>
          <a:p>
            <a:pPr lvl="1" eaLnBrk="1" hangingPunct="1"/>
            <a:r>
              <a:rPr lang="en-US" altLang="en-US" sz="2000" dirty="0"/>
              <a:t>Alumni</a:t>
            </a:r>
          </a:p>
          <a:p>
            <a:pPr lvl="1" eaLnBrk="1" hangingPunct="1"/>
            <a:r>
              <a:rPr lang="en-US" altLang="en-US" sz="2000" dirty="0"/>
              <a:t>Payments</a:t>
            </a:r>
          </a:p>
          <a:p>
            <a:pPr lvl="2" eaLnBrk="1" hangingPunct="1"/>
            <a:r>
              <a:rPr lang="en-US" altLang="en-US" sz="1600" dirty="0"/>
              <a:t>Sharing a report</a:t>
            </a:r>
          </a:p>
          <a:p>
            <a:pPr lvl="1" eaLnBrk="1" hangingPunct="1"/>
            <a:r>
              <a:rPr lang="en-US" altLang="en-US" sz="2000" dirty="0"/>
              <a:t>Classes</a:t>
            </a:r>
          </a:p>
          <a:p>
            <a:pPr eaLnBrk="1" hangingPunct="1"/>
            <a:r>
              <a:rPr lang="en-US" altLang="en-US" sz="2400" dirty="0"/>
              <a:t>Logging a payment</a:t>
            </a: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0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760D-6176-BD5C-6847-97188274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255DC1-1AF0-FEA4-DCC4-A3EA3B5C8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34328"/>
            <a:ext cx="6172200" cy="477981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9E0C7-BBC2-F783-2841-377D00809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Either click on the app names “Dartmouth Dues Database” or on the tab located in the upper light side.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F9A321-88E3-1321-837C-37388D43C2E9}"/>
              </a:ext>
            </a:extLst>
          </p:cNvPr>
          <p:cNvSpPr/>
          <p:nvPr/>
        </p:nvSpPr>
        <p:spPr>
          <a:xfrm>
            <a:off x="7122918" y="3638782"/>
            <a:ext cx="2152073" cy="1819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F4ECA8-1BBF-6AED-BAF4-09514CA84495}"/>
              </a:ext>
            </a:extLst>
          </p:cNvPr>
          <p:cNvSpPr/>
          <p:nvPr/>
        </p:nvSpPr>
        <p:spPr>
          <a:xfrm>
            <a:off x="7638471" y="958197"/>
            <a:ext cx="3273039" cy="598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6867-1472-6239-5D33-DE8D553F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Page – continued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60F379-138B-F512-D733-BA8CD193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06" y="2942168"/>
            <a:ext cx="10596073" cy="247644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7B73E8-6265-927A-6905-021A6782EBF2}"/>
              </a:ext>
            </a:extLst>
          </p:cNvPr>
          <p:cNvSpPr/>
          <p:nvPr/>
        </p:nvSpPr>
        <p:spPr>
          <a:xfrm>
            <a:off x="9147560" y="4805130"/>
            <a:ext cx="1765419" cy="5725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1BABD26-0633-7FD6-5CBA-DC1001BFD0B2}"/>
              </a:ext>
            </a:extLst>
          </p:cNvPr>
          <p:cNvSpPr/>
          <p:nvPr/>
        </p:nvSpPr>
        <p:spPr>
          <a:xfrm>
            <a:off x="9963682" y="5373711"/>
            <a:ext cx="290557" cy="401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C74A8-4AC3-E067-02A1-73D26E5C24B0}"/>
              </a:ext>
            </a:extLst>
          </p:cNvPr>
          <p:cNvSpPr txBox="1"/>
          <p:nvPr/>
        </p:nvSpPr>
        <p:spPr>
          <a:xfrm>
            <a:off x="9070648" y="5697613"/>
            <a:ext cx="221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 administrative section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F1489-7071-D2A3-D526-808101187BD2}"/>
              </a:ext>
            </a:extLst>
          </p:cNvPr>
          <p:cNvSpPr txBox="1"/>
          <p:nvPr/>
        </p:nvSpPr>
        <p:spPr>
          <a:xfrm>
            <a:off x="478563" y="1862914"/>
            <a:ext cx="587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table below shows you current year payments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# eligible = all alumni on active mailing list and not asked to be excluded, updated bi-weekly </a:t>
            </a:r>
          </a:p>
        </p:txBody>
      </p:sp>
    </p:spTree>
    <p:extLst>
      <p:ext uri="{BB962C8B-B14F-4D97-AF65-F5344CB8AC3E}">
        <p14:creationId xmlns:p14="http://schemas.microsoft.com/office/powerpoint/2010/main" val="157571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8CA9-D188-46FE-D24D-0647A405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19D9E4-5EAB-6589-D612-EA57BECA0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3208"/>
            <a:ext cx="10515600" cy="329922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7199BE-E91A-5A27-2BB2-82D94D85BD39}"/>
              </a:ext>
            </a:extLst>
          </p:cNvPr>
          <p:cNvSpPr/>
          <p:nvPr/>
        </p:nvSpPr>
        <p:spPr>
          <a:xfrm>
            <a:off x="8767985" y="2657742"/>
            <a:ext cx="803305" cy="632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44EDA7-E828-C5DB-A8A7-BFAD6497611F}"/>
              </a:ext>
            </a:extLst>
          </p:cNvPr>
          <p:cNvSpPr/>
          <p:nvPr/>
        </p:nvSpPr>
        <p:spPr>
          <a:xfrm>
            <a:off x="755073" y="4636655"/>
            <a:ext cx="1895764" cy="286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FA33C84F-E0B7-1DCC-EDB5-BC4ABAD5F717}"/>
              </a:ext>
            </a:extLst>
          </p:cNvPr>
          <p:cNvSpPr/>
          <p:nvPr/>
        </p:nvSpPr>
        <p:spPr>
          <a:xfrm>
            <a:off x="9017237" y="3429000"/>
            <a:ext cx="304800" cy="85667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1CDBA-F495-4677-B44F-8D231BFFBB01}"/>
              </a:ext>
            </a:extLst>
          </p:cNvPr>
          <p:cNvSpPr txBox="1"/>
          <p:nvPr/>
        </p:nvSpPr>
        <p:spPr>
          <a:xfrm>
            <a:off x="8310655" y="4285673"/>
            <a:ext cx="20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*Key* item to remember: Save all changes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FB1BD-B8BC-FB90-6E1E-0F764683DB2A}"/>
              </a:ext>
            </a:extLst>
          </p:cNvPr>
          <p:cNvSpPr txBox="1"/>
          <p:nvPr/>
        </p:nvSpPr>
        <p:spPr>
          <a:xfrm>
            <a:off x="2733964" y="4636655"/>
            <a:ext cx="260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Set your dues amount in this section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BB422-F2DF-6368-42A3-FC24F586CCE5}"/>
              </a:ext>
            </a:extLst>
          </p:cNvPr>
          <p:cNvSpPr txBox="1"/>
          <p:nvPr/>
        </p:nvSpPr>
        <p:spPr>
          <a:xfrm>
            <a:off x="5341163" y="3718836"/>
            <a:ext cx="3426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Ignore Secondary Treasurer, no longer active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F9D4D-10AA-DC14-8099-EA3DD10439E5}"/>
              </a:ext>
            </a:extLst>
          </p:cNvPr>
          <p:cNvSpPr txBox="1"/>
          <p:nvPr/>
        </p:nvSpPr>
        <p:spPr>
          <a:xfrm>
            <a:off x="2847843" y="2908331"/>
            <a:ext cx="408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What it is</a:t>
            </a:r>
            <a:r>
              <a:rPr lang="en-US" sz="1200" dirty="0">
                <a:solidFill>
                  <a:srgbClr val="FF0000"/>
                </a:solidFill>
              </a:rPr>
              <a:t>: administration of dues, projects, personal info, quarterly dues mailings</a:t>
            </a:r>
          </a:p>
        </p:txBody>
      </p:sp>
    </p:spTree>
    <p:extLst>
      <p:ext uri="{BB962C8B-B14F-4D97-AF65-F5344CB8AC3E}">
        <p14:creationId xmlns:p14="http://schemas.microsoft.com/office/powerpoint/2010/main" val="23167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955E-B7D3-C863-229F-544C9C26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EFBFD-BFD4-57D1-6B07-C5260F5AC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1902629"/>
            <a:ext cx="10515600" cy="39007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8F45A-7317-738A-218A-5F6E6AC92E10}"/>
              </a:ext>
            </a:extLst>
          </p:cNvPr>
          <p:cNvSpPr txBox="1"/>
          <p:nvPr/>
        </p:nvSpPr>
        <p:spPr>
          <a:xfrm>
            <a:off x="1173018" y="6123543"/>
            <a:ext cx="9439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DO NOT FORGET to click on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 button at top right of page for all changes!!!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6A648F-135B-4338-6120-1566EB8EC3D1}"/>
              </a:ext>
            </a:extLst>
          </p:cNvPr>
          <p:cNvSpPr/>
          <p:nvPr/>
        </p:nvSpPr>
        <p:spPr>
          <a:xfrm>
            <a:off x="524163" y="2503054"/>
            <a:ext cx="1572491" cy="63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D39C0-6EF6-E432-045A-D2851FEED064}"/>
              </a:ext>
            </a:extLst>
          </p:cNvPr>
          <p:cNvSpPr txBox="1"/>
          <p:nvPr/>
        </p:nvSpPr>
        <p:spPr>
          <a:xfrm>
            <a:off x="2207491" y="2586181"/>
            <a:ext cx="307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List your class projects here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E711F0CF-9161-9F95-E488-B98D16E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837" y="3567329"/>
            <a:ext cx="137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Can set an amount for projects or leave blank</a:t>
            </a:r>
          </a:p>
        </p:txBody>
      </p:sp>
    </p:spTree>
    <p:extLst>
      <p:ext uri="{BB962C8B-B14F-4D97-AF65-F5344CB8AC3E}">
        <p14:creationId xmlns:p14="http://schemas.microsoft.com/office/powerpoint/2010/main" val="149460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3EDC-FFA3-E4B8-40FB-B88CCA64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83D7E-C21F-3572-94BC-1E800520B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0840"/>
            <a:ext cx="10515600" cy="386090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25F6C01-ED41-E50F-CCC0-E5FE00EA6A7D}"/>
              </a:ext>
            </a:extLst>
          </p:cNvPr>
          <p:cNvSpPr/>
          <p:nvPr/>
        </p:nvSpPr>
        <p:spPr>
          <a:xfrm>
            <a:off x="838200" y="2070840"/>
            <a:ext cx="2943225" cy="330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929D968-6971-83B9-09BF-9A2347417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2759364"/>
            <a:ext cx="1941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Fill in your personal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A470E-288A-A6B1-7DE7-B1D62B3F3CFC}"/>
              </a:ext>
            </a:extLst>
          </p:cNvPr>
          <p:cNvSpPr txBox="1"/>
          <p:nvPr/>
        </p:nvSpPr>
        <p:spPr>
          <a:xfrm>
            <a:off x="2230581" y="6250384"/>
            <a:ext cx="74056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DO NOT FORGET to click on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 button at top right of page for all changes!!!</a:t>
            </a:r>
          </a:p>
        </p:txBody>
      </p:sp>
    </p:spTree>
    <p:extLst>
      <p:ext uri="{BB962C8B-B14F-4D97-AF65-F5344CB8AC3E}">
        <p14:creationId xmlns:p14="http://schemas.microsoft.com/office/powerpoint/2010/main" val="332202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5064-9AB8-AD41-13A4-C01C58B0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948C8-DD55-B82A-B7E8-8BA659C9D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3606"/>
            <a:ext cx="10515600" cy="405537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4A42FF-EA70-B629-D3FA-2CD35A7A69C4}"/>
              </a:ext>
            </a:extLst>
          </p:cNvPr>
          <p:cNvSpPr/>
          <p:nvPr/>
        </p:nvSpPr>
        <p:spPr>
          <a:xfrm>
            <a:off x="838200" y="1891146"/>
            <a:ext cx="990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D669D00-18D0-12C3-75D7-F52ACF75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709" y="1927658"/>
            <a:ext cx="601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For  snail mail dues mailings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B01F0DB-E708-D12F-8DCB-1F41E41F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09" y="2263677"/>
            <a:ext cx="114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--Select mailings you wish to participate in.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Schedule of mailing deadlines is on treasurers website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2EBCC1C-FA33-1804-A960-BE7E7DFE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291" y="3552871"/>
            <a:ext cx="21867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Upload your snail mail </a:t>
            </a:r>
            <a:r>
              <a:rPr lang="en-US" altLang="en-US" sz="1200" b="1" dirty="0">
                <a:solidFill>
                  <a:srgbClr val="FF0000"/>
                </a:solidFill>
              </a:rPr>
              <a:t>dues requests letters </a:t>
            </a:r>
            <a:r>
              <a:rPr lang="en-US" altLang="en-US" sz="1200" dirty="0">
                <a:solidFill>
                  <a:srgbClr val="FF0000"/>
                </a:solidFill>
              </a:rPr>
              <a:t>here by clicking on “CHOOSE FILE”</a:t>
            </a:r>
          </a:p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Upload letters in </a:t>
            </a:r>
            <a:r>
              <a:rPr lang="en-US" altLang="en-US" sz="1200" b="1" dirty="0">
                <a:solidFill>
                  <a:srgbClr val="FF0000"/>
                </a:solidFill>
              </a:rPr>
              <a:t>Word</a:t>
            </a:r>
          </a:p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Sample letters are on the treasurers website</a:t>
            </a:r>
          </a:p>
        </p:txBody>
      </p:sp>
    </p:spTree>
    <p:extLst>
      <p:ext uri="{BB962C8B-B14F-4D97-AF65-F5344CB8AC3E}">
        <p14:creationId xmlns:p14="http://schemas.microsoft.com/office/powerpoint/2010/main" val="57909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3370-761F-DEFC-5E80-2D2F318E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Tabs:  Alumni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17437-81EB-1903-5462-DC108914A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2045"/>
            <a:ext cx="10515600" cy="395849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3D04D10-5744-ADA3-311D-AD4B0AB8EED6}"/>
              </a:ext>
            </a:extLst>
          </p:cNvPr>
          <p:cNvSpPr/>
          <p:nvPr/>
        </p:nvSpPr>
        <p:spPr>
          <a:xfrm>
            <a:off x="2662015" y="2532404"/>
            <a:ext cx="855663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7C4F5F-C9F7-86A9-8841-4D6207BF2EAB}"/>
              </a:ext>
            </a:extLst>
          </p:cNvPr>
          <p:cNvSpPr/>
          <p:nvPr/>
        </p:nvSpPr>
        <p:spPr>
          <a:xfrm>
            <a:off x="2597921" y="4187439"/>
            <a:ext cx="1444240" cy="6494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376527-239C-CDA9-4594-CA5351095658}"/>
              </a:ext>
            </a:extLst>
          </p:cNvPr>
          <p:cNvSpPr/>
          <p:nvPr/>
        </p:nvSpPr>
        <p:spPr>
          <a:xfrm>
            <a:off x="6989748" y="4187439"/>
            <a:ext cx="1444240" cy="4614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DAF4DA5-830A-2D21-3836-E33FE6C3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024" y="3059112"/>
            <a:ext cx="407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Use for biographical reports and searches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8C3A0D-CE75-1C9F-90AE-2EAEC796DC76}"/>
              </a:ext>
            </a:extLst>
          </p:cNvPr>
          <p:cNvSpPr txBox="1">
            <a:spLocks/>
          </p:cNvSpPr>
          <p:nvPr/>
        </p:nvSpPr>
        <p:spPr bwMode="auto">
          <a:xfrm>
            <a:off x="9742206" y="4196014"/>
            <a:ext cx="1726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Prepaid dues can be carried two years forward only (in QuickBase)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Alumni who paid 2 or more times</a:t>
            </a:r>
          </a:p>
          <a:p>
            <a:pPr lvl="1">
              <a:defRPr/>
            </a:pPr>
            <a:r>
              <a:rPr lang="en-US" altLang="en-US" sz="1100" dirty="0">
                <a:solidFill>
                  <a:srgbClr val="FF0000"/>
                </a:solidFill>
              </a:rPr>
              <a:t>Set a strategy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Go look at the reports!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29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704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Introduction to QuickBase </vt:lpstr>
      <vt:lpstr>The Big Picture</vt:lpstr>
      <vt:lpstr>Home Page</vt:lpstr>
      <vt:lpstr>Home Page – continued </vt:lpstr>
      <vt:lpstr>Edit Dues Questionnaire</vt:lpstr>
      <vt:lpstr>Edit Dues Questionnaire, Continued</vt:lpstr>
      <vt:lpstr>Edit Dues Questionnaire, Continued</vt:lpstr>
      <vt:lpstr>Edit Dues Questionnaire, Continued</vt:lpstr>
      <vt:lpstr>Key Tabs:  Alumni</vt:lpstr>
      <vt:lpstr>Key Tabs:  Alumni, Continued</vt:lpstr>
      <vt:lpstr>Key Tabs: Payments</vt:lpstr>
      <vt:lpstr>Sharing a Report</vt:lpstr>
      <vt:lpstr>Sharing a Report, Continued</vt:lpstr>
      <vt:lpstr>Sharing a Report, Continued</vt:lpstr>
      <vt:lpstr>Logging a Payment</vt:lpstr>
      <vt:lpstr>Logging a Payment, Continued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QuickBase </dc:title>
  <dc:creator>Manal Abdelghani</dc:creator>
  <cp:lastModifiedBy>Manal Abdelghani</cp:lastModifiedBy>
  <cp:revision>4</cp:revision>
  <dcterms:created xsi:type="dcterms:W3CDTF">2023-01-20T15:58:29Z</dcterms:created>
  <dcterms:modified xsi:type="dcterms:W3CDTF">2023-01-27T18:56:08Z</dcterms:modified>
</cp:coreProperties>
</file>