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72" r:id="rId3"/>
    <p:sldId id="261" r:id="rId4"/>
    <p:sldId id="262" r:id="rId5"/>
    <p:sldId id="271" r:id="rId6"/>
    <p:sldId id="282" r:id="rId7"/>
    <p:sldId id="291" r:id="rId8"/>
    <p:sldId id="292" r:id="rId9"/>
    <p:sldId id="293" r:id="rId10"/>
    <p:sldId id="294" r:id="rId11"/>
    <p:sldId id="296" r:id="rId12"/>
    <p:sldId id="295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7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1" autoAdjust="0"/>
    <p:restoredTop sz="94786" autoAdjust="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outlineViewPr>
    <p:cViewPr>
      <p:scale>
        <a:sx n="33" d="100"/>
        <a:sy n="33" d="100"/>
      </p:scale>
      <p:origin x="0" y="-10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[Export 20170110-081714.xlsx]Sheet1!PivotTable1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4.2754164635557923E-2"/>
          <c:y val="0.12216279084328897"/>
          <c:w val="0.89087277741062865"/>
          <c:h val="0.805005463095148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DED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Sheet1!$A$5:$A$70</c:f>
              <c:strCache>
                <c:ptCount val="65"/>
                <c:pt idx="0">
                  <c:v>53</c:v>
                </c:pt>
                <c:pt idx="1">
                  <c:v>54</c:v>
                </c:pt>
                <c:pt idx="2">
                  <c:v>55</c:v>
                </c:pt>
                <c:pt idx="3">
                  <c:v>56</c:v>
                </c:pt>
                <c:pt idx="4">
                  <c:v>57</c:v>
                </c:pt>
                <c:pt idx="5">
                  <c:v>58</c:v>
                </c:pt>
                <c:pt idx="6">
                  <c:v>59</c:v>
                </c:pt>
                <c:pt idx="7">
                  <c:v>60</c:v>
                </c:pt>
                <c:pt idx="8">
                  <c:v>61</c:v>
                </c:pt>
                <c:pt idx="9">
                  <c:v>62</c:v>
                </c:pt>
                <c:pt idx="10">
                  <c:v>63</c:v>
                </c:pt>
                <c:pt idx="11">
                  <c:v>64</c:v>
                </c:pt>
                <c:pt idx="12">
                  <c:v>65</c:v>
                </c:pt>
                <c:pt idx="13">
                  <c:v>66</c:v>
                </c:pt>
                <c:pt idx="14">
                  <c:v>67</c:v>
                </c:pt>
                <c:pt idx="15">
                  <c:v>68</c:v>
                </c:pt>
                <c:pt idx="16">
                  <c:v>69</c:v>
                </c:pt>
                <c:pt idx="17">
                  <c:v>70</c:v>
                </c:pt>
                <c:pt idx="18">
                  <c:v>71</c:v>
                </c:pt>
                <c:pt idx="19">
                  <c:v>72</c:v>
                </c:pt>
                <c:pt idx="20">
                  <c:v>73</c:v>
                </c:pt>
                <c:pt idx="21">
                  <c:v>74</c:v>
                </c:pt>
                <c:pt idx="22">
                  <c:v>75</c:v>
                </c:pt>
                <c:pt idx="23">
                  <c:v>76</c:v>
                </c:pt>
                <c:pt idx="24">
                  <c:v>77</c:v>
                </c:pt>
                <c:pt idx="25">
                  <c:v>78</c:v>
                </c:pt>
                <c:pt idx="26">
                  <c:v>79</c:v>
                </c:pt>
                <c:pt idx="27">
                  <c:v>80</c:v>
                </c:pt>
                <c:pt idx="28">
                  <c:v>81</c:v>
                </c:pt>
                <c:pt idx="29">
                  <c:v>82</c:v>
                </c:pt>
                <c:pt idx="30">
                  <c:v>83</c:v>
                </c:pt>
                <c:pt idx="31">
                  <c:v>84</c:v>
                </c:pt>
                <c:pt idx="32">
                  <c:v>85</c:v>
                </c:pt>
                <c:pt idx="33">
                  <c:v>86</c:v>
                </c:pt>
                <c:pt idx="34">
                  <c:v>87</c:v>
                </c:pt>
                <c:pt idx="35">
                  <c:v>88</c:v>
                </c:pt>
                <c:pt idx="36">
                  <c:v>89</c:v>
                </c:pt>
                <c:pt idx="37">
                  <c:v>90</c:v>
                </c:pt>
                <c:pt idx="38">
                  <c:v>91</c:v>
                </c:pt>
                <c:pt idx="39">
                  <c:v>92</c:v>
                </c:pt>
                <c:pt idx="40">
                  <c:v>93</c:v>
                </c:pt>
                <c:pt idx="41">
                  <c:v>94</c:v>
                </c:pt>
                <c:pt idx="42">
                  <c:v>95</c:v>
                </c:pt>
                <c:pt idx="43">
                  <c:v>96</c:v>
                </c:pt>
                <c:pt idx="44">
                  <c:v>97</c:v>
                </c:pt>
                <c:pt idx="45">
                  <c:v>98</c:v>
                </c:pt>
                <c:pt idx="46">
                  <c:v>99</c:v>
                </c:pt>
                <c:pt idx="47">
                  <c:v>00</c:v>
                </c:pt>
                <c:pt idx="48">
                  <c:v>01</c:v>
                </c:pt>
                <c:pt idx="49">
                  <c:v>02</c:v>
                </c:pt>
                <c:pt idx="50">
                  <c:v>03</c:v>
                </c:pt>
                <c:pt idx="51">
                  <c:v>04</c:v>
                </c:pt>
                <c:pt idx="52">
                  <c:v>05</c:v>
                </c:pt>
                <c:pt idx="53">
                  <c:v>06</c:v>
                </c:pt>
                <c:pt idx="54">
                  <c:v>07</c:v>
                </c:pt>
                <c:pt idx="55">
                  <c:v>08</c:v>
                </c:pt>
                <c:pt idx="56">
                  <c:v>09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</c:strCache>
            </c:strRef>
          </c:cat>
          <c:val>
            <c:numRef>
              <c:f>Sheet1!$B$5:$B$70</c:f>
              <c:numCache>
                <c:formatCode>General</c:formatCode>
                <c:ptCount val="65"/>
                <c:pt idx="0">
                  <c:v>1</c:v>
                </c:pt>
                <c:pt idx="1">
                  <c:v>1</c:v>
                </c:pt>
                <c:pt idx="3">
                  <c:v>1</c:v>
                </c:pt>
                <c:pt idx="4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5">
                  <c:v>3</c:v>
                </c:pt>
                <c:pt idx="16">
                  <c:v>1</c:v>
                </c:pt>
                <c:pt idx="17">
                  <c:v>2</c:v>
                </c:pt>
                <c:pt idx="18">
                  <c:v>4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5</c:v>
                </c:pt>
                <c:pt idx="24">
                  <c:v>1</c:v>
                </c:pt>
                <c:pt idx="25">
                  <c:v>6</c:v>
                </c:pt>
                <c:pt idx="26">
                  <c:v>2</c:v>
                </c:pt>
                <c:pt idx="27">
                  <c:v>4</c:v>
                </c:pt>
                <c:pt idx="28">
                  <c:v>9</c:v>
                </c:pt>
                <c:pt idx="29">
                  <c:v>4</c:v>
                </c:pt>
                <c:pt idx="30">
                  <c:v>18</c:v>
                </c:pt>
                <c:pt idx="31">
                  <c:v>5</c:v>
                </c:pt>
                <c:pt idx="32">
                  <c:v>3</c:v>
                </c:pt>
                <c:pt idx="33">
                  <c:v>16</c:v>
                </c:pt>
                <c:pt idx="34">
                  <c:v>5</c:v>
                </c:pt>
                <c:pt idx="35">
                  <c:v>9</c:v>
                </c:pt>
                <c:pt idx="36">
                  <c:v>10</c:v>
                </c:pt>
                <c:pt idx="37">
                  <c:v>7</c:v>
                </c:pt>
                <c:pt idx="38">
                  <c:v>7</c:v>
                </c:pt>
                <c:pt idx="39">
                  <c:v>3</c:v>
                </c:pt>
                <c:pt idx="40">
                  <c:v>6</c:v>
                </c:pt>
                <c:pt idx="41">
                  <c:v>8</c:v>
                </c:pt>
                <c:pt idx="42">
                  <c:v>7</c:v>
                </c:pt>
                <c:pt idx="43">
                  <c:v>2</c:v>
                </c:pt>
                <c:pt idx="44">
                  <c:v>1</c:v>
                </c:pt>
                <c:pt idx="45">
                  <c:v>2</c:v>
                </c:pt>
                <c:pt idx="46">
                  <c:v>5</c:v>
                </c:pt>
                <c:pt idx="47">
                  <c:v>9</c:v>
                </c:pt>
                <c:pt idx="48">
                  <c:v>1</c:v>
                </c:pt>
                <c:pt idx="49">
                  <c:v>5</c:v>
                </c:pt>
                <c:pt idx="50">
                  <c:v>5</c:v>
                </c:pt>
                <c:pt idx="51">
                  <c:v>2</c:v>
                </c:pt>
                <c:pt idx="52">
                  <c:v>6</c:v>
                </c:pt>
                <c:pt idx="53">
                  <c:v>5</c:v>
                </c:pt>
                <c:pt idx="54">
                  <c:v>6</c:v>
                </c:pt>
                <c:pt idx="55">
                  <c:v>3</c:v>
                </c:pt>
                <c:pt idx="56">
                  <c:v>4</c:v>
                </c:pt>
                <c:pt idx="57">
                  <c:v>2</c:v>
                </c:pt>
                <c:pt idx="58">
                  <c:v>3</c:v>
                </c:pt>
                <c:pt idx="59">
                  <c:v>4</c:v>
                </c:pt>
                <c:pt idx="60">
                  <c:v>7</c:v>
                </c:pt>
                <c:pt idx="61">
                  <c:v>3</c:v>
                </c:pt>
                <c:pt idx="6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EF-422B-BA12-A8806C5B6974}"/>
            </c:ext>
          </c:extLst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Interviewer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40"/>
            <c:invertIfNegative val="0"/>
            <c:bubble3D val="0"/>
            <c:spPr>
              <a:solidFill>
                <a:schemeClr val="accent6"/>
              </a:solidFill>
              <a:ln w="9525"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0EF-422B-BA12-A8806C5B6974}"/>
              </c:ext>
            </c:extLst>
          </c:dPt>
          <c:cat>
            <c:strRef>
              <c:f>Sheet1!$A$5:$A$70</c:f>
              <c:strCache>
                <c:ptCount val="65"/>
                <c:pt idx="0">
                  <c:v>53</c:v>
                </c:pt>
                <c:pt idx="1">
                  <c:v>54</c:v>
                </c:pt>
                <c:pt idx="2">
                  <c:v>55</c:v>
                </c:pt>
                <c:pt idx="3">
                  <c:v>56</c:v>
                </c:pt>
                <c:pt idx="4">
                  <c:v>57</c:v>
                </c:pt>
                <c:pt idx="5">
                  <c:v>58</c:v>
                </c:pt>
                <c:pt idx="6">
                  <c:v>59</c:v>
                </c:pt>
                <c:pt idx="7">
                  <c:v>60</c:v>
                </c:pt>
                <c:pt idx="8">
                  <c:v>61</c:v>
                </c:pt>
                <c:pt idx="9">
                  <c:v>62</c:v>
                </c:pt>
                <c:pt idx="10">
                  <c:v>63</c:v>
                </c:pt>
                <c:pt idx="11">
                  <c:v>64</c:v>
                </c:pt>
                <c:pt idx="12">
                  <c:v>65</c:v>
                </c:pt>
                <c:pt idx="13">
                  <c:v>66</c:v>
                </c:pt>
                <c:pt idx="14">
                  <c:v>67</c:v>
                </c:pt>
                <c:pt idx="15">
                  <c:v>68</c:v>
                </c:pt>
                <c:pt idx="16">
                  <c:v>69</c:v>
                </c:pt>
                <c:pt idx="17">
                  <c:v>70</c:v>
                </c:pt>
                <c:pt idx="18">
                  <c:v>71</c:v>
                </c:pt>
                <c:pt idx="19">
                  <c:v>72</c:v>
                </c:pt>
                <c:pt idx="20">
                  <c:v>73</c:v>
                </c:pt>
                <c:pt idx="21">
                  <c:v>74</c:v>
                </c:pt>
                <c:pt idx="22">
                  <c:v>75</c:v>
                </c:pt>
                <c:pt idx="23">
                  <c:v>76</c:v>
                </c:pt>
                <c:pt idx="24">
                  <c:v>77</c:v>
                </c:pt>
                <c:pt idx="25">
                  <c:v>78</c:v>
                </c:pt>
                <c:pt idx="26">
                  <c:v>79</c:v>
                </c:pt>
                <c:pt idx="27">
                  <c:v>80</c:v>
                </c:pt>
                <c:pt idx="28">
                  <c:v>81</c:v>
                </c:pt>
                <c:pt idx="29">
                  <c:v>82</c:v>
                </c:pt>
                <c:pt idx="30">
                  <c:v>83</c:v>
                </c:pt>
                <c:pt idx="31">
                  <c:v>84</c:v>
                </c:pt>
                <c:pt idx="32">
                  <c:v>85</c:v>
                </c:pt>
                <c:pt idx="33">
                  <c:v>86</c:v>
                </c:pt>
                <c:pt idx="34">
                  <c:v>87</c:v>
                </c:pt>
                <c:pt idx="35">
                  <c:v>88</c:v>
                </c:pt>
                <c:pt idx="36">
                  <c:v>89</c:v>
                </c:pt>
                <c:pt idx="37">
                  <c:v>90</c:v>
                </c:pt>
                <c:pt idx="38">
                  <c:v>91</c:v>
                </c:pt>
                <c:pt idx="39">
                  <c:v>92</c:v>
                </c:pt>
                <c:pt idx="40">
                  <c:v>93</c:v>
                </c:pt>
                <c:pt idx="41">
                  <c:v>94</c:v>
                </c:pt>
                <c:pt idx="42">
                  <c:v>95</c:v>
                </c:pt>
                <c:pt idx="43">
                  <c:v>96</c:v>
                </c:pt>
                <c:pt idx="44">
                  <c:v>97</c:v>
                </c:pt>
                <c:pt idx="45">
                  <c:v>98</c:v>
                </c:pt>
                <c:pt idx="46">
                  <c:v>99</c:v>
                </c:pt>
                <c:pt idx="47">
                  <c:v>00</c:v>
                </c:pt>
                <c:pt idx="48">
                  <c:v>01</c:v>
                </c:pt>
                <c:pt idx="49">
                  <c:v>02</c:v>
                </c:pt>
                <c:pt idx="50">
                  <c:v>03</c:v>
                </c:pt>
                <c:pt idx="51">
                  <c:v>04</c:v>
                </c:pt>
                <c:pt idx="52">
                  <c:v>05</c:v>
                </c:pt>
                <c:pt idx="53">
                  <c:v>06</c:v>
                </c:pt>
                <c:pt idx="54">
                  <c:v>07</c:v>
                </c:pt>
                <c:pt idx="55">
                  <c:v>08</c:v>
                </c:pt>
                <c:pt idx="56">
                  <c:v>09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</c:strCache>
            </c:strRef>
          </c:cat>
          <c:val>
            <c:numRef>
              <c:f>Sheet1!$C$5:$C$70</c:f>
              <c:numCache>
                <c:formatCode>General</c:formatCode>
                <c:ptCount val="65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12</c:v>
                </c:pt>
                <c:pt idx="8">
                  <c:v>7</c:v>
                </c:pt>
                <c:pt idx="9">
                  <c:v>10</c:v>
                </c:pt>
                <c:pt idx="10">
                  <c:v>18</c:v>
                </c:pt>
                <c:pt idx="11">
                  <c:v>10</c:v>
                </c:pt>
                <c:pt idx="12">
                  <c:v>16</c:v>
                </c:pt>
                <c:pt idx="13">
                  <c:v>11</c:v>
                </c:pt>
                <c:pt idx="14">
                  <c:v>16</c:v>
                </c:pt>
                <c:pt idx="15">
                  <c:v>15</c:v>
                </c:pt>
                <c:pt idx="16">
                  <c:v>18</c:v>
                </c:pt>
                <c:pt idx="17">
                  <c:v>15</c:v>
                </c:pt>
                <c:pt idx="18">
                  <c:v>21</c:v>
                </c:pt>
                <c:pt idx="19">
                  <c:v>24</c:v>
                </c:pt>
                <c:pt idx="20">
                  <c:v>22</c:v>
                </c:pt>
                <c:pt idx="21">
                  <c:v>22</c:v>
                </c:pt>
                <c:pt idx="22">
                  <c:v>28</c:v>
                </c:pt>
                <c:pt idx="23">
                  <c:v>24</c:v>
                </c:pt>
                <c:pt idx="24">
                  <c:v>30</c:v>
                </c:pt>
                <c:pt idx="25">
                  <c:v>45</c:v>
                </c:pt>
                <c:pt idx="26">
                  <c:v>56</c:v>
                </c:pt>
                <c:pt idx="27">
                  <c:v>49</c:v>
                </c:pt>
                <c:pt idx="28">
                  <c:v>59</c:v>
                </c:pt>
                <c:pt idx="29">
                  <c:v>50</c:v>
                </c:pt>
                <c:pt idx="30">
                  <c:v>60</c:v>
                </c:pt>
                <c:pt idx="31">
                  <c:v>72</c:v>
                </c:pt>
                <c:pt idx="32">
                  <c:v>83</c:v>
                </c:pt>
                <c:pt idx="33">
                  <c:v>80</c:v>
                </c:pt>
                <c:pt idx="34">
                  <c:v>78</c:v>
                </c:pt>
                <c:pt idx="35">
                  <c:v>92</c:v>
                </c:pt>
                <c:pt idx="36">
                  <c:v>112</c:v>
                </c:pt>
                <c:pt idx="37">
                  <c:v>79</c:v>
                </c:pt>
                <c:pt idx="38">
                  <c:v>84</c:v>
                </c:pt>
                <c:pt idx="39">
                  <c:v>104</c:v>
                </c:pt>
                <c:pt idx="40">
                  <c:v>87</c:v>
                </c:pt>
                <c:pt idx="41">
                  <c:v>78</c:v>
                </c:pt>
                <c:pt idx="42">
                  <c:v>80</c:v>
                </c:pt>
                <c:pt idx="43">
                  <c:v>80</c:v>
                </c:pt>
                <c:pt idx="44">
                  <c:v>77</c:v>
                </c:pt>
                <c:pt idx="45">
                  <c:v>77</c:v>
                </c:pt>
                <c:pt idx="46">
                  <c:v>74</c:v>
                </c:pt>
                <c:pt idx="47">
                  <c:v>61</c:v>
                </c:pt>
                <c:pt idx="48">
                  <c:v>57</c:v>
                </c:pt>
                <c:pt idx="49">
                  <c:v>80</c:v>
                </c:pt>
                <c:pt idx="50">
                  <c:v>66</c:v>
                </c:pt>
                <c:pt idx="51">
                  <c:v>65</c:v>
                </c:pt>
                <c:pt idx="52">
                  <c:v>99</c:v>
                </c:pt>
                <c:pt idx="53">
                  <c:v>97</c:v>
                </c:pt>
                <c:pt idx="54">
                  <c:v>111</c:v>
                </c:pt>
                <c:pt idx="55">
                  <c:v>106</c:v>
                </c:pt>
                <c:pt idx="56">
                  <c:v>138</c:v>
                </c:pt>
                <c:pt idx="57">
                  <c:v>133</c:v>
                </c:pt>
                <c:pt idx="58">
                  <c:v>123</c:v>
                </c:pt>
                <c:pt idx="59">
                  <c:v>154</c:v>
                </c:pt>
                <c:pt idx="60">
                  <c:v>141</c:v>
                </c:pt>
                <c:pt idx="61">
                  <c:v>200</c:v>
                </c:pt>
                <c:pt idx="62">
                  <c:v>255</c:v>
                </c:pt>
                <c:pt idx="63">
                  <c:v>250</c:v>
                </c:pt>
                <c:pt idx="64">
                  <c:v>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EF-422B-BA12-A8806C5B6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300713744"/>
        <c:axId val="300714136"/>
      </c:barChart>
      <c:catAx>
        <c:axId val="30071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714136"/>
        <c:crossesAt val="0"/>
        <c:auto val="1"/>
        <c:lblAlgn val="ctr"/>
        <c:lblOffset val="100"/>
        <c:noMultiLvlLbl val="0"/>
      </c:catAx>
      <c:valAx>
        <c:axId val="300714136"/>
        <c:scaling>
          <c:orientation val="minMax"/>
          <c:max val="2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713744"/>
        <c:crosses val="autoZero"/>
        <c:crossBetween val="between"/>
      </c:valAx>
      <c:spPr>
        <a:noFill/>
        <a:ln w="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3569127945318333"/>
          <c:y val="5.2625338117063642E-3"/>
          <c:w val="0.29018753929149332"/>
          <c:h val="0.13891932341615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'[Export 20170105-105344.xlsx]Sheet4'!$F$2</c:f>
              <c:strCache>
                <c:ptCount val="1"/>
                <c:pt idx="0">
                  <c:v># DEDs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2075"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'[Export 20170105-105344.xlsx]Sheet4'!$E$3:$E$9</c:f>
              <c:strCache>
                <c:ptCount val="7"/>
                <c:pt idx="0">
                  <c:v>1950-59</c:v>
                </c:pt>
                <c:pt idx="1">
                  <c:v>1960-69</c:v>
                </c:pt>
                <c:pt idx="2">
                  <c:v>1970-79</c:v>
                </c:pt>
                <c:pt idx="3">
                  <c:v>1980-89</c:v>
                </c:pt>
                <c:pt idx="4">
                  <c:v>1990-99</c:v>
                </c:pt>
                <c:pt idx="5">
                  <c:v>2000-09</c:v>
                </c:pt>
                <c:pt idx="6">
                  <c:v>2010-16</c:v>
                </c:pt>
              </c:strCache>
            </c:strRef>
          </c:cat>
          <c:val>
            <c:numRef>
              <c:f>'[Export 20170105-105344.xlsx]Sheet4'!$F$3:$F$9</c:f>
              <c:numCache>
                <c:formatCode>General</c:formatCode>
                <c:ptCount val="7"/>
                <c:pt idx="0">
                  <c:v>4</c:v>
                </c:pt>
                <c:pt idx="1">
                  <c:v>10</c:v>
                </c:pt>
                <c:pt idx="2">
                  <c:v>25</c:v>
                </c:pt>
                <c:pt idx="3">
                  <c:v>84</c:v>
                </c:pt>
                <c:pt idx="4">
                  <c:v>48</c:v>
                </c:pt>
                <c:pt idx="5">
                  <c:v>46</c:v>
                </c:pt>
                <c:pt idx="6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00-49B7-BA87-9667AFA30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714920"/>
        <c:axId val="300715312"/>
      </c:barChart>
      <c:catAx>
        <c:axId val="30071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715312"/>
        <c:crosses val="autoZero"/>
        <c:auto val="1"/>
        <c:lblAlgn val="ctr"/>
        <c:lblOffset val="100"/>
        <c:noMultiLvlLbl val="0"/>
      </c:catAx>
      <c:valAx>
        <c:axId val="30071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714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934761046899992E-2"/>
          <c:y val="5.0925925925925923E-2"/>
          <c:w val="0.88344702413483667"/>
          <c:h val="0.734163750364537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Class of 2016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06A-490F-B766-3D89F9BD837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</c:f>
              <c:strCache>
                <c:ptCount val="1"/>
                <c:pt idx="0">
                  <c:v># Interviewers</c:v>
                </c:pt>
              </c:strCache>
            </c:strRef>
          </c:cat>
          <c:val>
            <c:numRef>
              <c:f>Sheet1!$C$3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6A-490F-B766-3D89F9BD8376}"/>
            </c:ext>
          </c:extLst>
        </c:ser>
        <c:ser>
          <c:idx val="1"/>
          <c:order val="1"/>
          <c:tx>
            <c:strRef>
              <c:f>Sheet1!$B$2</c:f>
              <c:strCache>
                <c:ptCount val="1"/>
                <c:pt idx="0">
                  <c:v>Class of 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</c:f>
              <c:strCache>
                <c:ptCount val="1"/>
                <c:pt idx="0">
                  <c:v># Interviewers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06A-490F-B766-3D89F9BD83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0694224"/>
        <c:axId val="301815728"/>
      </c:barChart>
      <c:catAx>
        <c:axId val="170694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815728"/>
        <c:crosses val="autoZero"/>
        <c:auto val="1"/>
        <c:lblAlgn val="ctr"/>
        <c:lblOffset val="100"/>
        <c:noMultiLvlLbl val="0"/>
      </c:catAx>
      <c:valAx>
        <c:axId val="301815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694224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CLASS</a:t>
            </a:r>
            <a:r>
              <a:rPr lang="en-US" sz="2800" b="1" baseline="0" dirty="0"/>
              <a:t> OF 2018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59-41D2-A737-89019CFD4E9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59-41D2-A737-89019CFD4E9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B59-41D2-A737-89019CFD4E9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B59-41D2-A737-89019CFD4E9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'[Export 20170105-105344.xlsx]Sheet5'!$G$3:$G$4</c:f>
              <c:strCache>
                <c:ptCount val="2"/>
                <c:pt idx="0">
                  <c:v>Interviewed</c:v>
                </c:pt>
                <c:pt idx="1">
                  <c:v>Not Interviewed</c:v>
                </c:pt>
              </c:strCache>
            </c:strRef>
          </c:cat>
          <c:val>
            <c:numRef>
              <c:f>'[Export 20170105-105344.xlsx]Sheet5'!$H$3:$H$4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59-41D2-A737-89019CFD4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CLASS</a:t>
            </a:r>
            <a:r>
              <a:rPr lang="en-US" sz="2800" b="1" baseline="0" dirty="0"/>
              <a:t> OF 2019</a:t>
            </a:r>
            <a:endParaRPr lang="en-US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9C-4370-A6FD-0C4DDA36E20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9C-4370-A6FD-0C4DDA36E2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'[Export 20170105-105344.xlsx]Sheet5'!$G$7:$G$8</c:f>
              <c:strCache>
                <c:ptCount val="2"/>
                <c:pt idx="0">
                  <c:v>Interviewed</c:v>
                </c:pt>
                <c:pt idx="1">
                  <c:v>Not Interviewed</c:v>
                </c:pt>
              </c:strCache>
            </c:strRef>
          </c:cat>
          <c:val>
            <c:numRef>
              <c:f>'[Export 20170105-105344.xlsx]Sheet5'!$H$7:$H$8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9C-4370-A6FD-0C4DDA36E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CLASS</a:t>
            </a:r>
            <a:r>
              <a:rPr lang="en-US" sz="2800" b="1" baseline="0"/>
              <a:t> OF 2020</a:t>
            </a:r>
            <a:endParaRPr lang="en-US" sz="2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53-4D8E-B53A-5045995438E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53-4D8E-B53A-5045995438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'[Export 20170105-105344.xlsx]Sheet5'!$G$11:$G$12</c:f>
              <c:strCache>
                <c:ptCount val="2"/>
                <c:pt idx="0">
                  <c:v>Interviewed</c:v>
                </c:pt>
                <c:pt idx="1">
                  <c:v>Not Interviewed</c:v>
                </c:pt>
              </c:strCache>
            </c:strRef>
          </c:cat>
          <c:val>
            <c:numRef>
              <c:f>'[Export 20170105-105344.xlsx]Sheet5'!$H$11:$H$12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53-4D8E-B53A-504599543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61139168721994"/>
          <c:y val="7.8443148197684331E-2"/>
          <c:w val="0.46174577680247836"/>
          <c:h val="0.611045755018864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completed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9F-4EB4-B521-5111522A5C2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9F-4EB4-B521-5111522A5C25}"/>
              </c:ext>
            </c:extLst>
          </c:dPt>
          <c:dLbls>
            <c:dLbl>
              <c:idx val="0"/>
              <c:layout>
                <c:manualLayout>
                  <c:x val="-4.1120312188368584E-2"/>
                  <c:y val="-0.145387710714797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59F-4EB4-B521-5111522A5C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391686681388314E-2"/>
                  <c:y val="0.137604955513414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59F-4EB4-B521-5111522A5C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Report Submitted</c:v>
                </c:pt>
                <c:pt idx="1">
                  <c:v>No Report Submitted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9F-4EB4-B521-5111522A5C2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9261884472136441E-2"/>
          <c:y val="0.73314173123220361"/>
          <c:w val="0.90903912640968498"/>
          <c:h val="0.13401079234376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DA7DC-990D-424A-B454-D340B7ED7BCF}" type="doc">
      <dgm:prSet loTypeId="urn:microsoft.com/office/officeart/2005/8/layout/radial6" loCatId="cycle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5A0694A2-1BE1-43C1-B155-22458F06E1BE}">
      <dgm:prSet phldrT="[Text]" custT="1"/>
      <dgm:spPr/>
      <dgm:t>
        <a:bodyPr/>
        <a:lstStyle/>
        <a:p>
          <a:r>
            <a:rPr lang="en-US" sz="2000" b="1" dirty="0"/>
            <a:t>Admissions Ambassador Program</a:t>
          </a:r>
        </a:p>
      </dgm:t>
    </dgm:pt>
    <dgm:pt modelId="{09424719-45D4-4B45-8A75-51682CE1350C}" type="parTrans" cxnId="{30C86B55-7076-4B5C-B323-3598A2C43267}">
      <dgm:prSet/>
      <dgm:spPr/>
      <dgm:t>
        <a:bodyPr/>
        <a:lstStyle/>
        <a:p>
          <a:endParaRPr lang="en-US"/>
        </a:p>
      </dgm:t>
    </dgm:pt>
    <dgm:pt modelId="{7C60F557-1B76-4586-9B71-BF93511BFE72}" type="sibTrans" cxnId="{30C86B55-7076-4B5C-B323-3598A2C43267}">
      <dgm:prSet/>
      <dgm:spPr/>
      <dgm:t>
        <a:bodyPr/>
        <a:lstStyle/>
        <a:p>
          <a:endParaRPr lang="en-US"/>
        </a:p>
      </dgm:t>
    </dgm:pt>
    <dgm:pt modelId="{44BF7E94-535D-4A9F-B91C-5D2E4954C540}">
      <dgm:prSet phldrT="[Text]" custT="1"/>
      <dgm:spPr/>
      <dgm:t>
        <a:bodyPr/>
        <a:lstStyle/>
        <a:p>
          <a:r>
            <a:rPr lang="en-US" sz="1600" b="1" dirty="0"/>
            <a:t>Recruitment</a:t>
          </a:r>
        </a:p>
      </dgm:t>
    </dgm:pt>
    <dgm:pt modelId="{BEEBE249-1EC8-4BDF-9322-E89E79412470}" type="parTrans" cxnId="{5DDB37A7-F943-4F8A-A18C-7C0343B45A7B}">
      <dgm:prSet/>
      <dgm:spPr/>
      <dgm:t>
        <a:bodyPr/>
        <a:lstStyle/>
        <a:p>
          <a:endParaRPr lang="en-US"/>
        </a:p>
      </dgm:t>
    </dgm:pt>
    <dgm:pt modelId="{73ED4355-4C0E-4573-ADC0-3FE5EC0210BC}" type="sibTrans" cxnId="{5DDB37A7-F943-4F8A-A18C-7C0343B45A7B}">
      <dgm:prSet/>
      <dgm:spPr/>
      <dgm:t>
        <a:bodyPr/>
        <a:lstStyle/>
        <a:p>
          <a:endParaRPr lang="en-US"/>
        </a:p>
      </dgm:t>
    </dgm:pt>
    <dgm:pt modelId="{082705DA-50CE-44B6-8103-F635FE32BE32}">
      <dgm:prSet phldrT="[Text]" custT="1"/>
      <dgm:spPr/>
      <dgm:t>
        <a:bodyPr/>
        <a:lstStyle/>
        <a:p>
          <a:r>
            <a:rPr lang="en-US" sz="1600" b="1" dirty="0"/>
            <a:t>Interviews</a:t>
          </a:r>
        </a:p>
      </dgm:t>
    </dgm:pt>
    <dgm:pt modelId="{21B7B222-5057-4E2C-B7F5-CE950A710269}" type="parTrans" cxnId="{68E8C5DC-4612-4144-9F86-1A15A2467E1C}">
      <dgm:prSet/>
      <dgm:spPr/>
      <dgm:t>
        <a:bodyPr/>
        <a:lstStyle/>
        <a:p>
          <a:endParaRPr lang="en-US"/>
        </a:p>
      </dgm:t>
    </dgm:pt>
    <dgm:pt modelId="{50EC8164-AD8F-4AD3-950C-0CFBD21C0D7A}" type="sibTrans" cxnId="{68E8C5DC-4612-4144-9F86-1A15A2467E1C}">
      <dgm:prSet/>
      <dgm:spPr/>
      <dgm:t>
        <a:bodyPr/>
        <a:lstStyle/>
        <a:p>
          <a:endParaRPr lang="en-US"/>
        </a:p>
      </dgm:t>
    </dgm:pt>
    <dgm:pt modelId="{8A258F44-3124-4D6D-8E10-B4B8911DF865}">
      <dgm:prSet phldrT="[Text]" custT="1"/>
      <dgm:spPr/>
      <dgm:t>
        <a:bodyPr/>
        <a:lstStyle/>
        <a:p>
          <a:r>
            <a:rPr lang="en-US" sz="1600" b="1" dirty="0"/>
            <a:t>Yield</a:t>
          </a:r>
        </a:p>
      </dgm:t>
    </dgm:pt>
    <dgm:pt modelId="{A06E60CF-BEC2-4881-9B46-FF5E990F004C}" type="parTrans" cxnId="{D4EB9A18-736D-4E19-8724-4C9633107F44}">
      <dgm:prSet/>
      <dgm:spPr/>
      <dgm:t>
        <a:bodyPr/>
        <a:lstStyle/>
        <a:p>
          <a:endParaRPr lang="en-US"/>
        </a:p>
      </dgm:t>
    </dgm:pt>
    <dgm:pt modelId="{35741243-73A9-4EB6-94EB-8671F6158128}" type="sibTrans" cxnId="{D4EB9A18-736D-4E19-8724-4C9633107F44}">
      <dgm:prSet/>
      <dgm:spPr/>
      <dgm:t>
        <a:bodyPr/>
        <a:lstStyle/>
        <a:p>
          <a:endParaRPr lang="en-US"/>
        </a:p>
      </dgm:t>
    </dgm:pt>
    <dgm:pt modelId="{F0C0F5F8-E9E6-4D36-B8CA-4821CA19EAAC}">
      <dgm:prSet phldrT="[Text]" custT="1"/>
      <dgm:spPr/>
      <dgm:t>
        <a:bodyPr/>
        <a:lstStyle/>
        <a:p>
          <a:r>
            <a:rPr lang="en-US" sz="1600" b="1" dirty="0"/>
            <a:t>Relationships</a:t>
          </a:r>
        </a:p>
      </dgm:t>
    </dgm:pt>
    <dgm:pt modelId="{7F6B884C-1272-4E49-97D2-B248E2BA45C0}" type="parTrans" cxnId="{5B0869FF-6F7C-462C-B4B3-D5C2C3DF887A}">
      <dgm:prSet/>
      <dgm:spPr/>
      <dgm:t>
        <a:bodyPr/>
        <a:lstStyle/>
        <a:p>
          <a:endParaRPr lang="en-US"/>
        </a:p>
      </dgm:t>
    </dgm:pt>
    <dgm:pt modelId="{75485888-8F7F-4665-90FC-C43430F5EE46}" type="sibTrans" cxnId="{5B0869FF-6F7C-462C-B4B3-D5C2C3DF887A}">
      <dgm:prSet/>
      <dgm:spPr/>
      <dgm:t>
        <a:bodyPr/>
        <a:lstStyle/>
        <a:p>
          <a:endParaRPr lang="en-US"/>
        </a:p>
      </dgm:t>
    </dgm:pt>
    <dgm:pt modelId="{6708EA30-B523-4EC3-B40A-BA17A5EF7A83}" type="pres">
      <dgm:prSet presAssocID="{F7DDA7DC-990D-424A-B454-D340B7ED7B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9DC23-957D-4B93-BC3E-54FD9609EA95}" type="pres">
      <dgm:prSet presAssocID="{5A0694A2-1BE1-43C1-B155-22458F06E1BE}" presName="centerShape" presStyleLbl="node0" presStyleIdx="0" presStyleCnt="1" custLinFactNeighborY="1586"/>
      <dgm:spPr/>
      <dgm:t>
        <a:bodyPr/>
        <a:lstStyle/>
        <a:p>
          <a:endParaRPr lang="en-US"/>
        </a:p>
      </dgm:t>
    </dgm:pt>
    <dgm:pt modelId="{8738927F-AF28-4E46-A4B9-860E4A598F21}" type="pres">
      <dgm:prSet presAssocID="{44BF7E94-535D-4A9F-B91C-5D2E4954C540}" presName="node" presStyleLbl="node1" presStyleIdx="0" presStyleCnt="4" custScaleX="120057" custScaleY="107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81A5C-68EC-48E4-9ADB-D99CB48D69D4}" type="pres">
      <dgm:prSet presAssocID="{44BF7E94-535D-4A9F-B91C-5D2E4954C540}" presName="dummy" presStyleCnt="0"/>
      <dgm:spPr/>
    </dgm:pt>
    <dgm:pt modelId="{5A2B1E67-8402-41B0-8B4C-EA6CB47E0E7B}" type="pres">
      <dgm:prSet presAssocID="{73ED4355-4C0E-4573-ADC0-3FE5EC0210B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FAAB1AF-53DB-4FDB-A87B-78D9B5F34750}" type="pres">
      <dgm:prSet presAssocID="{082705DA-50CE-44B6-8103-F635FE32BE32}" presName="node" presStyleLbl="node1" presStyleIdx="1" presStyleCnt="4" custScaleX="124751" custScaleY="115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7CDA4-6A6C-4564-A121-808607C80D56}" type="pres">
      <dgm:prSet presAssocID="{082705DA-50CE-44B6-8103-F635FE32BE32}" presName="dummy" presStyleCnt="0"/>
      <dgm:spPr/>
    </dgm:pt>
    <dgm:pt modelId="{EB12DE08-CB36-4869-A460-62471122B755}" type="pres">
      <dgm:prSet presAssocID="{50EC8164-AD8F-4AD3-950C-0CFBD21C0D7A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AA1A1B5-F104-4D10-86C9-866A2EFA9079}" type="pres">
      <dgm:prSet presAssocID="{8A258F44-3124-4D6D-8E10-B4B8911DF865}" presName="node" presStyleLbl="node1" presStyleIdx="2" presStyleCnt="4" custScaleX="121517" custScaleY="108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FC361-522E-4989-B991-54C1C75AFA47}" type="pres">
      <dgm:prSet presAssocID="{8A258F44-3124-4D6D-8E10-B4B8911DF865}" presName="dummy" presStyleCnt="0"/>
      <dgm:spPr/>
    </dgm:pt>
    <dgm:pt modelId="{885A5F8E-7323-4F94-AF2A-8FABD9E39D1B}" type="pres">
      <dgm:prSet presAssocID="{35741243-73A9-4EB6-94EB-8671F615812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4DC3A1F-965C-473C-8527-76D3EE0C14A1}" type="pres">
      <dgm:prSet presAssocID="{F0C0F5F8-E9E6-4D36-B8CA-4821CA19EAAC}" presName="node" presStyleLbl="node1" presStyleIdx="3" presStyleCnt="4" custScaleX="123866" custScaleY="120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9CDDC-584A-436D-A95D-E34712D75D1C}" type="pres">
      <dgm:prSet presAssocID="{F0C0F5F8-E9E6-4D36-B8CA-4821CA19EAAC}" presName="dummy" presStyleCnt="0"/>
      <dgm:spPr/>
    </dgm:pt>
    <dgm:pt modelId="{C7347A7B-F7EA-4F7A-96F7-B6AEDBA7E198}" type="pres">
      <dgm:prSet presAssocID="{75485888-8F7F-4665-90FC-C43430F5EE4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8E8C5DC-4612-4144-9F86-1A15A2467E1C}" srcId="{5A0694A2-1BE1-43C1-B155-22458F06E1BE}" destId="{082705DA-50CE-44B6-8103-F635FE32BE32}" srcOrd="1" destOrd="0" parTransId="{21B7B222-5057-4E2C-B7F5-CE950A710269}" sibTransId="{50EC8164-AD8F-4AD3-950C-0CFBD21C0D7A}"/>
    <dgm:cxn modelId="{2C03450D-DF46-4F19-BD66-5EC7163EBF32}" type="presOf" srcId="{73ED4355-4C0E-4573-ADC0-3FE5EC0210BC}" destId="{5A2B1E67-8402-41B0-8B4C-EA6CB47E0E7B}" srcOrd="0" destOrd="0" presId="urn:microsoft.com/office/officeart/2005/8/layout/radial6"/>
    <dgm:cxn modelId="{C688E32B-088A-4BD8-B0BB-3BB693ACBE2F}" type="presOf" srcId="{75485888-8F7F-4665-90FC-C43430F5EE46}" destId="{C7347A7B-F7EA-4F7A-96F7-B6AEDBA7E198}" srcOrd="0" destOrd="0" presId="urn:microsoft.com/office/officeart/2005/8/layout/radial6"/>
    <dgm:cxn modelId="{919C14F6-65C8-48C7-A4F5-F191F5ED49DC}" type="presOf" srcId="{5A0694A2-1BE1-43C1-B155-22458F06E1BE}" destId="{B7B9DC23-957D-4B93-BC3E-54FD9609EA95}" srcOrd="0" destOrd="0" presId="urn:microsoft.com/office/officeart/2005/8/layout/radial6"/>
    <dgm:cxn modelId="{2668847C-3805-4986-9364-D7E3C4E21BF3}" type="presOf" srcId="{8A258F44-3124-4D6D-8E10-B4B8911DF865}" destId="{EAA1A1B5-F104-4D10-86C9-866A2EFA9079}" srcOrd="0" destOrd="0" presId="urn:microsoft.com/office/officeart/2005/8/layout/radial6"/>
    <dgm:cxn modelId="{755C658C-C1AB-42C5-A894-2C0A95FFBA0F}" type="presOf" srcId="{082705DA-50CE-44B6-8103-F635FE32BE32}" destId="{CFAAB1AF-53DB-4FDB-A87B-78D9B5F34750}" srcOrd="0" destOrd="0" presId="urn:microsoft.com/office/officeart/2005/8/layout/radial6"/>
    <dgm:cxn modelId="{5DDB37A7-F943-4F8A-A18C-7C0343B45A7B}" srcId="{5A0694A2-1BE1-43C1-B155-22458F06E1BE}" destId="{44BF7E94-535D-4A9F-B91C-5D2E4954C540}" srcOrd="0" destOrd="0" parTransId="{BEEBE249-1EC8-4BDF-9322-E89E79412470}" sibTransId="{73ED4355-4C0E-4573-ADC0-3FE5EC0210BC}"/>
    <dgm:cxn modelId="{37F48430-4A50-4F46-AB60-256A9B2B8854}" type="presOf" srcId="{F0C0F5F8-E9E6-4D36-B8CA-4821CA19EAAC}" destId="{B4DC3A1F-965C-473C-8527-76D3EE0C14A1}" srcOrd="0" destOrd="0" presId="urn:microsoft.com/office/officeart/2005/8/layout/radial6"/>
    <dgm:cxn modelId="{43C2FF78-3444-4991-8865-DF41228E26D1}" type="presOf" srcId="{35741243-73A9-4EB6-94EB-8671F6158128}" destId="{885A5F8E-7323-4F94-AF2A-8FABD9E39D1B}" srcOrd="0" destOrd="0" presId="urn:microsoft.com/office/officeart/2005/8/layout/radial6"/>
    <dgm:cxn modelId="{FBFC34E1-C98E-4291-AB54-2E18971A3C5D}" type="presOf" srcId="{F7DDA7DC-990D-424A-B454-D340B7ED7BCF}" destId="{6708EA30-B523-4EC3-B40A-BA17A5EF7A83}" srcOrd="0" destOrd="0" presId="urn:microsoft.com/office/officeart/2005/8/layout/radial6"/>
    <dgm:cxn modelId="{30C86B55-7076-4B5C-B323-3598A2C43267}" srcId="{F7DDA7DC-990D-424A-B454-D340B7ED7BCF}" destId="{5A0694A2-1BE1-43C1-B155-22458F06E1BE}" srcOrd="0" destOrd="0" parTransId="{09424719-45D4-4B45-8A75-51682CE1350C}" sibTransId="{7C60F557-1B76-4586-9B71-BF93511BFE72}"/>
    <dgm:cxn modelId="{D4EB9A18-736D-4E19-8724-4C9633107F44}" srcId="{5A0694A2-1BE1-43C1-B155-22458F06E1BE}" destId="{8A258F44-3124-4D6D-8E10-B4B8911DF865}" srcOrd="2" destOrd="0" parTransId="{A06E60CF-BEC2-4881-9B46-FF5E990F004C}" sibTransId="{35741243-73A9-4EB6-94EB-8671F6158128}"/>
    <dgm:cxn modelId="{5B0869FF-6F7C-462C-B4B3-D5C2C3DF887A}" srcId="{5A0694A2-1BE1-43C1-B155-22458F06E1BE}" destId="{F0C0F5F8-E9E6-4D36-B8CA-4821CA19EAAC}" srcOrd="3" destOrd="0" parTransId="{7F6B884C-1272-4E49-97D2-B248E2BA45C0}" sibTransId="{75485888-8F7F-4665-90FC-C43430F5EE46}"/>
    <dgm:cxn modelId="{3D86A91C-AB93-4E7D-9A4A-F9970995310B}" type="presOf" srcId="{50EC8164-AD8F-4AD3-950C-0CFBD21C0D7A}" destId="{EB12DE08-CB36-4869-A460-62471122B755}" srcOrd="0" destOrd="0" presId="urn:microsoft.com/office/officeart/2005/8/layout/radial6"/>
    <dgm:cxn modelId="{83B747C7-AB1B-4272-B16A-CB0827616909}" type="presOf" srcId="{44BF7E94-535D-4A9F-B91C-5D2E4954C540}" destId="{8738927F-AF28-4E46-A4B9-860E4A598F21}" srcOrd="0" destOrd="0" presId="urn:microsoft.com/office/officeart/2005/8/layout/radial6"/>
    <dgm:cxn modelId="{7014E278-D3E2-48FD-BFC0-6563A393634F}" type="presParOf" srcId="{6708EA30-B523-4EC3-B40A-BA17A5EF7A83}" destId="{B7B9DC23-957D-4B93-BC3E-54FD9609EA95}" srcOrd="0" destOrd="0" presId="urn:microsoft.com/office/officeart/2005/8/layout/radial6"/>
    <dgm:cxn modelId="{6B5B4B3E-BD01-4359-8BE9-C30765A0FC6E}" type="presParOf" srcId="{6708EA30-B523-4EC3-B40A-BA17A5EF7A83}" destId="{8738927F-AF28-4E46-A4B9-860E4A598F21}" srcOrd="1" destOrd="0" presId="urn:microsoft.com/office/officeart/2005/8/layout/radial6"/>
    <dgm:cxn modelId="{467B2944-E993-45A0-B48D-87F9B28E329D}" type="presParOf" srcId="{6708EA30-B523-4EC3-B40A-BA17A5EF7A83}" destId="{72581A5C-68EC-48E4-9ADB-D99CB48D69D4}" srcOrd="2" destOrd="0" presId="urn:microsoft.com/office/officeart/2005/8/layout/radial6"/>
    <dgm:cxn modelId="{F3586C0F-847E-4DC9-8A4D-2763CF2A185C}" type="presParOf" srcId="{6708EA30-B523-4EC3-B40A-BA17A5EF7A83}" destId="{5A2B1E67-8402-41B0-8B4C-EA6CB47E0E7B}" srcOrd="3" destOrd="0" presId="urn:microsoft.com/office/officeart/2005/8/layout/radial6"/>
    <dgm:cxn modelId="{147D43E8-A9EB-4A9C-8CC1-C9BAF7811EA6}" type="presParOf" srcId="{6708EA30-B523-4EC3-B40A-BA17A5EF7A83}" destId="{CFAAB1AF-53DB-4FDB-A87B-78D9B5F34750}" srcOrd="4" destOrd="0" presId="urn:microsoft.com/office/officeart/2005/8/layout/radial6"/>
    <dgm:cxn modelId="{89BAEB1C-EA9F-4EA2-AFA3-428D758706DA}" type="presParOf" srcId="{6708EA30-B523-4EC3-B40A-BA17A5EF7A83}" destId="{CF07CDA4-6A6C-4564-A121-808607C80D56}" srcOrd="5" destOrd="0" presId="urn:microsoft.com/office/officeart/2005/8/layout/radial6"/>
    <dgm:cxn modelId="{A7FBBC41-B24D-439F-81F9-0A7262C7A09E}" type="presParOf" srcId="{6708EA30-B523-4EC3-B40A-BA17A5EF7A83}" destId="{EB12DE08-CB36-4869-A460-62471122B755}" srcOrd="6" destOrd="0" presId="urn:microsoft.com/office/officeart/2005/8/layout/radial6"/>
    <dgm:cxn modelId="{3D40DE64-F849-4581-9A02-06F445CCB914}" type="presParOf" srcId="{6708EA30-B523-4EC3-B40A-BA17A5EF7A83}" destId="{EAA1A1B5-F104-4D10-86C9-866A2EFA9079}" srcOrd="7" destOrd="0" presId="urn:microsoft.com/office/officeart/2005/8/layout/radial6"/>
    <dgm:cxn modelId="{CD60B7F4-B665-4632-9392-0CCB603BF77E}" type="presParOf" srcId="{6708EA30-B523-4EC3-B40A-BA17A5EF7A83}" destId="{400FC361-522E-4989-B991-54C1C75AFA47}" srcOrd="8" destOrd="0" presId="urn:microsoft.com/office/officeart/2005/8/layout/radial6"/>
    <dgm:cxn modelId="{4A061C02-9F13-4297-906F-200A594C4B76}" type="presParOf" srcId="{6708EA30-B523-4EC3-B40A-BA17A5EF7A83}" destId="{885A5F8E-7323-4F94-AF2A-8FABD9E39D1B}" srcOrd="9" destOrd="0" presId="urn:microsoft.com/office/officeart/2005/8/layout/radial6"/>
    <dgm:cxn modelId="{E928BCC7-9AA4-48E4-A999-23FF83D51074}" type="presParOf" srcId="{6708EA30-B523-4EC3-B40A-BA17A5EF7A83}" destId="{B4DC3A1F-965C-473C-8527-76D3EE0C14A1}" srcOrd="10" destOrd="0" presId="urn:microsoft.com/office/officeart/2005/8/layout/radial6"/>
    <dgm:cxn modelId="{1CEFABC0-5D60-45AB-8A17-3B36641EB210}" type="presParOf" srcId="{6708EA30-B523-4EC3-B40A-BA17A5EF7A83}" destId="{7D99CDDC-584A-436D-A95D-E34712D75D1C}" srcOrd="11" destOrd="0" presId="urn:microsoft.com/office/officeart/2005/8/layout/radial6"/>
    <dgm:cxn modelId="{E0E54856-099C-4DD8-9694-23C9043077AD}" type="presParOf" srcId="{6708EA30-B523-4EC3-B40A-BA17A5EF7A83}" destId="{C7347A7B-F7EA-4F7A-96F7-B6AEDBA7E19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47A7B-F7EA-4F7A-96F7-B6AEDBA7E198}">
      <dsp:nvSpPr>
        <dsp:cNvPr id="0" name=""/>
        <dsp:cNvSpPr/>
      </dsp:nvSpPr>
      <dsp:spPr>
        <a:xfrm>
          <a:off x="3955538" y="637572"/>
          <a:ext cx="4274827" cy="4274827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5A5F8E-7323-4F94-AF2A-8FABD9E39D1B}">
      <dsp:nvSpPr>
        <dsp:cNvPr id="0" name=""/>
        <dsp:cNvSpPr/>
      </dsp:nvSpPr>
      <dsp:spPr>
        <a:xfrm>
          <a:off x="3955538" y="637572"/>
          <a:ext cx="4274827" cy="4274827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6">
            <a:shade val="90000"/>
            <a:hueOff val="214258"/>
            <a:satOff val="-8435"/>
            <a:lumOff val="167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12DE08-CB36-4869-A460-62471122B755}">
      <dsp:nvSpPr>
        <dsp:cNvPr id="0" name=""/>
        <dsp:cNvSpPr/>
      </dsp:nvSpPr>
      <dsp:spPr>
        <a:xfrm>
          <a:off x="3955538" y="637572"/>
          <a:ext cx="4274827" cy="4274827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6">
            <a:shade val="90000"/>
            <a:hueOff val="107129"/>
            <a:satOff val="-4218"/>
            <a:lumOff val="83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2B1E67-8402-41B0-8B4C-EA6CB47E0E7B}">
      <dsp:nvSpPr>
        <dsp:cNvPr id="0" name=""/>
        <dsp:cNvSpPr/>
      </dsp:nvSpPr>
      <dsp:spPr>
        <a:xfrm>
          <a:off x="3955538" y="637572"/>
          <a:ext cx="4274827" cy="4274827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B9DC23-957D-4B93-BC3E-54FD9609EA95}">
      <dsp:nvSpPr>
        <dsp:cNvPr id="0" name=""/>
        <dsp:cNvSpPr/>
      </dsp:nvSpPr>
      <dsp:spPr>
        <a:xfrm>
          <a:off x="5109198" y="1857458"/>
          <a:ext cx="1967507" cy="1967507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Admissions Ambassador Program</a:t>
          </a:r>
        </a:p>
      </dsp:txBody>
      <dsp:txXfrm>
        <a:off x="5397333" y="2145593"/>
        <a:ext cx="1391237" cy="1391237"/>
      </dsp:txXfrm>
    </dsp:sp>
    <dsp:sp modelId="{8738927F-AF28-4E46-A4B9-860E4A598F21}">
      <dsp:nvSpPr>
        <dsp:cNvPr id="0" name=""/>
        <dsp:cNvSpPr/>
      </dsp:nvSpPr>
      <dsp:spPr>
        <a:xfrm>
          <a:off x="5266207" y="-51276"/>
          <a:ext cx="1653491" cy="1476858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Recruitment</a:t>
          </a:r>
        </a:p>
      </dsp:txBody>
      <dsp:txXfrm>
        <a:off x="5508355" y="165005"/>
        <a:ext cx="1169195" cy="1044296"/>
      </dsp:txXfrm>
    </dsp:sp>
    <dsp:sp modelId="{CFAAB1AF-53DB-4FDB-A87B-78D9B5F34750}">
      <dsp:nvSpPr>
        <dsp:cNvPr id="0" name=""/>
        <dsp:cNvSpPr/>
      </dsp:nvSpPr>
      <dsp:spPr>
        <a:xfrm>
          <a:off x="7321715" y="1979724"/>
          <a:ext cx="1718139" cy="1590523"/>
        </a:xfrm>
        <a:prstGeom prst="ellipse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Interviews</a:t>
          </a:r>
        </a:p>
      </dsp:txBody>
      <dsp:txXfrm>
        <a:off x="7573331" y="2212651"/>
        <a:ext cx="1214907" cy="1124669"/>
      </dsp:txXfrm>
    </dsp:sp>
    <dsp:sp modelId="{EAA1A1B5-F104-4D10-86C9-866A2EFA9079}">
      <dsp:nvSpPr>
        <dsp:cNvPr id="0" name=""/>
        <dsp:cNvSpPr/>
      </dsp:nvSpPr>
      <dsp:spPr>
        <a:xfrm>
          <a:off x="5256153" y="4116938"/>
          <a:ext cx="1673599" cy="1491760"/>
        </a:xfrm>
        <a:prstGeom prst="ellipse">
          <a:avLst/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Yield</a:t>
          </a:r>
        </a:p>
      </dsp:txBody>
      <dsp:txXfrm>
        <a:off x="5501246" y="4335401"/>
        <a:ext cx="1183413" cy="1054834"/>
      </dsp:txXfrm>
    </dsp:sp>
    <dsp:sp modelId="{B4DC3A1F-965C-473C-8527-76D3EE0C14A1}">
      <dsp:nvSpPr>
        <dsp:cNvPr id="0" name=""/>
        <dsp:cNvSpPr/>
      </dsp:nvSpPr>
      <dsp:spPr>
        <a:xfrm>
          <a:off x="3152144" y="1945637"/>
          <a:ext cx="1705951" cy="1658697"/>
        </a:xfrm>
        <a:prstGeom prst="ellipse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Relationships</a:t>
          </a:r>
        </a:p>
      </dsp:txBody>
      <dsp:txXfrm>
        <a:off x="3401975" y="2188548"/>
        <a:ext cx="1206289" cy="117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0.2395</cdr:x>
      <cdr:y>0.27266</cdr:y>
    </cdr:from>
    <cdr:to>
      <cdr:x>0.42845</cdr:x>
      <cdr:y>0.35599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84984" y="956154"/>
          <a:ext cx="1723787" cy="2922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/>
            <a:t>Class of 2017</a:t>
          </a:r>
        </a:p>
      </cdr:txBody>
    </cdr:sp>
  </cdr:relSizeAnchor>
  <cdr:relSizeAnchor xmlns:cdr="http://schemas.openxmlformats.org/drawingml/2006/chartDrawing">
    <cdr:from>
      <cdr:x>0.23562</cdr:x>
      <cdr:y>0.45833</cdr:y>
    </cdr:from>
    <cdr:to>
      <cdr:x>0.42457</cdr:x>
      <cdr:y>0.54167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149530" y="1607227"/>
          <a:ext cx="1723787" cy="292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Class of 2016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9D0E9-B566-482E-8052-A16B00303490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7F854-CFC0-4F2E-A8F1-578534BEAC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4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3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4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18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or Meg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21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7F854-CFC0-4F2E-A8F1-578534BEAC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5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8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2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9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0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1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2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4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1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55CA-9D78-4995-ADD6-53605D26FDC7}" type="datetimeFigureOut">
              <a:rPr lang="en-US" smtClean="0"/>
              <a:t>1/19/2017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16954-D846-4F30-88A3-6BB17BA3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ly.dartmouth.edu/portal/alumni-with-captai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3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262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15737"/>
                </a:solidFill>
                <a:latin typeface="Palatino Linotype" panose="02040502050505030304" pitchFamily="18" charset="0"/>
              </a:rPr>
              <a:t>Dartmouth</a:t>
            </a:r>
            <a:br>
              <a:rPr lang="en-US" dirty="0" smtClean="0">
                <a:solidFill>
                  <a:srgbClr val="215737"/>
                </a:solidFill>
                <a:latin typeface="Palatino Linotype" panose="02040502050505030304" pitchFamily="18" charset="0"/>
              </a:rPr>
            </a:br>
            <a:r>
              <a:rPr lang="en-US" dirty="0" smtClean="0">
                <a:solidFill>
                  <a:srgbClr val="215737"/>
                </a:solidFill>
                <a:latin typeface="Palatino Linotype" panose="02040502050505030304" pitchFamily="18" charset="0"/>
              </a:rPr>
              <a:t>Club and Group Officer Weekend </a:t>
            </a:r>
            <a:r>
              <a:rPr lang="en-US" b="1" dirty="0">
                <a:solidFill>
                  <a:srgbClr val="215737"/>
                </a:solidFill>
                <a:latin typeface="Palatino Linotype" panose="02040502050505030304" pitchFamily="18" charset="0"/>
              </a:rPr>
              <a:t/>
            </a:r>
            <a:br>
              <a:rPr lang="en-US" b="1" dirty="0">
                <a:solidFill>
                  <a:srgbClr val="215737"/>
                </a:solidFill>
                <a:latin typeface="Palatino Linotype" panose="02040502050505030304" pitchFamily="18" charset="0"/>
              </a:rPr>
            </a:br>
            <a:r>
              <a:rPr lang="en-US" sz="4400" dirty="0">
                <a:solidFill>
                  <a:srgbClr val="215737"/>
                </a:solidFill>
                <a:latin typeface="+mn-lt"/>
              </a:rPr>
              <a:t>Admissions Ambassador </a:t>
            </a:r>
            <a:r>
              <a:rPr lang="en-US" sz="4400" dirty="0" smtClean="0">
                <a:solidFill>
                  <a:srgbClr val="215737"/>
                </a:solidFill>
                <a:latin typeface="+mn-lt"/>
              </a:rPr>
              <a:t>Program Overview</a:t>
            </a:r>
            <a:br>
              <a:rPr lang="en-US" sz="4400" dirty="0" smtClean="0">
                <a:solidFill>
                  <a:srgbClr val="215737"/>
                </a:solidFill>
                <a:latin typeface="+mn-lt"/>
              </a:rPr>
            </a:br>
            <a:r>
              <a:rPr lang="en-US" sz="4400" dirty="0" smtClean="0">
                <a:solidFill>
                  <a:srgbClr val="215737"/>
                </a:solidFill>
                <a:latin typeface="+mn-lt"/>
              </a:rPr>
              <a:t>January 21, 2017 </a:t>
            </a:r>
            <a:endParaRPr lang="en-US" dirty="0">
              <a:solidFill>
                <a:srgbClr val="215737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12162"/>
            <a:ext cx="9144000" cy="2578107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Meg Lysy ’99, </a:t>
            </a:r>
            <a:r>
              <a:rPr lang="en-US" i="1" dirty="0"/>
              <a:t>Director </a:t>
            </a:r>
          </a:p>
          <a:p>
            <a:pPr>
              <a:lnSpc>
                <a:spcPct val="120000"/>
              </a:lnSpc>
            </a:pPr>
            <a:r>
              <a:rPr lang="en-US" dirty="0"/>
              <a:t>Jenn Calver, </a:t>
            </a:r>
            <a:r>
              <a:rPr lang="en-US" i="1" dirty="0"/>
              <a:t>Assistant Director</a:t>
            </a:r>
          </a:p>
          <a:p>
            <a:pPr>
              <a:lnSpc>
                <a:spcPct val="120000"/>
              </a:lnSpc>
            </a:pPr>
            <a:r>
              <a:rPr lang="en-US" dirty="0"/>
              <a:t>Aubrey Mignone, </a:t>
            </a:r>
            <a:r>
              <a:rPr lang="en-US" i="1" dirty="0"/>
              <a:t>Program Coordinator</a:t>
            </a:r>
          </a:p>
          <a:p>
            <a:pPr>
              <a:lnSpc>
                <a:spcPct val="120000"/>
              </a:lnSpc>
            </a:pPr>
            <a:r>
              <a:rPr lang="en-US" dirty="0"/>
              <a:t>Deb Melvin, </a:t>
            </a:r>
            <a:r>
              <a:rPr lang="en-US" i="1" dirty="0"/>
              <a:t>Admissions Office Liaison to the AAP</a:t>
            </a:r>
          </a:p>
          <a:p>
            <a:pPr>
              <a:lnSpc>
                <a:spcPct val="120000"/>
              </a:lnSpc>
            </a:pPr>
            <a:r>
              <a:rPr lang="en-US" dirty="0"/>
              <a:t>Will Corbett, </a:t>
            </a:r>
            <a:r>
              <a:rPr lang="en-US" i="1" dirty="0"/>
              <a:t>Senior Assistant Director of Admissions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7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92" t="22503" r="61115" b="19593"/>
          <a:stretch/>
        </p:blipFill>
        <p:spPr>
          <a:xfrm>
            <a:off x="4146043" y="1070587"/>
            <a:ext cx="3506852" cy="1962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433" t="23422" r="62867" b="23956"/>
          <a:stretch/>
        </p:blipFill>
        <p:spPr>
          <a:xfrm rot="21015392">
            <a:off x="265702" y="3827598"/>
            <a:ext cx="3601500" cy="21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96" t="28774" r="65850" b="22097"/>
          <a:stretch/>
        </p:blipFill>
        <p:spPr>
          <a:xfrm rot="21038675">
            <a:off x="344244" y="1294217"/>
            <a:ext cx="3344156" cy="237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280" t="22295" r="64828" b="26080"/>
          <a:stretch/>
        </p:blipFill>
        <p:spPr>
          <a:xfrm>
            <a:off x="437726" y="224493"/>
            <a:ext cx="1977483" cy="1374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2633" t="25200" r="62767" b="19392"/>
          <a:stretch/>
        </p:blipFill>
        <p:spPr>
          <a:xfrm>
            <a:off x="3859235" y="3429676"/>
            <a:ext cx="4662942" cy="295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3633" t="29697" r="64394" b="19374"/>
          <a:stretch/>
        </p:blipFill>
        <p:spPr>
          <a:xfrm rot="20978397">
            <a:off x="8115679" y="465292"/>
            <a:ext cx="3487214" cy="2273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8533" t="27333" r="69190" b="19393"/>
          <a:stretch/>
        </p:blipFill>
        <p:spPr>
          <a:xfrm>
            <a:off x="9548328" y="2857927"/>
            <a:ext cx="2528472" cy="308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4134" t="28977" r="67773" b="25934"/>
          <a:stretch/>
        </p:blipFill>
        <p:spPr>
          <a:xfrm>
            <a:off x="8186739" y="5118652"/>
            <a:ext cx="2194990" cy="1538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678011" y="149245"/>
            <a:ext cx="558579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/>
              <a:t>Admitted Student Events</a:t>
            </a:r>
          </a:p>
        </p:txBody>
      </p:sp>
    </p:spTree>
    <p:extLst>
      <p:ext uri="{BB962C8B-B14F-4D97-AF65-F5344CB8AC3E}">
        <p14:creationId xmlns:p14="http://schemas.microsoft.com/office/powerpoint/2010/main" val="1621792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Looking Ahead 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052735" y="1791670"/>
            <a:ext cx="8929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DED nominations for excellent interviewers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Senior Week and YADA collaboration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Slate enhancements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Regional Trainings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9394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Slate Alumni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>
                <a:hlinkClick r:id="rId2"/>
              </a:rPr>
              <a:t>Slate Login </a:t>
            </a:r>
            <a:endParaRPr lang="en-US" sz="32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500" t="13111" r="833" b="4815"/>
          <a:stretch/>
        </p:blipFill>
        <p:spPr>
          <a:xfrm>
            <a:off x="2141265" y="2665424"/>
            <a:ext cx="7909469" cy="375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81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15737"/>
                </a:solidFill>
              </a:rPr>
              <a:t>The Admissions Ambassador Program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39769304"/>
              </p:ext>
            </p:extLst>
          </p:nvPr>
        </p:nvGraphicFramePr>
        <p:xfrm>
          <a:off x="0" y="1074197"/>
          <a:ext cx="12192000" cy="555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792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215737"/>
                </a:solidFill>
              </a:rPr>
              <a:t/>
            </a:r>
            <a:br>
              <a:rPr lang="en-US" b="1" dirty="0">
                <a:solidFill>
                  <a:srgbClr val="215737"/>
                </a:solidFill>
              </a:rPr>
            </a:br>
            <a:r>
              <a:rPr lang="en-US" b="1" dirty="0" smtClean="0">
                <a:solidFill>
                  <a:srgbClr val="215737"/>
                </a:solidFill>
              </a:rPr>
              <a:t>5,003 </a:t>
            </a:r>
            <a:r>
              <a:rPr lang="en-US" b="1" dirty="0">
                <a:solidFill>
                  <a:srgbClr val="215737"/>
                </a:solidFill>
              </a:rPr>
              <a:t>“Active” Admissions Ambassadors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02620" y="6172200"/>
            <a:ext cx="2417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Class Year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998483" y="2823562"/>
            <a:ext cx="315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of Alumni </a:t>
            </a:r>
            <a:r>
              <a:rPr lang="en-US" sz="2000" dirty="0"/>
              <a:t>Interviewers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366761"/>
              </p:ext>
            </p:extLst>
          </p:nvPr>
        </p:nvGraphicFramePr>
        <p:xfrm>
          <a:off x="1093077" y="1061545"/>
          <a:ext cx="10405242" cy="5110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669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63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15737"/>
                </a:solidFill>
              </a:rPr>
              <a:t>242 District Enrollment Directors (DEDs)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804446"/>
              </p:ext>
            </p:extLst>
          </p:nvPr>
        </p:nvGraphicFramePr>
        <p:xfrm>
          <a:off x="782627" y="1597572"/>
          <a:ext cx="10799774" cy="451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0772" y="1114416"/>
            <a:ext cx="3909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DED Graduation Year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735724" y="2994532"/>
            <a:ext cx="257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 DEDs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4663" y="6099815"/>
            <a:ext cx="499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Class Year</a:t>
            </a:r>
          </a:p>
        </p:txBody>
      </p:sp>
    </p:spTree>
    <p:extLst>
      <p:ext uri="{BB962C8B-B14F-4D97-AF65-F5344CB8AC3E}">
        <p14:creationId xmlns:p14="http://schemas.microsoft.com/office/powerpoint/2010/main" val="235748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Virtual District </a:t>
            </a:r>
          </a:p>
        </p:txBody>
      </p:sp>
      <p:pic>
        <p:nvPicPr>
          <p:cNvPr id="4" name="Picture 2" descr="http://collegebudget.com/img/medium_big_thumb/Deal/2007.38cb18c6b455dccdaa73dcc554a596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r="2516"/>
          <a:stretch/>
        </p:blipFill>
        <p:spPr bwMode="auto">
          <a:xfrm>
            <a:off x="4078013" y="1221584"/>
            <a:ext cx="3636580" cy="174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ow.dartmouth.edu/sites/now.dartmouth.edu/files/wp-content/uploads/2013/02/2016ClassPhoto-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97" y="880103"/>
            <a:ext cx="2453615" cy="242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14438"/>
              </p:ext>
            </p:extLst>
          </p:nvPr>
        </p:nvGraphicFramePr>
        <p:xfrm>
          <a:off x="1828800" y="3215396"/>
          <a:ext cx="9122979" cy="350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75586" y="6383546"/>
            <a:ext cx="3310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# Interviewers</a:t>
            </a:r>
          </a:p>
        </p:txBody>
      </p:sp>
      <p:pic>
        <p:nvPicPr>
          <p:cNvPr id="1028" name="Picture 4" descr="Image result for google hangou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r="21615" b="-776"/>
          <a:stretch/>
        </p:blipFill>
        <p:spPr bwMode="auto">
          <a:xfrm>
            <a:off x="8147597" y="910688"/>
            <a:ext cx="3392094" cy="230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3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092" y="31535"/>
            <a:ext cx="9707577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Interview Completion 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484529"/>
              </p:ext>
            </p:extLst>
          </p:nvPr>
        </p:nvGraphicFramePr>
        <p:xfrm>
          <a:off x="404517" y="3209751"/>
          <a:ext cx="3179247" cy="315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084671"/>
              </p:ext>
            </p:extLst>
          </p:nvPr>
        </p:nvGraphicFramePr>
        <p:xfrm>
          <a:off x="3736427" y="2112579"/>
          <a:ext cx="4319753" cy="306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618822"/>
              </p:ext>
            </p:extLst>
          </p:nvPr>
        </p:nvGraphicFramePr>
        <p:xfrm>
          <a:off x="7451307" y="938166"/>
          <a:ext cx="4740693" cy="322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3140765" y="4084983"/>
            <a:ext cx="1470991" cy="6196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70645" y="2680355"/>
            <a:ext cx="1470991" cy="6196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5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 of 2021 – </a:t>
            </a:r>
            <a:r>
              <a:rPr lang="en-US" b="1" i="1" dirty="0"/>
              <a:t>Early Decision Only 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579120"/>
              </p:ext>
            </p:extLst>
          </p:nvPr>
        </p:nvGraphicFramePr>
        <p:xfrm>
          <a:off x="325821" y="2048040"/>
          <a:ext cx="5276193" cy="371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53047" y="2364829"/>
            <a:ext cx="4826876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Early Decision AAP Stats</a:t>
            </a:r>
          </a:p>
          <a:p>
            <a:endParaRPr lang="en-US" dirty="0"/>
          </a:p>
          <a:p>
            <a:r>
              <a:rPr lang="en-US" sz="2400" dirty="0"/>
              <a:t>Applications: 		    1,999</a:t>
            </a:r>
          </a:p>
          <a:p>
            <a:endParaRPr lang="en-US" sz="2400" dirty="0"/>
          </a:p>
          <a:p>
            <a:r>
              <a:rPr lang="en-US" sz="2400" dirty="0"/>
              <a:t>Interviews Assigned: 	    1,920 </a:t>
            </a:r>
            <a:endParaRPr lang="en-US" dirty="0"/>
          </a:p>
          <a:p>
            <a:endParaRPr lang="en-US" sz="2400" dirty="0"/>
          </a:p>
          <a:p>
            <a:r>
              <a:rPr lang="en-US" sz="2400" dirty="0"/>
              <a:t>Reports Submitted:	    1,821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66343" y="5759669"/>
            <a:ext cx="1091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/>
              <a:t>Last year </a:t>
            </a:r>
            <a:r>
              <a:rPr lang="en-US" sz="2000" dirty="0" smtClean="0"/>
              <a:t>ED</a:t>
            </a:r>
            <a:r>
              <a:rPr lang="en-US" sz="2000" dirty="0"/>
              <a:t>, 85% of applicants had an interview report submitted.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586" y="1791670"/>
            <a:ext cx="583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Applicants with a Submitted Interview Report</a:t>
            </a:r>
          </a:p>
        </p:txBody>
      </p:sp>
    </p:spTree>
    <p:extLst>
      <p:ext uri="{BB962C8B-B14F-4D97-AF65-F5344CB8AC3E}">
        <p14:creationId xmlns:p14="http://schemas.microsoft.com/office/powerpoint/2010/main" val="153004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675"/>
            <a:ext cx="10515600" cy="782195"/>
          </a:xfrm>
        </p:spPr>
        <p:txBody>
          <a:bodyPr>
            <a:normAutofit/>
          </a:bodyPr>
          <a:lstStyle/>
          <a:p>
            <a:r>
              <a:rPr lang="en-US" sz="3800" b="1" dirty="0"/>
              <a:t>Admitted Student Events (ASEs)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991" t="31739" r="62808" b="14252"/>
          <a:stretch/>
        </p:blipFill>
        <p:spPr>
          <a:xfrm>
            <a:off x="1876726" y="1287408"/>
            <a:ext cx="8190818" cy="5355983"/>
          </a:xfrm>
          <a:prstGeom prst="rect">
            <a:avLst/>
          </a:prstGeom>
          <a:ln w="41275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74562" y="702633"/>
            <a:ext cx="319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123811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919"/>
            <a:ext cx="10515600" cy="706930"/>
          </a:xfrm>
        </p:spPr>
        <p:txBody>
          <a:bodyPr>
            <a:normAutofit/>
          </a:bodyPr>
          <a:lstStyle/>
          <a:p>
            <a:r>
              <a:rPr lang="en-US" sz="4000" b="1" dirty="0"/>
              <a:t>Admitted Student Events (April 2016)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2981" t="17464" r="3246" b="2703"/>
          <a:stretch/>
        </p:blipFill>
        <p:spPr bwMode="auto">
          <a:xfrm>
            <a:off x="706702" y="1278395"/>
            <a:ext cx="8599170" cy="454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2" t="64646" r="39336" b="19518"/>
          <a:stretch/>
        </p:blipFill>
        <p:spPr bwMode="auto">
          <a:xfrm>
            <a:off x="192024" y="5057045"/>
            <a:ext cx="1581912" cy="118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624" t="10070" r="63026" b="18177"/>
          <a:stretch/>
        </p:blipFill>
        <p:spPr>
          <a:xfrm>
            <a:off x="9436756" y="861849"/>
            <a:ext cx="2313798" cy="269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295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175</Words>
  <Application>Microsoft Office PowerPoint</Application>
  <PresentationFormat>Widescreen</PresentationFormat>
  <Paragraphs>62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Office Theme</vt:lpstr>
      <vt:lpstr>Dartmouth Club and Group Officer Weekend  Admissions Ambassador Program Overview January 21, 2017 </vt:lpstr>
      <vt:lpstr>The Admissions Ambassador Program</vt:lpstr>
      <vt:lpstr> 5,003 “Active” Admissions Ambassadors  </vt:lpstr>
      <vt:lpstr>242 District Enrollment Directors (DEDs)</vt:lpstr>
      <vt:lpstr>Virtual District </vt:lpstr>
      <vt:lpstr>Interview Completion </vt:lpstr>
      <vt:lpstr>Class of 2021 – Early Decision Only </vt:lpstr>
      <vt:lpstr>Admitted Student Events (ASEs)</vt:lpstr>
      <vt:lpstr>Admitted Student Events (April 2016)</vt:lpstr>
      <vt:lpstr>PowerPoint Presentation</vt:lpstr>
      <vt:lpstr>Looking Ahead </vt:lpstr>
      <vt:lpstr>Slate Alumni Portal</vt:lpstr>
    </vt:vector>
  </TitlesOfParts>
  <Company>Dartmouth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Admissions Ambassador Program</dc:title>
  <dc:creator>Margaret C. Lysy</dc:creator>
  <cp:lastModifiedBy>Jessica M. Caron</cp:lastModifiedBy>
  <cp:revision>86</cp:revision>
  <cp:lastPrinted>2016-01-23T12:10:40Z</cp:lastPrinted>
  <dcterms:created xsi:type="dcterms:W3CDTF">2016-01-05T19:28:45Z</dcterms:created>
  <dcterms:modified xsi:type="dcterms:W3CDTF">2017-01-19T23:50:31Z</dcterms:modified>
</cp:coreProperties>
</file>