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84" r:id="rId2"/>
    <p:sldId id="290" r:id="rId3"/>
    <p:sldId id="256" r:id="rId4"/>
    <p:sldId id="287" r:id="rId5"/>
    <p:sldId id="288" r:id="rId6"/>
    <p:sldId id="291" r:id="rId7"/>
    <p:sldId id="266" r:id="rId8"/>
    <p:sldId id="293" r:id="rId9"/>
    <p:sldId id="285" r:id="rId10"/>
    <p:sldId id="257" r:id="rId11"/>
    <p:sldId id="264" r:id="rId12"/>
    <p:sldId id="265" r:id="rId13"/>
    <p:sldId id="258" r:id="rId14"/>
    <p:sldId id="259" r:id="rId15"/>
    <p:sldId id="260" r:id="rId16"/>
    <p:sldId id="262" r:id="rId17"/>
    <p:sldId id="263" r:id="rId18"/>
    <p:sldId id="275" r:id="rId19"/>
    <p:sldId id="268" r:id="rId20"/>
    <p:sldId id="274" r:id="rId21"/>
    <p:sldId id="269" r:id="rId22"/>
    <p:sldId id="270" r:id="rId23"/>
    <p:sldId id="277" r:id="rId24"/>
    <p:sldId id="278" r:id="rId25"/>
    <p:sldId id="279" r:id="rId26"/>
    <p:sldId id="294" r:id="rId27"/>
    <p:sldId id="276" r:id="rId28"/>
    <p:sldId id="273" r:id="rId29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17" autoAdjust="0"/>
  </p:normalViewPr>
  <p:slideViewPr>
    <p:cSldViewPr>
      <p:cViewPr varScale="1">
        <p:scale>
          <a:sx n="97" d="100"/>
          <a:sy n="97" d="100"/>
        </p:scale>
        <p:origin x="-38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0C6B92F-AC7F-4EC1-A4D7-4BA001B343B5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F8111D9-FF40-4344-A184-9D9CB3C1E68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293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11D9-FF40-4344-A184-9D9CB3C1E68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176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11D9-FF40-4344-A184-9D9CB3C1E68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55102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11D9-FF40-4344-A184-9D9CB3C1E68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460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8111D9-FF40-4344-A184-9D9CB3C1E68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411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848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35119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3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2189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038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2450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64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147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19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50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BB6EC-F672-48AA-BEF5-261259AAE7A2}" type="datetimeFigureOut">
              <a:rPr lang="en-US" smtClean="0"/>
              <a:t>9/17/2015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690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019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1353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F9CB7-29D4-4099-A9B9-37EDA11D64BC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351"/>
          <a:stretch/>
        </p:blipFill>
        <p:spPr>
          <a:xfrm>
            <a:off x="0" y="5704840"/>
            <a:ext cx="7429500" cy="115316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8305800" y="294640"/>
            <a:ext cx="533400" cy="1295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612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lumni.dartmouth.edu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mailto:Tina.Feeney@Dartmouth.edu" TargetMode="Externa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7467600" cy="3200400"/>
          </a:xfrm>
        </p:spPr>
        <p:txBody>
          <a:bodyPr>
            <a:normAutofit/>
          </a:bodyPr>
          <a:lstStyle/>
          <a:p>
            <a:r>
              <a:rPr lang="en-US" dirty="0" smtClean="0"/>
              <a:t>RISK MANAGEMENT </a:t>
            </a:r>
            <a:br>
              <a:rPr lang="en-US" dirty="0" smtClean="0"/>
            </a:br>
            <a:r>
              <a:rPr lang="en-US" dirty="0" smtClean="0"/>
              <a:t>FOR</a:t>
            </a:r>
            <a:br>
              <a:rPr lang="en-US" dirty="0" smtClean="0"/>
            </a:br>
            <a:r>
              <a:rPr lang="en-US" dirty="0" smtClean="0"/>
              <a:t>DARTMOUTH ALUMNI CLASSES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31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1200" dirty="0" smtClean="0"/>
              <a:t> </a:t>
            </a:r>
            <a:endParaRPr lang="en-US" sz="12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0" y="860685"/>
            <a:ext cx="67056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	</a:t>
            </a:r>
            <a:r>
              <a:rPr lang="en-US" dirty="0"/>
              <a:t> </a:t>
            </a:r>
            <a:r>
              <a:rPr lang="en-US" dirty="0" smtClean="0"/>
              <a:t>      	 </a:t>
            </a:r>
            <a:r>
              <a:rPr lang="en-US" sz="4400" dirty="0" smtClean="0"/>
              <a:t>INSURANCE</a:t>
            </a:r>
          </a:p>
          <a:p>
            <a:endParaRPr lang="en-US" dirty="0"/>
          </a:p>
          <a:p>
            <a:r>
              <a:rPr lang="en-US" dirty="0" smtClean="0"/>
              <a:t>The College purchases a General Liability and Umbrella policy for all 		       RECOGNIZED Alumni </a:t>
            </a:r>
            <a:r>
              <a:rPr lang="en-US" dirty="0" smtClean="0"/>
              <a:t>Organizations.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These policies protect Alumni Organizations from claims </a:t>
            </a:r>
            <a:r>
              <a:rPr lang="en-US" dirty="0" smtClean="0"/>
              <a:t>for</a:t>
            </a:r>
            <a:r>
              <a:rPr lang="en-US" dirty="0" smtClean="0"/>
              <a:t> </a:t>
            </a:r>
            <a:r>
              <a:rPr lang="en-US" dirty="0" smtClean="0"/>
              <a:t>bodily injury, third party property damage and personal and advertising injury arising out of Alumni Organization activities.</a:t>
            </a:r>
          </a:p>
          <a:p>
            <a:endParaRPr lang="en-US" dirty="0"/>
          </a:p>
          <a:p>
            <a:r>
              <a:rPr lang="en-US" dirty="0" smtClean="0"/>
              <a:t>Their combined limit of liability is:</a:t>
            </a:r>
          </a:p>
          <a:p>
            <a:endParaRPr lang="en-US" dirty="0" smtClean="0"/>
          </a:p>
          <a:p>
            <a:r>
              <a:rPr lang="en-US" dirty="0" smtClean="0"/>
              <a:t>	$2,000,000 per occurrence / $3,000,000 aggregate</a:t>
            </a:r>
          </a:p>
          <a:p>
            <a:endParaRPr lang="en-US" dirty="0"/>
          </a:p>
          <a:p>
            <a:r>
              <a:rPr lang="en-US" dirty="0" smtClean="0"/>
              <a:t>Liability coverage applies to All Alumni Organization related activities ON campus and OFF campus.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148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is Insured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343401"/>
          </a:xfrm>
        </p:spPr>
        <p:txBody>
          <a:bodyPr>
            <a:normAutofit/>
          </a:bodyPr>
          <a:lstStyle/>
          <a:p>
            <a:pPr lvl="2"/>
            <a:r>
              <a:rPr lang="en-US" sz="2800" dirty="0" smtClean="0"/>
              <a:t>Members</a:t>
            </a:r>
          </a:p>
          <a:p>
            <a:endParaRPr lang="en-US" sz="2800" dirty="0"/>
          </a:p>
          <a:p>
            <a:pPr lvl="2"/>
            <a:r>
              <a:rPr lang="en-US" sz="2800" dirty="0" smtClean="0"/>
              <a:t>Volunteers</a:t>
            </a:r>
          </a:p>
          <a:p>
            <a:endParaRPr lang="en-US" sz="2800" dirty="0"/>
          </a:p>
          <a:p>
            <a:pPr lvl="2"/>
            <a:r>
              <a:rPr lang="en-US" sz="2800" dirty="0" smtClean="0"/>
              <a:t>Elected and Appointed Officers</a:t>
            </a:r>
          </a:p>
          <a:p>
            <a:pPr marL="0" indent="0">
              <a:buNone/>
            </a:pPr>
            <a:endParaRPr lang="en-US" sz="2400" i="1" dirty="0" smtClean="0"/>
          </a:p>
          <a:p>
            <a:pPr marL="0" indent="0">
              <a:buNone/>
            </a:pPr>
            <a:r>
              <a:rPr lang="en-US" sz="2400" i="1" dirty="0" smtClean="0"/>
              <a:t>BUT </a:t>
            </a:r>
            <a:r>
              <a:rPr lang="en-US" sz="2400" i="1" dirty="0"/>
              <a:t>– Only while acting within your scope of duties on behalf of your Alumni Class Organization.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6896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                IMPORTANT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12419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			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	 </a:t>
            </a:r>
            <a:r>
              <a:rPr lang="en-US" sz="4400" b="1" dirty="0" smtClean="0">
                <a:solidFill>
                  <a:srgbClr val="FF0000"/>
                </a:solidFill>
              </a:rPr>
              <a:t>EXCLUSIONS</a:t>
            </a:r>
            <a:endParaRPr lang="en-US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900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001Y9s\Desktop\Mechanical Bul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8713" y="1371600"/>
            <a:ext cx="5851525" cy="3551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685800"/>
            <a:ext cx="7315200" cy="45418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		</a:t>
            </a:r>
            <a:r>
              <a:rPr lang="en-US" sz="4400" dirty="0" smtClean="0">
                <a:solidFill>
                  <a:srgbClr val="FF0000"/>
                </a:solidFill>
              </a:rPr>
              <a:t>EXCLUDED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1200" dirty="0" smtClean="0"/>
              <a:t> MECHANICALLY OPERATED AMUSEMENT DEVICES</a:t>
            </a:r>
            <a:br>
              <a:rPr lang="en-US" sz="1200" dirty="0" smtClean="0"/>
            </a:b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21686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001Y9s\Desktop\man-flying-in-a-hot-air-ballo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138084"/>
            <a:ext cx="6096000" cy="401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</p:spPr>
        <p:txBody>
          <a:bodyPr>
            <a:normAutofit fontScale="90000"/>
          </a:bodyPr>
          <a:lstStyle/>
          <a:p>
            <a:r>
              <a:rPr lang="en-US" sz="1200" dirty="0" smtClean="0"/>
              <a:t>     Aircraft, including balloons, tethered balloons</a:t>
            </a:r>
            <a:r>
              <a:rPr lang="en-US" sz="1200" dirty="0"/>
              <a:t> </a:t>
            </a:r>
            <a:r>
              <a:rPr lang="en-US" sz="1200" dirty="0" smtClean="0"/>
              <a:t>&amp; parachuting.</a:t>
            </a:r>
            <a:br>
              <a:rPr lang="en-US" sz="1200" dirty="0" smtClean="0"/>
            </a:br>
            <a:r>
              <a:rPr lang="en-US" sz="4900" dirty="0" smtClean="0">
                <a:solidFill>
                  <a:srgbClr val="FF0000"/>
                </a:solidFill>
                <a:latin typeface="+mn-lt"/>
              </a:rPr>
              <a:t>EXCLUDED</a:t>
            </a:r>
            <a:r>
              <a:rPr lang="en-US" sz="3200" dirty="0">
                <a:solidFill>
                  <a:srgbClr val="FF0000"/>
                </a:solidFill>
                <a:latin typeface="+mn-lt"/>
              </a:rPr>
              <a:t/>
            </a:r>
            <a:br>
              <a:rPr lang="en-US" sz="3200" dirty="0">
                <a:solidFill>
                  <a:srgbClr val="FF0000"/>
                </a:solidFill>
                <a:latin typeface="+mn-lt"/>
              </a:rPr>
            </a:br>
            <a:r>
              <a:rPr lang="en-US" sz="3200" dirty="0" smtClean="0">
                <a:solidFill>
                  <a:srgbClr val="FF0000"/>
                </a:solidFill>
                <a:latin typeface="+mn-lt"/>
              </a:rPr>
              <a:t> </a:t>
            </a:r>
            <a:endParaRPr lang="en-US"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6" y="304800"/>
            <a:ext cx="8229600" cy="99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	</a:t>
            </a:r>
            <a:endParaRPr lang="en-US" sz="5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4627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001Y9s\Desktop\Firework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67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Fireworks, pyrotechnics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106680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EXCLUDED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3728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r>
              <a:rPr lang="en-US" sz="1200" dirty="0" smtClean="0"/>
              <a:t>Non-Owned watercraft over 50 feet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EXCLUDED</a:t>
            </a:r>
            <a:endParaRPr lang="en-US" sz="4400" dirty="0">
              <a:solidFill>
                <a:srgbClr val="FF0000"/>
              </a:solidFill>
            </a:endParaRPr>
          </a:p>
        </p:txBody>
      </p:sp>
      <p:pic>
        <p:nvPicPr>
          <p:cNvPr id="2050" name="Picture 2" descr="C:\Users\F001Y9s\Desktop\ma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85853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0458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696200" cy="20574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College purchases a Commercial Crime policy</a:t>
            </a:r>
            <a:br>
              <a:rPr lang="en-US" sz="2400" dirty="0" smtClean="0"/>
            </a:br>
            <a:r>
              <a:rPr lang="en-US" sz="2400" dirty="0" smtClean="0"/>
              <a:t>specifically for Dartmouth College Alumni Classes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62200"/>
            <a:ext cx="8229600" cy="259080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C</a:t>
            </a:r>
            <a:r>
              <a:rPr lang="en-US" dirty="0" smtClean="0"/>
              <a:t>rime </a:t>
            </a:r>
            <a:r>
              <a:rPr lang="en-US" dirty="0"/>
              <a:t>coverage </a:t>
            </a:r>
            <a:r>
              <a:rPr lang="en-US" dirty="0" smtClean="0"/>
              <a:t>protects </a:t>
            </a:r>
            <a:r>
              <a:rPr lang="en-US" dirty="0"/>
              <a:t>your </a:t>
            </a:r>
            <a:r>
              <a:rPr lang="en-US" dirty="0" smtClean="0"/>
              <a:t>Alumni Class Organization </a:t>
            </a:r>
            <a:r>
              <a:rPr lang="en-US" dirty="0"/>
              <a:t>from losses resulting from criminal acts that could cause major financial setbacks.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limit of Liability is $100,000</a:t>
            </a:r>
          </a:p>
          <a:p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crime </a:t>
            </a:r>
            <a:r>
              <a:rPr lang="en-US" dirty="0" smtClean="0"/>
              <a:t>policy provides </a:t>
            </a:r>
            <a:r>
              <a:rPr lang="en-US" dirty="0"/>
              <a:t>several different types of crime </a:t>
            </a:r>
            <a:r>
              <a:rPr lang="en-US" dirty="0" smtClean="0"/>
              <a:t>coverage; </a:t>
            </a:r>
            <a:r>
              <a:rPr lang="en-US" dirty="0"/>
              <a:t>employee dishonesty (incl. non-compensated officers as employees), forgery or </a:t>
            </a:r>
            <a:r>
              <a:rPr lang="en-US" dirty="0" smtClean="0"/>
              <a:t>alteration, computer </a:t>
            </a:r>
            <a:r>
              <a:rPr lang="en-US" dirty="0"/>
              <a:t>fraud and funds transfer fraud.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58161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69342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How to access information regarding </a:t>
            </a:r>
            <a:r>
              <a:rPr lang="en-US" sz="2800" b="1" dirty="0" smtClean="0"/>
              <a:t>INSURANCE</a:t>
            </a:r>
            <a:endParaRPr lang="en-US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7467600" cy="3429000"/>
          </a:xfrm>
        </p:spPr>
        <p:txBody>
          <a:bodyPr/>
          <a:lstStyle/>
          <a:p>
            <a:pPr marL="0" indent="0">
              <a:buNone/>
            </a:pPr>
            <a:endParaRPr lang="en-US" sz="1400" b="1" dirty="0" smtClean="0">
              <a:hlinkClick r:id="rId2"/>
            </a:endParaRPr>
          </a:p>
          <a:p>
            <a:pPr marL="0" indent="0">
              <a:buNone/>
            </a:pPr>
            <a:endParaRPr lang="en-US" sz="1400" dirty="0">
              <a:hlinkClick r:id="rId2"/>
            </a:endParaRPr>
          </a:p>
          <a:p>
            <a:pPr marL="0" indent="0">
              <a:buNone/>
            </a:pPr>
            <a:endParaRPr lang="en-US" sz="1400" dirty="0" smtClean="0">
              <a:hlinkClick r:id="rId2"/>
            </a:endParaRPr>
          </a:p>
          <a:p>
            <a:pPr marL="0" indent="0" algn="ctr">
              <a:buNone/>
            </a:pPr>
            <a:r>
              <a:rPr lang="en-US" dirty="0" smtClean="0"/>
              <a:t>Go to Dartmouth Alumni’s Home Page:</a:t>
            </a:r>
          </a:p>
          <a:p>
            <a:pPr marL="1828800" lvl="4" indent="0">
              <a:buNone/>
            </a:pPr>
            <a:r>
              <a:rPr lang="en-US" sz="2400" dirty="0" smtClean="0">
                <a:hlinkClick r:id="rId2"/>
              </a:rPr>
              <a:t>http://alumni.dartmouth.edu/</a:t>
            </a:r>
            <a:endParaRPr lang="en-US" sz="2400" dirty="0" smtClean="0"/>
          </a:p>
          <a:p>
            <a:pPr marL="1828800" lvl="4" indent="0">
              <a:buNone/>
            </a:pPr>
            <a:endParaRPr lang="en-US" sz="2400" dirty="0" smtClean="0"/>
          </a:p>
          <a:p>
            <a:pPr marL="1828800" lvl="4" indent="0">
              <a:buNone/>
            </a:pPr>
            <a:r>
              <a:rPr lang="en-US" sz="2400" dirty="0" smtClean="0"/>
              <a:t>     Click on CLASSES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699357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001Y9s\Desktop\Alumni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07258"/>
            <a:ext cx="6774058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052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419601"/>
          </a:xfrm>
        </p:spPr>
        <p:txBody>
          <a:bodyPr>
            <a:normAutofit/>
          </a:bodyPr>
          <a:lstStyle/>
          <a:p>
            <a:pPr marL="914400" lvl="2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Exposures at Class Events</a:t>
            </a:r>
          </a:p>
          <a:p>
            <a:pPr marL="914400" lvl="2" indent="0">
              <a:buNone/>
            </a:pPr>
            <a:endParaRPr lang="en-US" sz="2000" dirty="0"/>
          </a:p>
          <a:p>
            <a:pPr marL="914400" lvl="2" indent="0">
              <a:buNone/>
            </a:pPr>
            <a:r>
              <a:rPr lang="en-US" sz="2000" dirty="0" smtClean="0"/>
              <a:t>	Managing the Exposures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 smtClean="0"/>
              <a:t>	Certificates of Insurance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 smtClean="0"/>
              <a:t>	Contracts</a:t>
            </a:r>
          </a:p>
          <a:p>
            <a:pPr marL="914400" lvl="2" indent="0">
              <a:buNone/>
            </a:pPr>
            <a:r>
              <a:rPr lang="en-US" sz="2000" dirty="0" smtClean="0"/>
              <a:t>	</a:t>
            </a:r>
            <a:endParaRPr lang="en-US" sz="2000" dirty="0"/>
          </a:p>
          <a:p>
            <a:pPr marL="914400" lvl="2" indent="0">
              <a:buNone/>
            </a:pPr>
            <a:r>
              <a:rPr lang="en-US" sz="2000" dirty="0" smtClean="0"/>
              <a:t>	Alumni Organizations Insurance Policies</a:t>
            </a:r>
          </a:p>
          <a:p>
            <a:pPr marL="914400" lvl="2" indent="0">
              <a:buNone/>
            </a:pPr>
            <a:endParaRPr lang="en-US" sz="2000" dirty="0" smtClean="0"/>
          </a:p>
          <a:p>
            <a:pPr marL="914400" lvl="2" indent="0">
              <a:buNone/>
            </a:pPr>
            <a:r>
              <a:rPr lang="en-US" sz="2000" dirty="0"/>
              <a:t>	</a:t>
            </a:r>
            <a:r>
              <a:rPr lang="en-US" sz="2000" dirty="0" smtClean="0"/>
              <a:t>Directors &amp; Officers</a:t>
            </a:r>
            <a:r>
              <a:rPr lang="en-US" sz="2000" dirty="0" smtClean="0"/>
              <a:t> </a:t>
            </a:r>
            <a:r>
              <a:rPr lang="en-US" sz="2000" dirty="0" smtClean="0"/>
              <a:t>Coverage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914400" lvl="2" indent="0">
              <a:buNone/>
            </a:pPr>
            <a:endParaRPr lang="en-US" dirty="0" smtClean="0"/>
          </a:p>
          <a:p>
            <a:pPr marL="1371600" lvl="3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8145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001Y9s\Desktop\Alum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04800"/>
            <a:ext cx="64008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08456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001Y9s\Desktop\Alumn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7157"/>
            <a:ext cx="6477000" cy="530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78158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F001Y9s\Desktop\Insuranc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04800"/>
            <a:ext cx="6934200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90511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001Y9s\Desktop\CG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1"/>
            <a:ext cx="8229600" cy="533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972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001Y9s\Desktop\Umbrell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2400"/>
            <a:ext cx="7696200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7727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F001Y9s\Desktop\CRIM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"/>
            <a:ext cx="75438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6369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020762"/>
          </a:xfrm>
        </p:spPr>
        <p:txBody>
          <a:bodyPr/>
          <a:lstStyle/>
          <a:p>
            <a:r>
              <a:rPr lang="en-US" dirty="0" smtClean="0"/>
              <a:t>Directors &amp; Officers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199"/>
            <a:ext cx="8229600" cy="29718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 Alumni Organizations Liability Policies </a:t>
            </a:r>
            <a:r>
              <a:rPr lang="en-US" sz="2000" b="1" u="sng" dirty="0" smtClean="0"/>
              <a:t>do not </a:t>
            </a:r>
            <a:r>
              <a:rPr lang="en-US" sz="2000" dirty="0" smtClean="0"/>
              <a:t>include  Directors &amp; Officers Coverage.</a:t>
            </a:r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We recommend that each Class purchase Directors and Officers Coverage. 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Directors and Officers Coverage provides financial protection for Insured Persons against the consequences of actual or alleged “wrongful acts”.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9799456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ction Button: Help 3">
            <a:hlinkClick r:id="" action="ppaction://noaction" highlightClick="1"/>
          </p:cNvPr>
          <p:cNvSpPr/>
          <p:nvPr/>
        </p:nvSpPr>
        <p:spPr>
          <a:xfrm>
            <a:off x="1066800" y="1981200"/>
            <a:ext cx="6324600" cy="2743200"/>
          </a:xfrm>
          <a:prstGeom prst="actionButtonHelp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7555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219200"/>
            <a:ext cx="8229600" cy="35814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CONTACT INFORMATION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>Tina Feeney</a:t>
            </a:r>
            <a:br>
              <a:rPr lang="en-US" sz="2800" dirty="0" smtClean="0"/>
            </a:br>
            <a:r>
              <a:rPr lang="en-US" sz="2800" dirty="0" smtClean="0"/>
              <a:t>Insurance and Loss Control Manager</a:t>
            </a:r>
            <a:br>
              <a:rPr lang="en-US" sz="2800" dirty="0" smtClean="0"/>
            </a:br>
            <a:r>
              <a:rPr lang="en-US" sz="2800" dirty="0" smtClean="0">
                <a:hlinkClick r:id="rId2"/>
              </a:rPr>
              <a:t>Tina.Feeney@Dartmouth.edu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603-646-9257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72235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66800" y="762000"/>
            <a:ext cx="6172200" cy="1295400"/>
          </a:xfrm>
        </p:spPr>
        <p:txBody>
          <a:bodyPr>
            <a:normAutofit fontScale="90000"/>
          </a:bodyPr>
          <a:lstStyle/>
          <a:p>
            <a:r>
              <a:rPr lang="en-US" dirty="0"/>
              <a:t>A</a:t>
            </a:r>
            <a:r>
              <a:rPr lang="en-US" dirty="0" smtClean="0"/>
              <a:t>ctivities associated with </a:t>
            </a:r>
            <a:br>
              <a:rPr lang="en-US" dirty="0" smtClean="0"/>
            </a:br>
            <a:r>
              <a:rPr lang="en-US" dirty="0" smtClean="0"/>
              <a:t>Alumni Classes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3657599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Special Events/ Class Events :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800" dirty="0" smtClean="0"/>
              <a:t>Class Meetings:</a:t>
            </a:r>
            <a:endParaRPr lang="en-US" sz="2800" dirty="0"/>
          </a:p>
          <a:p>
            <a:pPr marL="0" indent="0">
              <a:buNone/>
            </a:pPr>
            <a:r>
              <a:rPr lang="en-US" sz="2400" dirty="0" smtClean="0"/>
              <a:t>		Luncheons, evening gatherings &amp;annual meetings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  <a:r>
              <a:rPr lang="en-US" sz="2800" dirty="0" smtClean="0"/>
              <a:t>Reunions: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smtClean="0"/>
              <a:t>	</a:t>
            </a:r>
            <a:r>
              <a:rPr lang="en-US" sz="2400" dirty="0" smtClean="0"/>
              <a:t>Major Reunions, Mini Reunions &amp;Homecoming</a:t>
            </a:r>
            <a:endParaRPr lang="en-US" sz="2800" dirty="0" smtClean="0"/>
          </a:p>
          <a:p>
            <a:pPr marL="2286000" lvl="5" indent="0">
              <a:buNone/>
            </a:pPr>
            <a:endParaRPr lang="en-US" dirty="0" smtClean="0"/>
          </a:p>
          <a:p>
            <a:pPr marL="2286000" lvl="5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3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E</a:t>
            </a:r>
            <a:r>
              <a:rPr lang="en-US" dirty="0" smtClean="0"/>
              <a:t>xposures at  </a:t>
            </a:r>
            <a:br>
              <a:rPr lang="en-US" dirty="0" smtClean="0"/>
            </a:br>
            <a:r>
              <a:rPr lang="en-US" dirty="0" smtClean="0"/>
              <a:t>Alumni Class Special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6477000" cy="3428999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 lvl="2"/>
            <a:r>
              <a:rPr lang="en-US" sz="2800" dirty="0" smtClean="0"/>
              <a:t>Accidents &amp; Injuries at the event.</a:t>
            </a:r>
          </a:p>
          <a:p>
            <a:pPr lvl="2"/>
            <a:endParaRPr lang="en-US" sz="2800" dirty="0" smtClean="0"/>
          </a:p>
          <a:p>
            <a:pPr lvl="2"/>
            <a:r>
              <a:rPr lang="en-US" sz="2800" dirty="0" smtClean="0"/>
              <a:t>Incidents at events where Alcohol is served.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9398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            Accidents &amp; Injuries at the event</a:t>
            </a:r>
          </a:p>
          <a:p>
            <a:pPr lvl="2"/>
            <a:endParaRPr lang="en-US" sz="1600" dirty="0" smtClean="0"/>
          </a:p>
          <a:p>
            <a:pPr lvl="2"/>
            <a:r>
              <a:rPr lang="en-US" sz="1600" dirty="0" smtClean="0"/>
              <a:t>When selecting a location for your event make sure there is adequate lighting, railings on all stairways. Beware of uneven ground.</a:t>
            </a:r>
          </a:p>
          <a:p>
            <a:pPr lvl="2"/>
            <a:r>
              <a:rPr lang="en-US" sz="1600" dirty="0" smtClean="0"/>
              <a:t>Conduct a pre-site inspection.</a:t>
            </a:r>
          </a:p>
          <a:p>
            <a:pPr lvl="2"/>
            <a:r>
              <a:rPr lang="en-US" sz="1600" dirty="0" smtClean="0"/>
              <a:t>Provide adequate trash receptacles to keep debris off the ground</a:t>
            </a:r>
          </a:p>
          <a:p>
            <a:pPr lvl="2"/>
            <a:r>
              <a:rPr lang="en-US" sz="1600" dirty="0" smtClean="0"/>
              <a:t>Stay alert throughout the event – If something spills or breaks immediately clean and section off the area.</a:t>
            </a:r>
          </a:p>
          <a:p>
            <a:pPr lvl="2"/>
            <a:r>
              <a:rPr lang="en-US" sz="1600" dirty="0" smtClean="0"/>
              <a:t>Obtain a certificate of insurance from all service providers. Ensure that your Class is added to the providers insurance policy as an additional insured.  (tent co.’s, entertainers, caterers etc.)</a:t>
            </a:r>
            <a:endParaRPr lang="en-US" sz="1600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3147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the Exposures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038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/>
              <a:t>		             Events with Alcohol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sz="1900" dirty="0" smtClean="0"/>
              <a:t>	</a:t>
            </a:r>
            <a:r>
              <a:rPr lang="en-US" sz="2100" dirty="0" smtClean="0"/>
              <a:t>Comply with all local, state and federal laws and regulations pertaining to the serving 	of alcoholic beverages.</a:t>
            </a:r>
          </a:p>
          <a:p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	Do not serve alcoholic beverages at a class event in a facility that does not itself have a 	liquor license or permit unless you have either:</a:t>
            </a:r>
          </a:p>
          <a:p>
            <a:pPr marL="0" indent="0">
              <a:buNone/>
            </a:pPr>
            <a:endParaRPr lang="en-US" sz="2100" dirty="0" smtClean="0"/>
          </a:p>
          <a:p>
            <a:pPr lvl="2"/>
            <a:r>
              <a:rPr lang="en-US" sz="2100" dirty="0" smtClean="0"/>
              <a:t>Verified with your state’s authorities that a liquor license or permit is not required; </a:t>
            </a:r>
            <a:r>
              <a:rPr lang="en-US" sz="2100" u="sng" dirty="0" smtClean="0"/>
              <a:t>or</a:t>
            </a:r>
            <a:endParaRPr lang="en-US" sz="2100" u="sng" dirty="0"/>
          </a:p>
          <a:p>
            <a:pPr lvl="2"/>
            <a:r>
              <a:rPr lang="en-US" sz="2100" dirty="0" smtClean="0"/>
              <a:t>You have hired a caterer or bartender with the required liquor license or permit.</a:t>
            </a:r>
          </a:p>
          <a:p>
            <a:pPr marL="914400" lvl="2" indent="0">
              <a:buNone/>
            </a:pPr>
            <a:endParaRPr lang="en-US" sz="2100" dirty="0" smtClean="0"/>
          </a:p>
          <a:p>
            <a:pPr marL="0" indent="0">
              <a:buNone/>
            </a:pPr>
            <a:r>
              <a:rPr lang="en-US" sz="2100" dirty="0" smtClean="0"/>
              <a:t>	If you are hosting a class event where alcohol is served in a private home we recommend 	that you hire a licensed bartender or caterer with liquor liability insurance to serve the 	alcohol and obtain a certificate of insurance.</a:t>
            </a:r>
          </a:p>
          <a:p>
            <a:pPr marL="914400" lvl="2" indent="0">
              <a:buNone/>
            </a:pPr>
            <a:endParaRPr lang="en-US" sz="2100" dirty="0" smtClean="0"/>
          </a:p>
          <a:p>
            <a:pPr marL="914400" lvl="2" indent="0">
              <a:buNone/>
            </a:pPr>
            <a:r>
              <a:rPr lang="en-US" sz="2100" dirty="0" smtClean="0"/>
              <a:t>Provide safe transportation </a:t>
            </a:r>
            <a:endParaRPr lang="en-US" sz="2100" dirty="0"/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000" dirty="0" smtClean="0"/>
              <a:t>Include food service and non-alcoholic beverages at all events where alcohol is being served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596072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Certificates of Insurance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All contractors, vendors or service providers should have their own insurance.</a:t>
            </a:r>
          </a:p>
          <a:p>
            <a:pPr marL="0" indent="0">
              <a:buNone/>
            </a:pPr>
            <a:r>
              <a:rPr lang="en-US" sz="2400" dirty="0" smtClean="0"/>
              <a:t>	</a:t>
            </a:r>
          </a:p>
          <a:p>
            <a:pPr marL="0" indent="0">
              <a:buNone/>
            </a:pPr>
            <a:r>
              <a:rPr lang="en-US" sz="2400" dirty="0"/>
              <a:t>	</a:t>
            </a:r>
            <a:r>
              <a:rPr lang="en-US" sz="2400" dirty="0" smtClean="0"/>
              <a:t>(Minimum $1,000,000, per occurrence, General 	Liability 	Coverage)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Your </a:t>
            </a:r>
            <a:r>
              <a:rPr lang="en-US" sz="2400" dirty="0"/>
              <a:t>C</a:t>
            </a:r>
            <a:r>
              <a:rPr lang="en-US" sz="2400" dirty="0" smtClean="0"/>
              <a:t>lass should be named as an Additional Insured on service providers certificate of insurance.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200" i="1" dirty="0" smtClean="0"/>
              <a:t>Reference - Risk and Internal Controls – Insurance Compliance and Certificates </a:t>
            </a:r>
            <a:r>
              <a:rPr lang="en-US" sz="2200" i="1" dirty="0"/>
              <a:t>of </a:t>
            </a:r>
            <a:r>
              <a:rPr lang="en-US" sz="2200" i="1" dirty="0" smtClean="0"/>
              <a:t>insurance.</a:t>
            </a:r>
          </a:p>
          <a:p>
            <a:pPr marL="0" indent="0">
              <a:buNone/>
            </a:pPr>
            <a:r>
              <a:rPr lang="en-US" sz="2200" i="1" dirty="0" smtClean="0"/>
              <a:t> </a:t>
            </a:r>
            <a:r>
              <a:rPr lang="en-US" sz="2200" i="1" dirty="0"/>
              <a:t>http://www.dartmouth.edu/~rmi/rmsinsurance/compliance.html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10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7543800" cy="457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Sample – Certificate of Insurance</a:t>
            </a:r>
            <a:endParaRPr lang="en-US" dirty="0"/>
          </a:p>
        </p:txBody>
      </p:sp>
      <p:pic>
        <p:nvPicPr>
          <p:cNvPr id="2050" name="Picture 2" descr="C:\Users\F001Y9s\Desktop\COI tsf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753970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1208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		     </a:t>
            </a:r>
            <a:r>
              <a:rPr lang="en-US" sz="4900" dirty="0" smtClean="0"/>
              <a:t>Contracts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1"/>
            <a:ext cx="7696200" cy="41147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			  </a:t>
            </a:r>
            <a:endParaRPr lang="en-US" sz="2400" i="1" dirty="0" smtClean="0"/>
          </a:p>
          <a:p>
            <a:pPr marL="0" indent="0">
              <a:buNone/>
            </a:pPr>
            <a:r>
              <a:rPr lang="en-US" sz="2800" dirty="0" smtClean="0"/>
              <a:t>Contract should be signed and authorized in the name of the </a:t>
            </a:r>
            <a:r>
              <a:rPr lang="en-US" sz="2800" dirty="0"/>
              <a:t>a</a:t>
            </a:r>
            <a:r>
              <a:rPr lang="en-US" sz="2800" dirty="0" smtClean="0"/>
              <a:t>lumni </a:t>
            </a:r>
            <a:r>
              <a:rPr lang="en-US" sz="2800" dirty="0"/>
              <a:t>c</a:t>
            </a:r>
            <a:r>
              <a:rPr lang="en-US" sz="2800" dirty="0" smtClean="0"/>
              <a:t>lass versus an individual.</a:t>
            </a:r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Thoroughly review the </a:t>
            </a:r>
            <a:r>
              <a:rPr lang="en-US" sz="2800" dirty="0"/>
              <a:t>i</a:t>
            </a:r>
            <a:r>
              <a:rPr lang="en-US" sz="2800" dirty="0" smtClean="0"/>
              <a:t>ndemnification section &amp;  </a:t>
            </a:r>
            <a:r>
              <a:rPr lang="en-US" sz="2800" dirty="0"/>
              <a:t>i</a:t>
            </a:r>
            <a:r>
              <a:rPr lang="en-US" sz="2800" dirty="0" smtClean="0"/>
              <a:t>nsurance </a:t>
            </a:r>
            <a:r>
              <a:rPr lang="en-US" sz="2800" dirty="0"/>
              <a:t>r</a:t>
            </a:r>
            <a:r>
              <a:rPr lang="en-US" sz="2800" dirty="0" smtClean="0"/>
              <a:t>equirements – Any questions – </a:t>
            </a:r>
            <a:r>
              <a:rPr lang="en-US" sz="2800" i="1" dirty="0" smtClean="0"/>
              <a:t>Please call !</a:t>
            </a:r>
            <a:endParaRPr lang="en-US" sz="2800" i="1" dirty="0"/>
          </a:p>
        </p:txBody>
      </p:sp>
    </p:spTree>
    <p:extLst>
      <p:ext uri="{BB962C8B-B14F-4D97-AF65-F5344CB8AC3E}">
        <p14:creationId xmlns:p14="http://schemas.microsoft.com/office/powerpoint/2010/main" val="31574819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</TotalTime>
  <Words>358</Words>
  <Application>Microsoft Office PowerPoint</Application>
  <PresentationFormat>On-screen Show (4:3)</PresentationFormat>
  <Paragraphs>124</Paragraphs>
  <Slides>28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RISK MANAGEMENT  FOR DARTMOUTH ALUMNI CLASSES</vt:lpstr>
      <vt:lpstr>Outline</vt:lpstr>
      <vt:lpstr>Activities associated with  Alumni Classes </vt:lpstr>
      <vt:lpstr>Exposures at   Alumni Class Special Events</vt:lpstr>
      <vt:lpstr>Managing the Exposures</vt:lpstr>
      <vt:lpstr>Managing the Exposures</vt:lpstr>
      <vt:lpstr>Certificates of Insurance</vt:lpstr>
      <vt:lpstr>Sample – Certificate of Insurance</vt:lpstr>
      <vt:lpstr>       Contracts </vt:lpstr>
      <vt:lpstr> </vt:lpstr>
      <vt:lpstr>Who is Insured</vt:lpstr>
      <vt:lpstr>                IMPORTANT</vt:lpstr>
      <vt:lpstr> MECHANICALLY OPERATED AMUSEMENT DEVICES </vt:lpstr>
      <vt:lpstr>     Aircraft, including balloons, tethered balloons &amp; parachuting. EXCLUDED  </vt:lpstr>
      <vt:lpstr>Fireworks, pyrotechnics</vt:lpstr>
      <vt:lpstr>Non-Owned watercraft over 50 feet</vt:lpstr>
      <vt:lpstr>The College purchases a Commercial Crime policy specifically for Dartmouth College Alumni Classes</vt:lpstr>
      <vt:lpstr>How to access information regarding INSURANCE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Directors &amp; Officers Coverage</vt:lpstr>
      <vt:lpstr>QUESTIONS!</vt:lpstr>
      <vt:lpstr>CONTACT INFORMATION  Tina Feeney Insurance and Loss Control Manager Tina.Feeney@Dartmouth.edu 603-646-9257</vt:lpstr>
    </vt:vector>
  </TitlesOfParts>
  <Company>Dartmouth College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Tina Feeney</cp:lastModifiedBy>
  <cp:revision>63</cp:revision>
  <cp:lastPrinted>2015-09-17T20:00:19Z</cp:lastPrinted>
  <dcterms:created xsi:type="dcterms:W3CDTF">2015-08-31T19:24:05Z</dcterms:created>
  <dcterms:modified xsi:type="dcterms:W3CDTF">2015-09-17T20:01:40Z</dcterms:modified>
</cp:coreProperties>
</file>