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321" r:id="rId2"/>
    <p:sldId id="494" r:id="rId3"/>
    <p:sldId id="609" r:id="rId4"/>
    <p:sldId id="617" r:id="rId5"/>
    <p:sldId id="462" r:id="rId6"/>
    <p:sldId id="615" r:id="rId7"/>
    <p:sldId id="612" r:id="rId8"/>
    <p:sldId id="613" r:id="rId9"/>
    <p:sldId id="604" r:id="rId10"/>
    <p:sldId id="600" r:id="rId11"/>
    <p:sldId id="598" r:id="rId12"/>
    <p:sldId id="614" r:id="rId13"/>
    <p:sldId id="616" r:id="rId14"/>
    <p:sldId id="60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8500"/>
    <a:srgbClr val="B2DE82"/>
    <a:srgbClr val="0C3D0E"/>
    <a:srgbClr val="000000"/>
    <a:srgbClr val="C0504D"/>
    <a:srgbClr val="EFF3EA"/>
    <a:srgbClr val="0B3100"/>
    <a:srgbClr val="DEE7D1"/>
    <a:srgbClr val="BD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02" autoAdjust="0"/>
    <p:restoredTop sz="90532" autoAdjust="0"/>
  </p:normalViewPr>
  <p:slideViewPr>
    <p:cSldViewPr>
      <p:cViewPr>
        <p:scale>
          <a:sx n="83" d="100"/>
          <a:sy n="83" d="100"/>
        </p:scale>
        <p:origin x="-88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CC7BA3-DAB1-1140-A3BF-B8ABB6FA24BB}" type="doc">
      <dgm:prSet loTypeId="urn:microsoft.com/office/officeart/2005/8/layout/cycle1" loCatId="" qsTypeId="urn:microsoft.com/office/officeart/2005/8/quickstyle/simple4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52264EE-B219-C641-AA80-1CDCCAD28D91}">
      <dgm:prSet phldrT="[Text]" custT="1"/>
      <dgm:spPr/>
      <dgm:t>
        <a:bodyPr/>
        <a:lstStyle/>
        <a:p>
          <a:r>
            <a:rPr lang="en-US" sz="1500" b="1" dirty="0" smtClean="0"/>
            <a:t>Attend/Read Dartmouth and/or class event</a:t>
          </a:r>
          <a:endParaRPr lang="en-US" sz="1500" b="1" dirty="0"/>
        </a:p>
      </dgm:t>
    </dgm:pt>
    <dgm:pt modelId="{A0D2C258-5061-F24B-89B5-2B56E0CC5AC9}" type="parTrans" cxnId="{62FC85AD-DF4A-114E-B63C-02ADA1E57777}">
      <dgm:prSet/>
      <dgm:spPr/>
      <dgm:t>
        <a:bodyPr/>
        <a:lstStyle/>
        <a:p>
          <a:endParaRPr lang="en-US"/>
        </a:p>
      </dgm:t>
    </dgm:pt>
    <dgm:pt modelId="{F631FA23-B75F-024B-B88F-081E034C0875}" type="sibTrans" cxnId="{62FC85AD-DF4A-114E-B63C-02ADA1E57777}">
      <dgm:prSet/>
      <dgm:spPr/>
      <dgm:t>
        <a:bodyPr/>
        <a:lstStyle/>
        <a:p>
          <a:endParaRPr lang="en-US"/>
        </a:p>
      </dgm:t>
    </dgm:pt>
    <dgm:pt modelId="{34D02356-5916-704D-A966-13BE6DC3D776}">
      <dgm:prSet phldrT="[Text]" custT="1"/>
      <dgm:spPr/>
      <dgm:t>
        <a:bodyPr/>
        <a:lstStyle/>
        <a:p>
          <a:r>
            <a:rPr lang="en-US" sz="1500" b="1" dirty="0" smtClean="0"/>
            <a:t>Donate $  to DCF</a:t>
          </a:r>
          <a:endParaRPr lang="en-US" sz="1500" b="1" dirty="0"/>
        </a:p>
      </dgm:t>
    </dgm:pt>
    <dgm:pt modelId="{992BF1B4-B7BC-DD47-8634-80276C9E1F10}" type="parTrans" cxnId="{EE94B3AD-8D22-D147-A252-2E9AB2C2D8C0}">
      <dgm:prSet/>
      <dgm:spPr/>
      <dgm:t>
        <a:bodyPr/>
        <a:lstStyle/>
        <a:p>
          <a:endParaRPr lang="en-US"/>
        </a:p>
      </dgm:t>
    </dgm:pt>
    <dgm:pt modelId="{306B0FE1-4714-424E-81E5-4843C40ADF75}" type="sibTrans" cxnId="{EE94B3AD-8D22-D147-A252-2E9AB2C2D8C0}">
      <dgm:prSet/>
      <dgm:spPr/>
      <dgm:t>
        <a:bodyPr/>
        <a:lstStyle/>
        <a:p>
          <a:endParaRPr lang="en-US"/>
        </a:p>
      </dgm:t>
    </dgm:pt>
    <dgm:pt modelId="{9096546D-2DB5-3F4B-B854-76438ACFF766}">
      <dgm:prSet phldrT="[Text]" custT="1"/>
      <dgm:spPr/>
      <dgm:t>
        <a:bodyPr/>
        <a:lstStyle/>
        <a:p>
          <a:r>
            <a:rPr lang="en-US" sz="1500" b="1" dirty="0" smtClean="0"/>
            <a:t>Donate Time to Class /</a:t>
          </a:r>
        </a:p>
        <a:p>
          <a:r>
            <a:rPr lang="en-US" sz="1500" b="1" dirty="0" smtClean="0"/>
            <a:t>College</a:t>
          </a:r>
        </a:p>
        <a:p>
          <a:endParaRPr lang="en-US" sz="1000" dirty="0"/>
        </a:p>
      </dgm:t>
    </dgm:pt>
    <dgm:pt modelId="{D3EF45A8-C7B8-724D-8380-955215E39EF9}" type="parTrans" cxnId="{22366AAE-9C0F-4944-BF44-08D1B3C978B6}">
      <dgm:prSet/>
      <dgm:spPr/>
      <dgm:t>
        <a:bodyPr/>
        <a:lstStyle/>
        <a:p>
          <a:endParaRPr lang="en-US"/>
        </a:p>
      </dgm:t>
    </dgm:pt>
    <dgm:pt modelId="{40D84A82-5451-5642-884F-9AEC0A118BBA}" type="sibTrans" cxnId="{22366AAE-9C0F-4944-BF44-08D1B3C978B6}">
      <dgm:prSet/>
      <dgm:spPr/>
      <dgm:t>
        <a:bodyPr/>
        <a:lstStyle/>
        <a:p>
          <a:endParaRPr lang="en-US"/>
        </a:p>
      </dgm:t>
    </dgm:pt>
    <dgm:pt modelId="{5766B9DB-6C07-E645-9652-7235D586FF30}">
      <dgm:prSet phldrT="[Text]" custT="1"/>
      <dgm:spPr/>
      <dgm:t>
        <a:bodyPr/>
        <a:lstStyle/>
        <a:p>
          <a:r>
            <a:rPr lang="en-US" sz="1500" b="1" dirty="0" smtClean="0"/>
            <a:t>Attend/Read more Dartmouth and/or class events</a:t>
          </a:r>
          <a:endParaRPr lang="en-US" sz="1500" b="1" dirty="0"/>
        </a:p>
      </dgm:t>
    </dgm:pt>
    <dgm:pt modelId="{9A55A898-FCD2-1749-95FA-21E0A84D410B}" type="parTrans" cxnId="{E7CD9C09-D1FC-AF4C-B291-10D505F49D90}">
      <dgm:prSet/>
      <dgm:spPr/>
      <dgm:t>
        <a:bodyPr/>
        <a:lstStyle/>
        <a:p>
          <a:endParaRPr lang="en-US"/>
        </a:p>
      </dgm:t>
    </dgm:pt>
    <dgm:pt modelId="{D343BFA0-E178-7745-A3D1-2861B5D22AF7}" type="sibTrans" cxnId="{E7CD9C09-D1FC-AF4C-B291-10D505F49D90}">
      <dgm:prSet/>
      <dgm:spPr/>
      <dgm:t>
        <a:bodyPr/>
        <a:lstStyle/>
        <a:p>
          <a:endParaRPr lang="en-US"/>
        </a:p>
      </dgm:t>
    </dgm:pt>
    <dgm:pt modelId="{8B084935-E5D8-FA44-8334-EB54F7ED6A0A}">
      <dgm:prSet phldrT="[Text]" custT="1"/>
      <dgm:spPr/>
      <dgm:t>
        <a:bodyPr/>
        <a:lstStyle/>
        <a:p>
          <a:r>
            <a:rPr lang="en-US" sz="1500" b="1" dirty="0" smtClean="0"/>
            <a:t>Donate more $ and time </a:t>
          </a:r>
          <a:endParaRPr lang="en-US" sz="1500" b="1" dirty="0"/>
        </a:p>
      </dgm:t>
    </dgm:pt>
    <dgm:pt modelId="{23FFAFC4-1063-4241-9423-C32227899D2E}" type="parTrans" cxnId="{5EBD058C-A183-3947-93DF-DF26B72253EF}">
      <dgm:prSet/>
      <dgm:spPr/>
      <dgm:t>
        <a:bodyPr/>
        <a:lstStyle/>
        <a:p>
          <a:endParaRPr lang="en-US"/>
        </a:p>
      </dgm:t>
    </dgm:pt>
    <dgm:pt modelId="{CA472B9E-6ED8-FC4E-96C7-7F31C28359AB}" type="sibTrans" cxnId="{5EBD058C-A183-3947-93DF-DF26B72253EF}">
      <dgm:prSet/>
      <dgm:spPr/>
      <dgm:t>
        <a:bodyPr/>
        <a:lstStyle/>
        <a:p>
          <a:endParaRPr lang="en-US"/>
        </a:p>
      </dgm:t>
    </dgm:pt>
    <dgm:pt modelId="{A458A867-9258-BD43-9AA6-E06D015373F4}" type="pres">
      <dgm:prSet presAssocID="{6FCC7BA3-DAB1-1140-A3BF-B8ABB6FA24B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CE228B-C001-6C4F-88F0-D7BD6DB7EC7C}" type="pres">
      <dgm:prSet presAssocID="{252264EE-B219-C641-AA80-1CDCCAD28D91}" presName="dummy" presStyleCnt="0"/>
      <dgm:spPr/>
      <dgm:t>
        <a:bodyPr/>
        <a:lstStyle/>
        <a:p>
          <a:endParaRPr lang="en-US"/>
        </a:p>
      </dgm:t>
    </dgm:pt>
    <dgm:pt modelId="{FE1FD79E-7043-3B4D-A7A4-C5BF010E05DF}" type="pres">
      <dgm:prSet presAssocID="{252264EE-B219-C641-AA80-1CDCCAD28D91}" presName="node" presStyleLbl="revTx" presStyleIdx="0" presStyleCnt="5" custFlipHor="1" custScaleX="184258" custScaleY="1190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66F5D0-010A-BF4A-AC39-794D779D5C5B}" type="pres">
      <dgm:prSet presAssocID="{F631FA23-B75F-024B-B88F-081E034C0875}" presName="sibTrans" presStyleLbl="node1" presStyleIdx="0" presStyleCnt="5"/>
      <dgm:spPr/>
      <dgm:t>
        <a:bodyPr/>
        <a:lstStyle/>
        <a:p>
          <a:endParaRPr lang="en-US"/>
        </a:p>
      </dgm:t>
    </dgm:pt>
    <dgm:pt modelId="{E7892C30-C9A9-374E-BE47-B91F75A6EDDF}" type="pres">
      <dgm:prSet presAssocID="{34D02356-5916-704D-A966-13BE6DC3D776}" presName="dummy" presStyleCnt="0"/>
      <dgm:spPr/>
      <dgm:t>
        <a:bodyPr/>
        <a:lstStyle/>
        <a:p>
          <a:endParaRPr lang="en-US"/>
        </a:p>
      </dgm:t>
    </dgm:pt>
    <dgm:pt modelId="{09601614-4D0D-6F46-B5FB-F08BF9B410D4}" type="pres">
      <dgm:prSet presAssocID="{34D02356-5916-704D-A966-13BE6DC3D776}" presName="node" presStyleLbl="revTx" presStyleIdx="1" presStyleCnt="5" custScaleX="139038" custScaleY="768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A74EBD-2EB7-044A-B55E-64AF1FFA767B}" type="pres">
      <dgm:prSet presAssocID="{306B0FE1-4714-424E-81E5-4843C40ADF75}" presName="sibTrans" presStyleLbl="node1" presStyleIdx="1" presStyleCnt="5"/>
      <dgm:spPr/>
      <dgm:t>
        <a:bodyPr/>
        <a:lstStyle/>
        <a:p>
          <a:endParaRPr lang="en-US"/>
        </a:p>
      </dgm:t>
    </dgm:pt>
    <dgm:pt modelId="{0D94CA56-C7F1-E947-89F0-31B5AAE9D830}" type="pres">
      <dgm:prSet presAssocID="{9096546D-2DB5-3F4B-B854-76438ACFF766}" presName="dummy" presStyleCnt="0"/>
      <dgm:spPr/>
      <dgm:t>
        <a:bodyPr/>
        <a:lstStyle/>
        <a:p>
          <a:endParaRPr lang="en-US"/>
        </a:p>
      </dgm:t>
    </dgm:pt>
    <dgm:pt modelId="{298D8D02-8B53-EA45-96E4-61C5662BD522}" type="pres">
      <dgm:prSet presAssocID="{9096546D-2DB5-3F4B-B854-76438ACFF766}" presName="node" presStyleLbl="revTx" presStyleIdx="2" presStyleCnt="5" custScaleX="163056" custScaleY="1572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7673CE-7D43-D542-B796-E4C2FE5E8EE7}" type="pres">
      <dgm:prSet presAssocID="{40D84A82-5451-5642-884F-9AEC0A118BBA}" presName="sibTrans" presStyleLbl="node1" presStyleIdx="2" presStyleCnt="5"/>
      <dgm:spPr/>
      <dgm:t>
        <a:bodyPr/>
        <a:lstStyle/>
        <a:p>
          <a:endParaRPr lang="en-US"/>
        </a:p>
      </dgm:t>
    </dgm:pt>
    <dgm:pt modelId="{08A96F76-0E98-EE46-A8B7-1A8E5AF44751}" type="pres">
      <dgm:prSet presAssocID="{5766B9DB-6C07-E645-9652-7235D586FF30}" presName="dummy" presStyleCnt="0"/>
      <dgm:spPr/>
      <dgm:t>
        <a:bodyPr/>
        <a:lstStyle/>
        <a:p>
          <a:endParaRPr lang="en-US"/>
        </a:p>
      </dgm:t>
    </dgm:pt>
    <dgm:pt modelId="{9D07AF07-07D4-D443-99F6-81E8823F12F7}" type="pres">
      <dgm:prSet presAssocID="{5766B9DB-6C07-E645-9652-7235D586FF30}" presName="node" presStyleLbl="revTx" presStyleIdx="3" presStyleCnt="5" custScaleX="196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5A2C7-97DC-984B-8216-553C937C835B}" type="pres">
      <dgm:prSet presAssocID="{D343BFA0-E178-7745-A3D1-2861B5D22AF7}" presName="sibTrans" presStyleLbl="node1" presStyleIdx="3" presStyleCnt="5"/>
      <dgm:spPr/>
      <dgm:t>
        <a:bodyPr/>
        <a:lstStyle/>
        <a:p>
          <a:endParaRPr lang="en-US"/>
        </a:p>
      </dgm:t>
    </dgm:pt>
    <dgm:pt modelId="{27E0F971-6A03-CF4E-8FE3-0BA292BF0CF6}" type="pres">
      <dgm:prSet presAssocID="{8B084935-E5D8-FA44-8334-EB54F7ED6A0A}" presName="dummy" presStyleCnt="0"/>
      <dgm:spPr/>
      <dgm:t>
        <a:bodyPr/>
        <a:lstStyle/>
        <a:p>
          <a:endParaRPr lang="en-US"/>
        </a:p>
      </dgm:t>
    </dgm:pt>
    <dgm:pt modelId="{185069CE-C480-464C-93BE-43719768349B}" type="pres">
      <dgm:prSet presAssocID="{8B084935-E5D8-FA44-8334-EB54F7ED6A0A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D25513-EE57-6F4F-B74B-4C969D925CE3}" type="pres">
      <dgm:prSet presAssocID="{CA472B9E-6ED8-FC4E-96C7-7F31C28359AB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E7CD9C09-D1FC-AF4C-B291-10D505F49D90}" srcId="{6FCC7BA3-DAB1-1140-A3BF-B8ABB6FA24BB}" destId="{5766B9DB-6C07-E645-9652-7235D586FF30}" srcOrd="3" destOrd="0" parTransId="{9A55A898-FCD2-1749-95FA-21E0A84D410B}" sibTransId="{D343BFA0-E178-7745-A3D1-2861B5D22AF7}"/>
    <dgm:cxn modelId="{62FC85AD-DF4A-114E-B63C-02ADA1E57777}" srcId="{6FCC7BA3-DAB1-1140-A3BF-B8ABB6FA24BB}" destId="{252264EE-B219-C641-AA80-1CDCCAD28D91}" srcOrd="0" destOrd="0" parTransId="{A0D2C258-5061-F24B-89B5-2B56E0CC5AC9}" sibTransId="{F631FA23-B75F-024B-B88F-081E034C0875}"/>
    <dgm:cxn modelId="{5EBD058C-A183-3947-93DF-DF26B72253EF}" srcId="{6FCC7BA3-DAB1-1140-A3BF-B8ABB6FA24BB}" destId="{8B084935-E5D8-FA44-8334-EB54F7ED6A0A}" srcOrd="4" destOrd="0" parTransId="{23FFAFC4-1063-4241-9423-C32227899D2E}" sibTransId="{CA472B9E-6ED8-FC4E-96C7-7F31C28359AB}"/>
    <dgm:cxn modelId="{3212837D-A3E2-BE44-A7AD-1D1AFDB16092}" type="presOf" srcId="{40D84A82-5451-5642-884F-9AEC0A118BBA}" destId="{217673CE-7D43-D542-B796-E4C2FE5E8EE7}" srcOrd="0" destOrd="0" presId="urn:microsoft.com/office/officeart/2005/8/layout/cycle1"/>
    <dgm:cxn modelId="{EE94B3AD-8D22-D147-A252-2E9AB2C2D8C0}" srcId="{6FCC7BA3-DAB1-1140-A3BF-B8ABB6FA24BB}" destId="{34D02356-5916-704D-A966-13BE6DC3D776}" srcOrd="1" destOrd="0" parTransId="{992BF1B4-B7BC-DD47-8634-80276C9E1F10}" sibTransId="{306B0FE1-4714-424E-81E5-4843C40ADF75}"/>
    <dgm:cxn modelId="{355FDEC4-718A-CD42-B276-CBF7FB52AC9C}" type="presOf" srcId="{CA472B9E-6ED8-FC4E-96C7-7F31C28359AB}" destId="{64D25513-EE57-6F4F-B74B-4C969D925CE3}" srcOrd="0" destOrd="0" presId="urn:microsoft.com/office/officeart/2005/8/layout/cycle1"/>
    <dgm:cxn modelId="{8F9A2D1A-9516-A941-A9F1-86D60ACC9232}" type="presOf" srcId="{8B084935-E5D8-FA44-8334-EB54F7ED6A0A}" destId="{185069CE-C480-464C-93BE-43719768349B}" srcOrd="0" destOrd="0" presId="urn:microsoft.com/office/officeart/2005/8/layout/cycle1"/>
    <dgm:cxn modelId="{9DCE5D1C-8A11-A246-89A2-B0F418676AFD}" type="presOf" srcId="{5766B9DB-6C07-E645-9652-7235D586FF30}" destId="{9D07AF07-07D4-D443-99F6-81E8823F12F7}" srcOrd="0" destOrd="0" presId="urn:microsoft.com/office/officeart/2005/8/layout/cycle1"/>
    <dgm:cxn modelId="{F6CA5E47-F308-9243-97D1-42397B964813}" type="presOf" srcId="{306B0FE1-4714-424E-81E5-4843C40ADF75}" destId="{02A74EBD-2EB7-044A-B55E-64AF1FFA767B}" srcOrd="0" destOrd="0" presId="urn:microsoft.com/office/officeart/2005/8/layout/cycle1"/>
    <dgm:cxn modelId="{BAE25D0F-6494-B149-8D0A-E9026ADDE9B5}" type="presOf" srcId="{F631FA23-B75F-024B-B88F-081E034C0875}" destId="{7A66F5D0-010A-BF4A-AC39-794D779D5C5B}" srcOrd="0" destOrd="0" presId="urn:microsoft.com/office/officeart/2005/8/layout/cycle1"/>
    <dgm:cxn modelId="{6BB5B27B-3D79-894A-B008-C2D386295FAD}" type="presOf" srcId="{6FCC7BA3-DAB1-1140-A3BF-B8ABB6FA24BB}" destId="{A458A867-9258-BD43-9AA6-E06D015373F4}" srcOrd="0" destOrd="0" presId="urn:microsoft.com/office/officeart/2005/8/layout/cycle1"/>
    <dgm:cxn modelId="{C427123A-3B63-1843-9656-1B08F8A7DB03}" type="presOf" srcId="{9096546D-2DB5-3F4B-B854-76438ACFF766}" destId="{298D8D02-8B53-EA45-96E4-61C5662BD522}" srcOrd="0" destOrd="0" presId="urn:microsoft.com/office/officeart/2005/8/layout/cycle1"/>
    <dgm:cxn modelId="{6BFC1764-5BB3-FF4E-97B1-BF201D609952}" type="presOf" srcId="{34D02356-5916-704D-A966-13BE6DC3D776}" destId="{09601614-4D0D-6F46-B5FB-F08BF9B410D4}" srcOrd="0" destOrd="0" presId="urn:microsoft.com/office/officeart/2005/8/layout/cycle1"/>
    <dgm:cxn modelId="{22366AAE-9C0F-4944-BF44-08D1B3C978B6}" srcId="{6FCC7BA3-DAB1-1140-A3BF-B8ABB6FA24BB}" destId="{9096546D-2DB5-3F4B-B854-76438ACFF766}" srcOrd="2" destOrd="0" parTransId="{D3EF45A8-C7B8-724D-8380-955215E39EF9}" sibTransId="{40D84A82-5451-5642-884F-9AEC0A118BBA}"/>
    <dgm:cxn modelId="{D6134585-B03A-3449-A259-F2ECEEB6C926}" type="presOf" srcId="{D343BFA0-E178-7745-A3D1-2861B5D22AF7}" destId="{DF65A2C7-97DC-984B-8216-553C937C835B}" srcOrd="0" destOrd="0" presId="urn:microsoft.com/office/officeart/2005/8/layout/cycle1"/>
    <dgm:cxn modelId="{3BE4AAC6-55DF-AE49-979C-22FD2275AAB3}" type="presOf" srcId="{252264EE-B219-C641-AA80-1CDCCAD28D91}" destId="{FE1FD79E-7043-3B4D-A7A4-C5BF010E05DF}" srcOrd="0" destOrd="0" presId="urn:microsoft.com/office/officeart/2005/8/layout/cycle1"/>
    <dgm:cxn modelId="{C024047B-6C95-054B-B08A-54519DAE7C40}" type="presParOf" srcId="{A458A867-9258-BD43-9AA6-E06D015373F4}" destId="{6BCE228B-C001-6C4F-88F0-D7BD6DB7EC7C}" srcOrd="0" destOrd="0" presId="urn:microsoft.com/office/officeart/2005/8/layout/cycle1"/>
    <dgm:cxn modelId="{095BCF98-83B5-E742-8472-B61C44330A96}" type="presParOf" srcId="{A458A867-9258-BD43-9AA6-E06D015373F4}" destId="{FE1FD79E-7043-3B4D-A7A4-C5BF010E05DF}" srcOrd="1" destOrd="0" presId="urn:microsoft.com/office/officeart/2005/8/layout/cycle1"/>
    <dgm:cxn modelId="{74994391-2092-9848-ACBC-F4436992C74F}" type="presParOf" srcId="{A458A867-9258-BD43-9AA6-E06D015373F4}" destId="{7A66F5D0-010A-BF4A-AC39-794D779D5C5B}" srcOrd="2" destOrd="0" presId="urn:microsoft.com/office/officeart/2005/8/layout/cycle1"/>
    <dgm:cxn modelId="{24F66A06-01C4-6A4F-BA1A-F89929B23801}" type="presParOf" srcId="{A458A867-9258-BD43-9AA6-E06D015373F4}" destId="{E7892C30-C9A9-374E-BE47-B91F75A6EDDF}" srcOrd="3" destOrd="0" presId="urn:microsoft.com/office/officeart/2005/8/layout/cycle1"/>
    <dgm:cxn modelId="{4709799A-C28A-3041-B18F-BACAD10FFA83}" type="presParOf" srcId="{A458A867-9258-BD43-9AA6-E06D015373F4}" destId="{09601614-4D0D-6F46-B5FB-F08BF9B410D4}" srcOrd="4" destOrd="0" presId="urn:microsoft.com/office/officeart/2005/8/layout/cycle1"/>
    <dgm:cxn modelId="{92A2D0D5-067C-0C43-AF02-510AC76C2AFD}" type="presParOf" srcId="{A458A867-9258-BD43-9AA6-E06D015373F4}" destId="{02A74EBD-2EB7-044A-B55E-64AF1FFA767B}" srcOrd="5" destOrd="0" presId="urn:microsoft.com/office/officeart/2005/8/layout/cycle1"/>
    <dgm:cxn modelId="{07FCDA84-C6FC-7547-BB46-DA8308252CC1}" type="presParOf" srcId="{A458A867-9258-BD43-9AA6-E06D015373F4}" destId="{0D94CA56-C7F1-E947-89F0-31B5AAE9D830}" srcOrd="6" destOrd="0" presId="urn:microsoft.com/office/officeart/2005/8/layout/cycle1"/>
    <dgm:cxn modelId="{EA988AA7-BC58-544D-9F25-71AAFD7B7179}" type="presParOf" srcId="{A458A867-9258-BD43-9AA6-E06D015373F4}" destId="{298D8D02-8B53-EA45-96E4-61C5662BD522}" srcOrd="7" destOrd="0" presId="urn:microsoft.com/office/officeart/2005/8/layout/cycle1"/>
    <dgm:cxn modelId="{B0572AA3-F626-AD44-9B82-9328685D0E70}" type="presParOf" srcId="{A458A867-9258-BD43-9AA6-E06D015373F4}" destId="{217673CE-7D43-D542-B796-E4C2FE5E8EE7}" srcOrd="8" destOrd="0" presId="urn:microsoft.com/office/officeart/2005/8/layout/cycle1"/>
    <dgm:cxn modelId="{B450502E-D40B-B94B-8AAC-6B40F4361733}" type="presParOf" srcId="{A458A867-9258-BD43-9AA6-E06D015373F4}" destId="{08A96F76-0E98-EE46-A8B7-1A8E5AF44751}" srcOrd="9" destOrd="0" presId="urn:microsoft.com/office/officeart/2005/8/layout/cycle1"/>
    <dgm:cxn modelId="{0DD2194D-C1F4-B34A-9CBE-2A0309969091}" type="presParOf" srcId="{A458A867-9258-BD43-9AA6-E06D015373F4}" destId="{9D07AF07-07D4-D443-99F6-81E8823F12F7}" srcOrd="10" destOrd="0" presId="urn:microsoft.com/office/officeart/2005/8/layout/cycle1"/>
    <dgm:cxn modelId="{29EC857A-2BB8-6D47-BAAD-3B4CEDCC729B}" type="presParOf" srcId="{A458A867-9258-BD43-9AA6-E06D015373F4}" destId="{DF65A2C7-97DC-984B-8216-553C937C835B}" srcOrd="11" destOrd="0" presId="urn:microsoft.com/office/officeart/2005/8/layout/cycle1"/>
    <dgm:cxn modelId="{B0EFD266-FCE1-304C-AFF0-6B455C13B0DA}" type="presParOf" srcId="{A458A867-9258-BD43-9AA6-E06D015373F4}" destId="{27E0F971-6A03-CF4E-8FE3-0BA292BF0CF6}" srcOrd="12" destOrd="0" presId="urn:microsoft.com/office/officeart/2005/8/layout/cycle1"/>
    <dgm:cxn modelId="{533F6774-181F-7A46-971B-091FC9C0B1A9}" type="presParOf" srcId="{A458A867-9258-BD43-9AA6-E06D015373F4}" destId="{185069CE-C480-464C-93BE-43719768349B}" srcOrd="13" destOrd="0" presId="urn:microsoft.com/office/officeart/2005/8/layout/cycle1"/>
    <dgm:cxn modelId="{7141D0FA-3DAA-B042-AE96-49B68ADFBF39}" type="presParOf" srcId="{A458A867-9258-BD43-9AA6-E06D015373F4}" destId="{64D25513-EE57-6F4F-B74B-4C969D925CE3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FD79E-7043-3B4D-A7A4-C5BF010E05DF}">
      <dsp:nvSpPr>
        <dsp:cNvPr id="0" name=""/>
        <dsp:cNvSpPr/>
      </dsp:nvSpPr>
      <dsp:spPr>
        <a:xfrm flipH="1">
          <a:off x="1879703" y="-53737"/>
          <a:ext cx="1514765" cy="97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Attend/Read Dartmouth and/or class event</a:t>
          </a:r>
          <a:endParaRPr lang="en-US" sz="1500" b="1" kern="1200" dirty="0"/>
        </a:p>
      </dsp:txBody>
      <dsp:txXfrm>
        <a:off x="1879703" y="-53737"/>
        <a:ext cx="1514765" cy="978598"/>
      </dsp:txXfrm>
    </dsp:sp>
    <dsp:sp modelId="{7A66F5D0-010A-BF4A-AC39-794D779D5C5B}">
      <dsp:nvSpPr>
        <dsp:cNvPr id="0" name=""/>
        <dsp:cNvSpPr/>
      </dsp:nvSpPr>
      <dsp:spPr>
        <a:xfrm>
          <a:off x="289352" y="392"/>
          <a:ext cx="3085823" cy="3085823"/>
        </a:xfrm>
        <a:prstGeom prst="circularArrow">
          <a:avLst>
            <a:gd name="adj1" fmla="val 5195"/>
            <a:gd name="adj2" fmla="val 335535"/>
            <a:gd name="adj3" fmla="val 21534196"/>
            <a:gd name="adj4" fmla="val 19988957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9601614-4D0D-6F46-B5FB-F08BF9B410D4}">
      <dsp:nvSpPr>
        <dsp:cNvPr id="0" name=""/>
        <dsp:cNvSpPr/>
      </dsp:nvSpPr>
      <dsp:spPr>
        <a:xfrm>
          <a:off x="2562985" y="1650626"/>
          <a:ext cx="1143016" cy="6315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Donate $  to DCF</a:t>
          </a:r>
          <a:endParaRPr lang="en-US" sz="1500" b="1" kern="1200" dirty="0"/>
        </a:p>
      </dsp:txBody>
      <dsp:txXfrm>
        <a:off x="2562985" y="1650626"/>
        <a:ext cx="1143016" cy="631594"/>
      </dsp:txXfrm>
    </dsp:sp>
    <dsp:sp modelId="{02A74EBD-2EB7-044A-B55E-64AF1FFA767B}">
      <dsp:nvSpPr>
        <dsp:cNvPr id="0" name=""/>
        <dsp:cNvSpPr/>
      </dsp:nvSpPr>
      <dsp:spPr>
        <a:xfrm>
          <a:off x="289352" y="392"/>
          <a:ext cx="3085823" cy="3085823"/>
        </a:xfrm>
        <a:prstGeom prst="circularArrow">
          <a:avLst>
            <a:gd name="adj1" fmla="val 5195"/>
            <a:gd name="adj2" fmla="val 335535"/>
            <a:gd name="adj3" fmla="val 3306038"/>
            <a:gd name="adj4" fmla="val 1959602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8D8D02-8B53-EA45-96E4-61C5662BD522}">
      <dsp:nvSpPr>
        <dsp:cNvPr id="0" name=""/>
        <dsp:cNvSpPr/>
      </dsp:nvSpPr>
      <dsp:spPr>
        <a:xfrm>
          <a:off x="1162031" y="2266161"/>
          <a:ext cx="1340466" cy="12927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Donate Time to Class /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College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1162031" y="2266161"/>
        <a:ext cx="1340466" cy="1292776"/>
      </dsp:txXfrm>
    </dsp:sp>
    <dsp:sp modelId="{217673CE-7D43-D542-B796-E4C2FE5E8EE7}">
      <dsp:nvSpPr>
        <dsp:cNvPr id="0" name=""/>
        <dsp:cNvSpPr/>
      </dsp:nvSpPr>
      <dsp:spPr>
        <a:xfrm>
          <a:off x="289352" y="392"/>
          <a:ext cx="3085823" cy="3085823"/>
        </a:xfrm>
        <a:prstGeom prst="circularArrow">
          <a:avLst>
            <a:gd name="adj1" fmla="val 5195"/>
            <a:gd name="adj2" fmla="val 335535"/>
            <a:gd name="adj3" fmla="val 8212500"/>
            <a:gd name="adj4" fmla="val 7158427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07AF07-07D4-D443-99F6-81E8823F12F7}">
      <dsp:nvSpPr>
        <dsp:cNvPr id="0" name=""/>
        <dsp:cNvSpPr/>
      </dsp:nvSpPr>
      <dsp:spPr>
        <a:xfrm>
          <a:off x="-277002" y="1555379"/>
          <a:ext cx="1614073" cy="822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Attend/Read more Dartmouth and/or class events</a:t>
          </a:r>
          <a:endParaRPr lang="en-US" sz="1500" b="1" kern="1200" dirty="0"/>
        </a:p>
      </dsp:txBody>
      <dsp:txXfrm>
        <a:off x="-277002" y="1555379"/>
        <a:ext cx="1614073" cy="822089"/>
      </dsp:txXfrm>
    </dsp:sp>
    <dsp:sp modelId="{DF65A2C7-97DC-984B-8216-553C937C835B}">
      <dsp:nvSpPr>
        <dsp:cNvPr id="0" name=""/>
        <dsp:cNvSpPr/>
      </dsp:nvSpPr>
      <dsp:spPr>
        <a:xfrm>
          <a:off x="289352" y="392"/>
          <a:ext cx="3085823" cy="3085823"/>
        </a:xfrm>
        <a:prstGeom prst="circularArrow">
          <a:avLst>
            <a:gd name="adj1" fmla="val 5195"/>
            <a:gd name="adj2" fmla="val 335535"/>
            <a:gd name="adj3" fmla="val 12299577"/>
            <a:gd name="adj4" fmla="val 10769682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5069CE-C480-464C-93BE-43719768349B}">
      <dsp:nvSpPr>
        <dsp:cNvPr id="0" name=""/>
        <dsp:cNvSpPr/>
      </dsp:nvSpPr>
      <dsp:spPr>
        <a:xfrm>
          <a:off x="616397" y="24516"/>
          <a:ext cx="822089" cy="822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Donate more $ and time </a:t>
          </a:r>
          <a:endParaRPr lang="en-US" sz="1500" b="1" kern="1200" dirty="0"/>
        </a:p>
      </dsp:txBody>
      <dsp:txXfrm>
        <a:off x="616397" y="24516"/>
        <a:ext cx="822089" cy="822089"/>
      </dsp:txXfrm>
    </dsp:sp>
    <dsp:sp modelId="{64D25513-EE57-6F4F-B74B-4C969D925CE3}">
      <dsp:nvSpPr>
        <dsp:cNvPr id="0" name=""/>
        <dsp:cNvSpPr/>
      </dsp:nvSpPr>
      <dsp:spPr>
        <a:xfrm>
          <a:off x="289352" y="392"/>
          <a:ext cx="3085823" cy="3085823"/>
        </a:xfrm>
        <a:prstGeom prst="circularArrow">
          <a:avLst>
            <a:gd name="adj1" fmla="val 5195"/>
            <a:gd name="adj2" fmla="val 335535"/>
            <a:gd name="adj3" fmla="val 15983595"/>
            <a:gd name="adj4" fmla="val 15197186"/>
            <a:gd name="adj5" fmla="val 6061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0BCEC-1594-4C4E-B4BB-6A97EAB282C4}" type="datetimeFigureOut">
              <a:rPr lang="en-US" smtClean="0"/>
              <a:t>9/15/15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DFFD0-AE8F-0545-89AF-1FDC9E9A2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035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F06D0-816C-432D-8DBA-A5AF5271E3E9}" type="datetimeFigureOut">
              <a:rPr lang="en-US" smtClean="0"/>
              <a:pPr/>
              <a:t>9/15/15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10A6C-8A8B-4CAE-8C31-D775AF9606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967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0A6C-8A8B-4CAE-8C31-D775AF9606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067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0A6C-8A8B-4CAE-8C31-D775AF9606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92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0A6C-8A8B-4CAE-8C31-D775AF96065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93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0A6C-8A8B-4CAE-8C31-D775AF96065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3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0A6C-8A8B-4CAE-8C31-D775AF96065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3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0A6C-8A8B-4CAE-8C31-D775AF96065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3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0A6C-8A8B-4CAE-8C31-D775AF96065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471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0A6C-8A8B-4CAE-8C31-D775AF960659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10A6C-8A8B-4CAE-8C31-D775AF960659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9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2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46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ll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24265" y="105052"/>
            <a:ext cx="8928093" cy="758547"/>
          </a:xfrm>
          <a:prstGeom prst="rect">
            <a:avLst/>
          </a:prstGeom>
          <a:solidFill>
            <a:srgbClr val="25401E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2" name="Group 25"/>
          <p:cNvGrpSpPr/>
          <p:nvPr userDrawn="1"/>
        </p:nvGrpSpPr>
        <p:grpSpPr>
          <a:xfrm>
            <a:off x="122830" y="97967"/>
            <a:ext cx="8923200" cy="6660641"/>
            <a:chOff x="122830" y="97967"/>
            <a:chExt cx="8923200" cy="6660641"/>
          </a:xfrm>
        </p:grpSpPr>
        <p:sp>
          <p:nvSpPr>
            <p:cNvPr id="10" name="Rectangle 9"/>
            <p:cNvSpPr/>
            <p:nvPr/>
          </p:nvSpPr>
          <p:spPr>
            <a:xfrm>
              <a:off x="122830" y="97967"/>
              <a:ext cx="8923200" cy="6660641"/>
            </a:xfrm>
            <a:prstGeom prst="rect">
              <a:avLst/>
            </a:prstGeom>
            <a:noFill/>
            <a:ln w="12700">
              <a:solidFill>
                <a:srgbClr val="2540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4754" y="6362700"/>
              <a:ext cx="8906256" cy="386472"/>
            </a:xfrm>
            <a:prstGeom prst="rect">
              <a:avLst/>
            </a:prstGeom>
            <a:solidFill>
              <a:srgbClr val="25401E"/>
            </a:solidFill>
            <a:ln w="12700">
              <a:solidFill>
                <a:srgbClr val="2540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666633"/>
                </a:solidFill>
              </a:endParaRPr>
            </a:p>
          </p:txBody>
        </p:sp>
        <p:pic>
          <p:nvPicPr>
            <p:cNvPr id="12" name="Picture 1" descr="C:\Users\Daniel_M_Lee\AppData\Local\Microsoft\Windows\Temporary Internet Files\Content.Outlook\Q95IXZ5X\greenshield_clea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53247" y="6418235"/>
              <a:ext cx="250005" cy="279756"/>
            </a:xfrm>
            <a:prstGeom prst="rect">
              <a:avLst/>
            </a:prstGeom>
            <a:noFill/>
          </p:spPr>
        </p:pic>
      </p:grp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1295400"/>
            <a:ext cx="4724400" cy="533400"/>
          </a:xfrm>
        </p:spPr>
        <p:txBody>
          <a:bodyPr>
            <a:normAutofit/>
          </a:bodyPr>
          <a:lstStyle>
            <a:lvl1pPr marL="342900" indent="-342900">
              <a:buFontTx/>
              <a:buNone/>
              <a:defRPr sz="2400" baseline="0"/>
            </a:lvl1pPr>
          </a:lstStyle>
          <a:p>
            <a:pPr marL="514350" indent="-514350"/>
            <a:r>
              <a:rPr lang="en-US" sz="2400" dirty="0" smtClean="0">
                <a:latin typeface="Calibri" pitchFamily="34" charset="0"/>
              </a:rPr>
              <a:t>[INSERT TITLE]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1828800"/>
            <a:ext cx="7315200" cy="4114800"/>
          </a:xfrm>
        </p:spPr>
        <p:txBody>
          <a:bodyPr>
            <a:normAutofit/>
          </a:bodyPr>
          <a:lstStyle>
            <a:lvl1pPr marL="342900" indent="-342900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marL="342900" indent="-342900">
              <a:buAutoNum type="arabicPeriod"/>
            </a:pPr>
            <a:r>
              <a:rPr lang="en-US" sz="1600" dirty="0" smtClean="0">
                <a:latin typeface="Calibri" pitchFamily="34" charset="0"/>
              </a:rPr>
              <a:t>[INSERT ITEM 1]</a:t>
            </a:r>
          </a:p>
          <a:p>
            <a:pPr marL="342900" indent="-342900">
              <a:buAutoNum type="arabicPeriod"/>
            </a:pPr>
            <a:endParaRPr lang="en-US" sz="1600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latin typeface="Calibri" pitchFamily="34" charset="0"/>
              </a:rPr>
              <a:t>[INSERT ITEM 2]</a:t>
            </a:r>
          </a:p>
          <a:p>
            <a:pPr marL="342900" indent="-342900">
              <a:buAutoNum type="arabicPeriod"/>
            </a:pPr>
            <a:endParaRPr lang="en-US" sz="1600" dirty="0" smtClean="0">
              <a:latin typeface="Calibri" pitchFamily="34" charset="0"/>
            </a:endParaRPr>
          </a:p>
          <a:p>
            <a:pPr marL="342900" indent="-342900">
              <a:buAutoNum type="arabicPeriod"/>
            </a:pPr>
            <a:r>
              <a:rPr lang="en-US" sz="1600" dirty="0" smtClean="0">
                <a:latin typeface="Calibri" pitchFamily="34" charset="0"/>
              </a:rPr>
              <a:t>[INSERT ITEM 3]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228600"/>
            <a:ext cx="2438400" cy="5334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400">
                <a:solidFill>
                  <a:schemeClr val="bg1"/>
                </a:solidFill>
              </a:defRPr>
            </a:lvl1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[INSERT HEADER]</a:t>
            </a:r>
          </a:p>
        </p:txBody>
      </p:sp>
    </p:spTree>
    <p:extLst>
      <p:ext uri="{BB962C8B-B14F-4D97-AF65-F5344CB8AC3E}">
        <p14:creationId xmlns:p14="http://schemas.microsoft.com/office/powerpoint/2010/main" val="522740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3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603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82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60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11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8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508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4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0F372-2636-49D2-BF16-921708DEAE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67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jpg"/><Relationship Id="rId3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10.jp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2971800"/>
            <a:ext cx="8955405" cy="3299749"/>
          </a:xfrm>
          <a:prstGeom prst="rect">
            <a:avLst/>
          </a:prstGeom>
          <a:solidFill>
            <a:srgbClr val="0B31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9012" y="3570295"/>
            <a:ext cx="892809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kern="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Momentum &amp; Activity</a:t>
            </a:r>
          </a:p>
          <a:p>
            <a:pPr algn="ctr"/>
            <a:endParaRPr lang="en-US" sz="2400" b="1" kern="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  <a:p>
            <a:pPr algn="ctr"/>
            <a:r>
              <a:rPr lang="en-US" sz="2400" b="1" kern="800" dirty="0" smtClean="0">
                <a:solidFill>
                  <a:schemeClr val="bg1"/>
                </a:solidFill>
                <a:cs typeface="Arial" pitchFamily="34" charset="0"/>
              </a:rPr>
              <a:t>How </a:t>
            </a:r>
            <a:r>
              <a:rPr lang="en-US" sz="2400" b="1" u="sng" kern="800" dirty="0" smtClean="0">
                <a:solidFill>
                  <a:schemeClr val="bg1"/>
                </a:solidFill>
                <a:cs typeface="Arial" pitchFamily="34" charset="0"/>
              </a:rPr>
              <a:t>Partnership</a:t>
            </a:r>
            <a:r>
              <a:rPr lang="en-US" sz="2400" b="1" kern="800" dirty="0" smtClean="0">
                <a:solidFill>
                  <a:schemeClr val="bg1"/>
                </a:solidFill>
                <a:cs typeface="Arial" pitchFamily="34" charset="0"/>
              </a:rPr>
              <a:t> between</a:t>
            </a:r>
          </a:p>
          <a:p>
            <a:pPr algn="ctr"/>
            <a:r>
              <a:rPr lang="en-US" sz="2400" b="1" kern="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Class Alumni Relations &amp; DCF Makes a Big Difference</a:t>
            </a:r>
          </a:p>
          <a:p>
            <a:pPr algn="ctr"/>
            <a:r>
              <a:rPr lang="en-US" sz="2400" b="1" kern="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 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800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September 19, 2015</a:t>
            </a:r>
            <a:endParaRPr lang="en-US" sz="1800" kern="800" dirty="0" smtClean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304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572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" descr="data:image/jpeg;base64,/9j/4AAQSkZJRgABAQAAAQABAAD/2wCEAAkGBxQTEhUUEBQVFBQUGBgVGBYVEhwUFBYVFRgYFhUXFRQYHCggGBolHBgVITEhJSk3Li4uGB8zODMvNygtLiwBCgoKDg0OGxAQGzQmICQsLDQsLSwsLCwsLCwsLC8sLCwsLCwsLCwsLCwsLCwsLCwsLCwsLCwsLCwsLCwsLCwsLP/AABEIAGMB/QMBEQACEQEDEQH/xAAbAAEAAwEBAQEAAAAAAAAAAAAAAgMEAQUGB//EAEQQAAEDAQUDCQcCAwcDBQAAAAEAAgMRBBIhMUEFUYETImFxkbHBw/AGFDKhssLRQuFigtIjM1KDkqPxFXOiBxZDU3L/xAAaAQEBAQEBAQEAAAAAAAAAAAAAAQMCBAUG/8QAMxEAAgIBAwIDBwMEAgMAAAAAAAECEQMEITESQVFh8BMUMnGBobEFIpFCUsHRI+EzkvH/2gAMAwEAAhEDEQA/APhKLx0fnbFEoWKJQsUShYolCxRKFiiULFEoWKJQsUShYolCxRKFiiULFEoWKJQsUShYolCxRKFiiULFEoWKJQsUShYolCxRKFiiULFEoWKJQsUShYolCxRKFk4oa9W9CpNmiOztwwrl3s/JUNKomGimQy3fwoddjjmjHj5iE7+vMsuiuQzH1BClIhaaYDTuj/J7UOVuVSWemWPo/gqnLi+xTRDixRKFiiULFEFlsVnrngOrq/KHUU2XtgaBkPQcoaVRZdFchnu/iYhTjmCmQyGnQ5AQfZmk5U/5GnEqnLVmV8VMwhm00RolEsUShZKJvOHWO9Cp7mloG7TwkUNUdujHAa+WgOhvQMx3yIDG4eHcqYtnKJQsnFDXq/cD7ghUmy+KBuGA08v8lQ1iixjRhhu06YkKRjaMMN2n/aQ59fgRjLD/AA+SgXr7HWxg0qActP8AtodIpNnBy6Ps/qKHDj4FBb0fJUz3FEoWFSBAEAQBAEAQBAEAQBAEAQBAEAQBAEAQBAEAQBAEAQBAEAQBASa2vzPYKqFSNrRTAaGnY5wQ2R1mY9axqB8+vI434eH2oXscd6/3EJ39eZZrxH1NQpWzTh3RqnMTrtfX6XqFZTaY8yN5r/qfj8lUcTj3MypmEBfBFqeHY7xChpCPc1jP1vaoaEdOH2uQj4O68fuYgIuOHD7XoO5LX1vaqUiRh6/wuUI+DJNHQ9CplKNFapyTi+IdY71GWPJpb4eEihsjv7+WqDo8R3yIDG/8dyIxZKFlSN2FeokDxQRVmmPT+XyVDVevsdj0/l8pDpHW6cO+JCM5Hpw8pCevwcj04eSiC9fYnFpw8pDpEY9OHlITsUyMqOmnbhGAPmqcSWxnVMwgCAIAgCAIAgCAIAgCAIAgCAIAgCAIAgCAIAgCAIAgCAIAgCAvgGDvX6XqM7jwzTrxP1PQ0RxunDvjUI+fXkVSy0AAzp2YD91SSlSKOVO8+q/k9qGfUzVZ5a554fU1DWMrJM04d0aBHHa8fpeoVnXDvP1SIUwuGJ610edkoWVNNNerJQ6irZt04eD1DYkM/W9qAjpw+16EfBCSYA78fEHwVI5JBsgIw0/D1AnZZr63tVOiO71+lyg7CVlcOzrJaPFU5aswKmJOL4h1jvUZY8mlvh4SKGyO/v5aoOjxHfIgMb/x3IjFl9mGFenudH+UO4rYsj0/l8lQq9fYlFpw8pDtFb5aU34fIRnwVOZOihsxHDo3Xf6QlGfUy+zvrwp3xjwUO4uy2LTh5SHaIx6cPKQnY5Hpw8pCevwYy2ny+YqujFnEAQBAEAQBAEAQBAEAQBAEAQBAEAQBAEAQBAEAQBAEAQBAEAQGhjxdpXHHuf8AkKGiaou5QVzGf3OPih2mg14wxGnfH+D2KEtX68jLNnwHcFUZy5K1Tk0WP4uz6mqM7hyXs04d0aHaOO14/S9QrJHPifqehe5ilzKpg+S+yDXpp/5M/KHcC7T1uchoSGfre1QEDlwP0uQj4MJNV0YWSidQ9eHbgodRdM3a+t7UNiOg9fpcoTsSOfH7mKgx2htD1/gBDOa3IxfEOsd6M5jyaW+HhIobI7+/lqkOjxHfIhTG/wDHciMWWRS006c+lp+35oVSpEmz5YZU+Vz+n5pRVIky0DDPT5XP6Sh0pookdU8B8gAhnJ2yCpC+yZ9n1tUZ3Dk0xacPKUNURj04eUhOxyPTh5SE9fgyymp4D5ABUyZBUgQBAEAQBAEAQBAEAQBAEAQBAEAQBAEAQBAEAQBAEAQBAEAQBAEAQBAdAQJG2BlOuo72rk2So6zTh3RqlQdr6/S9QMOPefqkQphdmesqmD5NsIwbw72IarsS09bnIdEhn63tUBTP8HZ9yHMuDGujEkzMdahY8m/X1vahsR3ev0uUHYlrx+5io7me1NwB3UHb/wAIcTRTF8Q6x3oziPJpb4eEihsju/j5apDrfEd8iFMb/wAdyIxZFUgQBAEBNsZOnrD8jtUKos0QMpxp2VjI7yoaRVFsWnDykO0Rj04eUhOxC9QA9R7OSKEb2Mi6MQgCAIAgCA+j2X7Ox+7e926YwwOcWRtjaHzTOGdxpwAFDidxywqra2erHgj09eR0jXH7OWOaCeey2qQ8hE6QwyxtbLeHw5YFhxGGtMUpU2md+wxSi5RfYrsmwbI6wPtbprQHRuETmCNhbyzgC0AnEsxGPWlftskcON4+uz5VQ8Z9xsn2SsktmZM+e0tc+OWTk2xsJd7uG8tyYPxAEmlcTRdKKq7PoQ02NxT8j5nYOyjarTHBG6nKOIDnDJrQXFxA1utOG9RbujyY8fXPpR7UWxLBMyc2a0z34InyXZYmt5QsyuEZCuYPOxCbU6Z6fYYpX0vgy7O2LZxZW2q2yysZLI6KJkEbXvJZ8bnl+AHRnglbWzjHhh0dczP7TbKis5h93lMzJoRLeLbtLznCl3TADA41qjVHGfFGFdL5PNsFjfNIyKIXnyODWjKpPToNeCGUIOculH0lq2Ns+B/I2i1zulabsjoIWugjcMxVxvOpkabtEaS5Z6niwxfTJ7nm7c2D7rNG2V4fBKGvZNFiHwki85gJ+IA5E500KNUZZMKxyVvZ9z2Nr7B2dZ+S5S0Wz+2hZaG3YIzzJK3a7nYHBVqK7s2lhwxq3ySsHsjZn7QksTp5sKGJ7GsN4cnyj75yFMAKdKdP7umyx0+N5HAyQ7IsEscxs89p5SKF8wEsTGNNynNqDWpJGXSudqtNnKxYZJ9L4IT7DsrdnstYln5R7uSDDG25ywbecK53MDQ5q1tZHix+y6/Vkdl+zsfu3vduldDC5xZE2NgfNM4ZlgOAaMcTu0wqra2c48EejryOkamezljls889ltMh5CMvMMsbWS3gebWmBYccRrRKVNpnfsMUouUWc2fsGxOsXvUs9paGvbDI1kTDSVzQ7mVNS3HNVJVbYhhxPH1tmTaeyrILO2ezTTvby4geJWMa4NuX3Pa1ueFBjqo67HM8eLpUovuelb9gbOhZA+S02oNtDOUYeQYaNJpV4GI4KvpXc1lgwxq3yYXex7xtH3HlG1+LlKGnJ3OUvXc63RSm9Ol9XSY+7f8AL0E2bGsMsVokstpnLoInSXJomtMlKXSxwPw7xS9iFNqdM79jiafS+D5ZDxH09u9n7O2yG0xzPeMm8wUL60ocKjHBfLxazNLP7GUUvr28j6U9LiWL2ikc2tsCCGOGTlpC2Zwzj/QcSaAZ0IoDmrp9ZlyznBxVx8+5MulxQjGVvcjtvYdms8rI3TvxNX8zFjCDRwoMTUZJptVnzQc1BeW/LJm02HHJRcjZtH2ZssF3lbRIL4Lm/wBmDUNoTkMMwssOu1Oa+iC253NcmjwY66pPcy2rYcMVpZCZXXHtab90FwL+UaGgD/8ALVvi1eXJglk6d0+PlRnLTY4ZVC9mejbdg2aKRsclokD3UoOTBzcAMQN6wxa7UZYOcMapeZtPTYoSUZSdsxxbFi97dZ3SuAFAxwaCXOuRuodBr2LZ6vJ7ss6jv3XldGUdPD2zxt/L+Eaj7OQm0e7iWQm6S6kdbpybU0pQhzsd4A1WXv8Al9h7ZxVX4/P/ACae64/a+zt8Hl7YstnilbGJ3ObVwlcG1uDGoFBiakjgvThzZ8mJzcKfZeJhlx4o5FHq+Zu2n7NWSz3eWtMjb4JbSOtQKVyGGYXlw67U5b6Ma28zbJpMEK6pPchLsWKO0tgdK66WtuuDQSXue1rW0GQ6VrHWZZad5VHdN7X2Xc4enhHKsbe1fey3bHs42Axl0juRcS177oLmENeRgM65LjTfqEsyklH9y3SvlHeXSLG0727le1NlWeCVrHTP1LzcqWtoC0igxqaDitNPqs+bG5qC8t+Xe5zlwYscknJ+Zp2p7O2WG6ya0vZexBLBTCoxIGGaww6/UZotwxp15neTS4YUpSe54HtFsJ1lcASHsfix41pmCNDjxXt0msjqE9qa5R49TpnhfimeSF6zzLk3tPh3sQ2ObvX6XKDsSOfH7mKgqtPw/wCn7kJPgzRfEOsd6MyjyaW+HhIobI7v4+WqQDTrHfIgMj/x3IjJkVSBAEAQG5unDviXJt6/ByPTh5KBevsTi04eUh0iAdQDCuWX+WhHwZHPJ9dAHgFTFuyKpAgCAIAgCA+22rZX2rZdikswMnugfDMxgq5hJaQ8tGNCG5/xdatXFPwPfki8mGLj2PGsPs3I6zT2mYmCKJvMc9pHLSkgCNjTQmu/IYdNJTqzGGB9DlLY9bZ1lediWgBjyXWqJwAYSXNozFoAxGBxG5X+h/M2xxfu7PO2j7OlsVh5JkhmtTXl7XAmjmyNY2jaVaMcaqU9vM4np9o1y+T6627Vstlttnh5G0ufY2ss7HNeBG5pFJXcldq+pc6pGd3oXVpS44PU5wjNR32PAi9m5odrCzwPMJ5R7oJblQGhjpW00dzaNI6cVOlqVI8/sZRz1HY9eC9bveIto2FkMkMUkhtTIzCY5GYi+cn1Ndcd1MVfi2aNleS4zjXmebsGe12fZ7Jo2MtNllkeHwSQ8o2NzTdvVBqL1DpQU6VzFySvscY+uGO1uvAx+3Oz4mCzTRQ+7OtMRkks9cGOBADgDi0OByoPhyzVkkqruZaqEUlJKr7GX2C2gyDaFnklIDA5zS45NvscwO6MSOFUi6kmZ6WSjkTZTtr2dtMNpfE6KRzi91wtYXCQE1DmkChqCOrVRpp0XLgn1tUex7bs5Kz2CxO51ohY8yNbzix0xBZHhmegbhvCstkka6jaMYdzd7YbRMDLGx1kgkBsMDeUmgc57XFrgWNfUAEUrSlcSku23ZHeWfRGKcb2R5v/AKUxH/qMRAJDWyVIBIFY3UqRlVSC/cvXYy0dvJZ422dpcqGtdZbPZ3MNTyUJicajJ4cT1qfQzzZL/b00e1bIHf8ARIDddT3t7vhPwmM0d1YjHpXX9P1NZJ+7r5mjbFlfatmWKSzAyCyNfDMxgq5jjdIeWjGhAzp+odKVcV5HeWLyYouPY8Wx+zchs01pmJgjjaLhe0jlpCaCNgNCevLLppKdWYwwPocpbH0Ps898Wx5XCztnLrW0hksLpGlpjbzw0UrlnkqvhfzN8NxwN1e587tiwSPj97dBHZ2ukFnEUcToudcv3msdocs81zXcwywlJddV5H3VntzYG7KZabPG6N8DWOlkgvPhkJAZRzsG86lQRvOi7TrpTR7urp6U1/0fNWawW1217r5XR2u/IWzOZVruSY4i63Bpa5oApkA5Sn1V3PMoZPb7vc9SOtujtTbfYWQTQRPlNpZGYS2RmIbIDg6uOprQ9BV+LlfU1/8AIpKcarufnQXJ8s+w9ii2eG0WR5oHi+3eK0DiOohh4r436mniyQ1Ee23r7n1dA1OEsTPpmmK1F0dAPdJmEbuYAR1DB7f5V8ySyYEsn98X9/SPcujI3H+1o/PNpSutVpe9gLjI7mgDEtFGtoOqi/SYIRwYVF7Ut/8AJ8XK3mytrufee0ZkuMYyzCYujc0ktqYzdAFDTA4/JfA0Sg5ylLJ00/Hk+vqHJJJQvb+D5V+x5IbTHEaPcSx/NqeaXSE57gCvsLV48uCWRbLdb+Nf9nz3p5wyxjzw/ufUe1DZHO5OOzNkD2tHLFtSwl2jqYUzXyf0944Lrlkqn8N87Hv1SlL9qjd9/A+f2Psx8VuZH8RicC4tBoAWMxx0xC+jqc8cujc1ta2v5/8AR48OKUNQo81/o+ndJetE9nex7WzMvNlYKEgNaxwvDcSKHKpovlNVhx5oO3HlP5trb14nvu8koNc9z8/2xsGaGQxlrnXiRG4D+81w6aZhfe0+sxZYdSfHPkfHy6XJjnVfI+69rZJKNbHZmz3mPq4svGP4csMDjXgvifp8Ybylk6aa2vk+rqnKqjC7T+h81BseSK1xRfG5pjkNwGgaJGEk1GlF9Seqhl0058Ldb+NHhjglDNGPPD+578b709osk4IZOXPjJzxrW7/pLh0gr58104seoxcxSUv47/hntTucsU++6PE9sLO59rcxjS5xjbQAVJoATh1Ale79MnGOmUpOlb/J5NbFyy0uaPS9vNmyzPi5GNz6NINBgDUZk4BeP9Kz48UJ9cq3X4ZvrsM8jj0q+f8ABl9t3COzWazuIdIwNJpuay7XiT8lr+mXPNkypbP/AHZnr6jijBvc+LC+0fJRvZpw72Ibo5u9fpcoXsSOfH7mKkKrT8P+n7kJPgzRfEOsd6MyjyaW+HhIobI7+/lqgDTrHfIhDI/8dyIyZFUgQBAEBtY4YcO+L9+xcm3r8CPTh5KBevsTi04eUh0iMenDykJ2KzHepvwx4RjxKHLVmZdGRxAEAQBAEBq2ftCWB1+CR8TqUqxxaSNxpmOtOODuGSUPhZLaW1ZrQQ60SvlIyvuqB1DIcE3fJZ5Zz+Jmmze0lrjY1kdpmYxoo1rXkADcBuS2dLUZEqTOP9o7WXtkNplMjQWtff5wa6hcAdxoOwJb8R7xku7KZtsTulbM+aR0zKBshdz2gVoAeJ7Ut8keabl1XuWT7ftT3Me+0SufHeuOL6lt8UddOlRglsrz5G7bOWnbtpkiEMk8r4hSjHPJbhkDvAwz3JvwSWebVNnLDtu0Q3RDPJGGXroa6gF8guwyNSBmm/YRzTjwzNbbW+V5fK90j3Zucak8UOJzcnbKEOT1LJ7R2uKPk4rTMyMYBoeaAbhuHUibXDNlqMiVJnnsmcHh4cb4dfDq86+DeDq51rjVQz6nd9zXtHbVonaG2ieSVoN4B7rwDqEVHTQntVtvk7nmnNU2R2dtaeC97vK+K/S9cddvXa0r1VPam64JDLKHwsotVpfI9z5XF73Yuc41cTQDE9QCHMpuTtmt+3bSYuRM8hiuhnJ3+ZdFKNpuFAlvg79vPp6b2KNn7RlgdfgkfE7KrHFtRuO8dafI5hklD4WS2ltWa0EOtEr5SMr7q030GQ4Ju+Szyyn8TNVm9pbZGxrI7TM1jRda1ryA0DIAbkt+J0tRkSpMqtu3bTMGiaeWQMcHtDn1uvGTh0ipRtvkks85csbQ27aZ2XJ55JGVrde+rajI0Rtvkss85KmxLty0uc17p5XPY1zGuLyXNa4UcAdxCbkeebd2LXty0yxiKWeV8baUY55LcMq76dKW+7Es05KmzzkMi+yWt8Tr0Tix1KVaaGhzCzyYoZF0zVo7x5JY3cXRbY7VKC649zeUweQfiBONTqcSpLFCVWuOPI7hkmm6fPJbZZCxzSwlpacCMCMYxXvVlGM04yVpli3Fpo3Dblpp/fyZf4v4arD3LT/2I395y18RQ/aMpfyhkdygFA+vOA/tRQFaLT4lDo6VXgce1m5dV7//AEtk9obQCf7eQ9F7p/5WfuWn/sR09VkX9RgG15w8yCV4e7AuBxOAGJ/lHYtHpsTgoOKpdjFajIpOSe7JnblovB3LSXgC0G9jdJBI6qgdi59zwdPT0Ki+9ZbvqITbYncWufK8lhq0k4tJ1CsdLhimoxVPkj1OWTTb4Lv/AHDav/vk/wBS49x0/wDYjr3zN/cXRbTmvCTlX8oWht6vOu1ZhXcu/dsPR0dKrmvM69tk6uq9yE9tke4Pe9zntpRxOIoHkUOmNSuoYccIuMY0n2Esk5STb3Jm3ymXlC93KDAPrzqYDPqJCnsMah7PpXT4dh7WfV1XuSm27abv9/Jp+rfVZrRaf+xHUtTlr4jxZJC4kuJcTiSTUnrJXqSSVI8cpOTtnG5hULk9DX1vaobEdB6/S5QdiRz4/cxUFNpPN7PFDmfBni+IdY70ZnHk0t8PCRQ2R39/LVB0eI75EBjf+O5EYsiqQ7RALpQUziAIC6zyYgbyB82/0hQ7izVFpw8pQ1RGPTh5SE7HI9OHlIT1+DPaBgDvoOxrfyqcNFSpwEAQBAEAQBAEAQBAEAQBAEAQBAEAQBAEAQBAEAQBAEAQBAEB0IEbY20w3HtoXCvyUN0qOt04d8ahHz68gDzeH2oXsZpJt2X7u/qKpm5eBUqcHEAQBAEBtsrqgddOwsUNYu0S09bnodkxn63tUBW9tW/PsDihHwYV0YEmZhQseTfr63tQ3I7vX6XKE7Ejnx+5ioMtqOXUhxkK4viHWO9GcR5NLfDwkUNkd/fy1QdHiO+RAY3/AI7kRizWwZcPK/dQ09fgR6fy+ShV6+x1mQ4eUhUYV0YMICUYxFN4UKuTbFpw8pQ3RyPTh5SE7HGacPKVJ6/BntWTfX6GIc9ipUzCAIAgCAIAgCAIAgCAIAgCAIAgCAIAgCAIAgCAIAgCAIAgCAuhbgTuBHa134UZ1FdzUc+J+pyGqDMx61jUD59eRTIwkCmVN+fNB8FTlptFfIHo9Xv6SlnPQzvux6PRog6GREB6PVP6ghFBnTZz0egT4IXoZ33Y7xu+ZHgUsdDKXBDhousjudTfTtqD4IzuD3NGnrc9DUmM/W9qgI6cPtchHwZZoSCaDD98u5UzlEnBGRUncR2h34QsFW5o19b2oaEd3rRyg7EiceP3MVIYHuqaoYt2dh+JvWO9GI8mlvh4SKGyOnXj5apDrfx3yIUxv/HchizVA6tOvuMQUNE7XryOx6fy+SgXr7HWacPKQ6RU+GuWeHcwD5uVOZRKRGd3o0/I7UM+llsEWIJ6D82eDkO4xNEWnDylDREY9OHlITscZpw8pCevwZ7TkPWbGKnL4KlTMIAgCAIAgCAIAgCAIAgCAIAgCAIAgCAIAgCAIAgCAIAgCAIDVGOZ29z1DRcF2v8AMfqchojjdOHfGocvn15Bvw8PtQ67HHa8fNQnf15lmvEfU1CkGacO6NUiOO14/S9QMkc+J+p6F7lmzYo3Xg4NdIXUDXSGMFv8LhheroV588pxap0vFK/58j2aLHgmmpJOd7Jtx28mu9+JLZ1lYRKZGtqwtAEkjmBtSQQXNzOC5zZJft6W9/BJ/k60eDG/ae0itmvik0lz3RfYY2vfKLrXXGktaJCG1Bu4SEgkUJzOqZckowi7q3u634fY602LHkzZF0ppJtLqdWml8VrbfuyNquMk+EOF0XmcoSGuJbhfGdMDxou8bnOD3rfZ1yvGmZ6hYsWX4bVK49T2fh1LmvmXyQM94EYZRgfcIDnEuFHak4cFlHJP3d5G968FsejJgw++rCo1G6e7d/y9voU2lrLzA0MxIrcldJ+pmd7LNa4nOm239Ul+DDUxxKUVBR3f9MnLuub4NUtgiDn0JLee1rQecHsD71cakCmG+8Ny80dRlcY+O1vyfr7HryaPTxyTae37kl3Tind78KtvG14MrsNnjLGl4ZVzy2rpSw0Fz4QMCcdehaZ8mRTajey7JPx5ONJp8MsUZZKtyatya2VcVs3v3IWSzN/tQ8DmUpyjywDnFvOLdaFXLll+zpfPgr7eZxptPBvKskfhr4m41vW7RXAxj5XtDGuAa43RIbhIu/8AyEg6aq5JyjjTt880r/g4w48eTUSioppJ7KTr/wBm0/uZNrWdrC0NAa4tq5gffDTXDndIph+V3p5ykne67Oqv6Hn1+HHjlFRVOt0naXhv5rt93Z3Y0bXOo5l/EEuLy1rG6uJGuVE1EpRVxdfS22X9PxwnOpwtd3bSiu72+xdZ42Bsj6X2soGgktqHGQBziMcvmUnKbcYcN3ffjsdY4YlHJka6lFpJXV23u+/C8t2StFi54bH+pt8BzgLoPJmhLjmEx5v2dUvGtl/oubSf83Ri7pOm0qtcNuuBs+Nt4h7L1DzjfLWsaHPvOqM0zSkkmnX03b7LculhBycZwvxd0opcvb/f0M9mhjcZhQuDWOcx1aUDcqjWoITJKceh+LVr5nGDFhm8qq6TcX8uLXnsZbO+hA6R9TSe5eg8EWXx6fy+Sodr19jsWnDykO0G6cO+JCM5Hpw8pCevwcj0/l8lAvX2JxacPKQ6RGPTh5SE7EWmgBOlPKQjMrnV+Q7BRdGTZFCBAEAQBAEAQBAEAQBAEAQBAEAQBAEAQBAEAQBAEAQBAEAQBAbbtARuB7pFybNUievE/U5UqON04d8ahHz68g34eH2oddjjvX+4hO/rzLNeI+pqFK2acO6NU5iHa8fpeoVkjnxP1PQvcqgt8kdQx1ATWlARXeKjA9KznhhN3JHWHWZsCcccqX0f5OWe3yMvFrvixdVodU7+cDvKs8MJ1a4+n4Ji1mbE24vnm0nf8pkTbHlznVxeLrsAARhhQDDIZblViiklXHBy9TkcpSb3kqey3XpFsUod+OLcl2RNMvNpde5SvPrerQZ0djTJZ+zj0dFbG7z5Pae1v913fn+Cya1vcReNaGo5rR+pu4BSGKEPhX3Z1l1WXLXW7ryS/CRUZnVLq851amgxvB9dOkq+zj0qNbL/AAcPNNzc73d39bv8lsNtezBrqCtaXWnGrRUEg0UnhhN3Jb/NmmLV5sUemEqXyT/KZmbtJzKljsXfESA6uJOTgdSrLDCaSa447fgzhrMuJtwe752Tvv3TKH2t5c5xOLxddQAVBwIoBQZaKrFFJKuDKWpySnKbe7VPZcEJZ3ODQ41ui6MBgNBXMjrVjBRbruczzTmkpPhUvkaLBbpGc1jqBzhUXWmvaCuMmGE2nJcebNtPrM2FOMHSfkn+UyyC1PaS5poSMcBQ/wB4cWkUzxSWKEkk1wdY9Rkxzc4vd88fjj7EZXlxJcakkkk/5a7jFRVIynOWSTlN22W2W2PYKMdQEivNDtX/AOIHcFxPDCbuS+7/AMG+HVZcKccbpPnZP8pmL3hwLiDi8EOwGId8QpTDguvZxaS8OPoeZZ5xlKSe8k7478+kULQxL4pqUr0d7PBqh2pF8Zyp/D5ShojrNOHfEgIs04eUhPX4EenDyUC9fYnFpw8pDpFXKAU4Zf5Z8CqcuSRmc8n10AeAQycrIqkCAIAgCAIAgCAIAgCAIAgCAIAgCAIAgCAIAgCAIAgCAIAgCAFAbn5Hj3PXJvIlqev7nKhBmY9axqB8+vIDL+X7EL2Iu9f7iE7+vMs14j6moUrZpw7o1TmIdrx+l6hWSOfE/U9C9zC/M9ZXRg+SKECA6EBbFIcq7+4/lQ0TdGvXj9zFDQi7Lh9rlSGSR5JxKGUm7K1TkIAgLIPib1jvUZY8mhvh4SKGyOnXj5apDo/HfIgMb/x3IZMiqQIDoKgLY5TXPd3j8DsQ7TZaw5cPL/CHXr8EC8gCnR3M/AUJfr+CoyHf69Adipy2yKpycQBAf//Z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838200"/>
            <a:ext cx="2324100" cy="3505200"/>
          </a:xfrm>
          <a:prstGeom prst="rect">
            <a:avLst/>
          </a:prstGeom>
        </p:spPr>
      </p:pic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838200"/>
            <a:ext cx="3835400" cy="2120900"/>
          </a:xfrm>
          <a:prstGeom prst="rect">
            <a:avLst/>
          </a:prstGeom>
        </p:spPr>
      </p:pic>
      <p:pic>
        <p:nvPicPr>
          <p:cNvPr id="11" name="Picture 10" descr="images-1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327" y="838200"/>
            <a:ext cx="2820673" cy="251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00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Best Practices: Major Reunions</a:t>
            </a:r>
            <a:endParaRPr lang="en-US" sz="3200" b="1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10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2400" y="609600"/>
            <a:ext cx="7620000" cy="49530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400" b="1" dirty="0" smtClean="0"/>
          </a:p>
          <a:p>
            <a:pPr lvl="1"/>
            <a:r>
              <a:rPr lang="en-US" b="1" u="sng" dirty="0" smtClean="0"/>
              <a:t>Tip #1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FF8500"/>
                </a:solidFill>
              </a:rPr>
              <a:t>Cross Sell</a:t>
            </a:r>
            <a:endParaRPr lang="en-US" b="1" dirty="0" smtClean="0"/>
          </a:p>
          <a:p>
            <a:pPr lvl="2"/>
            <a:r>
              <a:rPr lang="en-US" b="1" dirty="0" smtClean="0"/>
              <a:t>DCF Volunteers: </a:t>
            </a:r>
          </a:p>
          <a:p>
            <a:pPr lvl="3"/>
            <a:r>
              <a:rPr lang="en-US" sz="1800" b="1" dirty="0" smtClean="0"/>
              <a:t>Promote Reunion Attendance </a:t>
            </a:r>
          </a:p>
          <a:p>
            <a:pPr lvl="2"/>
            <a:r>
              <a:rPr lang="en-US" b="1" dirty="0" smtClean="0"/>
              <a:t>Reunion Volunteers:</a:t>
            </a:r>
          </a:p>
          <a:p>
            <a:pPr lvl="3"/>
            <a:r>
              <a:rPr lang="en-US" b="1" dirty="0" smtClean="0"/>
              <a:t> Promote DCF Giving</a:t>
            </a:r>
          </a:p>
          <a:p>
            <a:pPr marL="457200" lvl="1" indent="0">
              <a:buNone/>
            </a:pPr>
            <a:endParaRPr lang="en-US" sz="800" b="1" dirty="0" smtClean="0"/>
          </a:p>
          <a:p>
            <a:pPr marL="914400" lvl="2" indent="0">
              <a:buNone/>
            </a:pPr>
            <a:endParaRPr lang="en-US" sz="1400" b="1" dirty="0"/>
          </a:p>
          <a:p>
            <a:pPr lvl="1"/>
            <a:r>
              <a:rPr lang="en-US" b="1" u="sng" dirty="0" smtClean="0"/>
              <a:t>Tip #2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FF8500"/>
                </a:solidFill>
              </a:rPr>
              <a:t>Integrate </a:t>
            </a:r>
            <a:r>
              <a:rPr lang="en-US" b="1" dirty="0" smtClean="0"/>
              <a:t>to Underscore </a:t>
            </a:r>
            <a:r>
              <a:rPr lang="en-US" b="1" dirty="0"/>
              <a:t>C</a:t>
            </a:r>
            <a:r>
              <a:rPr lang="en-US" b="1" dirty="0" smtClean="0"/>
              <a:t>onnection </a:t>
            </a:r>
            <a:r>
              <a:rPr lang="en-US" b="1" dirty="0"/>
              <a:t>B</a:t>
            </a:r>
            <a:r>
              <a:rPr lang="en-US" b="1" dirty="0" smtClean="0"/>
              <a:t>etween Class Activities and DCF:</a:t>
            </a:r>
          </a:p>
          <a:p>
            <a:pPr lvl="2"/>
            <a:r>
              <a:rPr lang="en-US" b="1" dirty="0" smtClean="0">
                <a:solidFill>
                  <a:srgbClr val="000000"/>
                </a:solidFill>
              </a:rPr>
              <a:t>Give to the DCF and win a chance </a:t>
            </a:r>
            <a:r>
              <a:rPr lang="en-US" b="1" dirty="0" smtClean="0"/>
              <a:t>to attend Reunion for free!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5" name="Picture 4" descr="images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1" y="4876800"/>
            <a:ext cx="2204204" cy="1499183"/>
          </a:xfrm>
          <a:prstGeom prst="rect">
            <a:avLst/>
          </a:prstGeom>
        </p:spPr>
      </p:pic>
      <p:pic>
        <p:nvPicPr>
          <p:cNvPr id="2" name="Picture 1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0928" y="1143000"/>
            <a:ext cx="2897238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57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152400"/>
            <a:ext cx="69342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Facilitating Partnering</a:t>
            </a:r>
            <a:endParaRPr lang="en-US" sz="3200" b="1" dirty="0"/>
          </a:p>
        </p:txBody>
      </p:sp>
      <p:sp>
        <p:nvSpPr>
          <p:cNvPr id="6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11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85800"/>
            <a:ext cx="8763000" cy="54102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400" b="1" dirty="0" smtClean="0"/>
          </a:p>
          <a:p>
            <a:pPr lvl="1"/>
            <a:r>
              <a:rPr lang="en-US" b="1" u="sng" dirty="0" smtClean="0">
                <a:solidFill>
                  <a:srgbClr val="000000"/>
                </a:solidFill>
              </a:rPr>
              <a:t>#1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>
                <a:solidFill>
                  <a:srgbClr val="FF8500"/>
                </a:solidFill>
              </a:rPr>
              <a:t>Sort Out </a:t>
            </a:r>
            <a:r>
              <a:rPr lang="en-US" b="1" dirty="0" smtClean="0">
                <a:solidFill>
                  <a:srgbClr val="000000"/>
                </a:solidFill>
              </a:rPr>
              <a:t>All Giving Opportunities</a:t>
            </a:r>
            <a:r>
              <a:rPr lang="en-US" sz="2400" b="1" dirty="0" smtClean="0"/>
              <a:t>:  </a:t>
            </a:r>
          </a:p>
          <a:p>
            <a:pPr lvl="2"/>
            <a:r>
              <a:rPr lang="en-US" b="1" dirty="0" smtClean="0"/>
              <a:t>Be </a:t>
            </a:r>
            <a:r>
              <a:rPr lang="en-US" b="1" dirty="0"/>
              <a:t>Exquisitely Clear </a:t>
            </a:r>
            <a:r>
              <a:rPr lang="en-US" b="1" dirty="0" smtClean="0"/>
              <a:t>About Each </a:t>
            </a:r>
            <a:r>
              <a:rPr lang="en-US" b="1" dirty="0"/>
              <a:t>of the Roles of Class Dues, Class Projects and </a:t>
            </a:r>
            <a:r>
              <a:rPr lang="en-US" b="1" dirty="0" smtClean="0"/>
              <a:t>DCF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sz="2400" b="1" dirty="0"/>
          </a:p>
          <a:p>
            <a:pPr marL="457200" lvl="1" indent="0">
              <a:buNone/>
            </a:pPr>
            <a:endParaRPr lang="en-US" sz="2400" b="1" dirty="0" smtClean="0"/>
          </a:p>
          <a:p>
            <a:pPr lvl="1"/>
            <a:r>
              <a:rPr lang="en-US" b="1" u="sng" dirty="0" smtClean="0"/>
              <a:t>#2</a:t>
            </a:r>
            <a:r>
              <a:rPr lang="en-US" b="1" dirty="0" smtClean="0"/>
              <a:t>: Ensure </a:t>
            </a:r>
            <a:r>
              <a:rPr lang="en-US" b="1" dirty="0"/>
              <a:t>Class Activities </a:t>
            </a:r>
            <a:r>
              <a:rPr lang="en-US" b="1" dirty="0">
                <a:solidFill>
                  <a:srgbClr val="FF8500"/>
                </a:solidFill>
              </a:rPr>
              <a:t>Don’t Undermine</a:t>
            </a:r>
            <a:r>
              <a:rPr lang="en-US" b="1" dirty="0"/>
              <a:t> DCF Goals – and Vice </a:t>
            </a:r>
            <a:r>
              <a:rPr lang="en-US" b="1" dirty="0" smtClean="0"/>
              <a:t>Versa:</a:t>
            </a:r>
            <a:endParaRPr lang="en-US" b="1" dirty="0"/>
          </a:p>
          <a:p>
            <a:pPr lvl="2"/>
            <a:r>
              <a:rPr lang="en-US" sz="2000" b="1" dirty="0" smtClean="0"/>
              <a:t>Coordinate.  Be </a:t>
            </a:r>
            <a:r>
              <a:rPr lang="en-US" sz="2000" b="1" u="sng" dirty="0"/>
              <a:t>selective</a:t>
            </a:r>
            <a:r>
              <a:rPr lang="en-US" sz="2000" b="1" dirty="0"/>
              <a:t> and </a:t>
            </a:r>
            <a:r>
              <a:rPr lang="en-US" sz="2000" b="1" u="sng" dirty="0"/>
              <a:t>strategic</a:t>
            </a:r>
            <a:r>
              <a:rPr lang="en-US" sz="2000" b="1" dirty="0"/>
              <a:t>                                     about whom you target for bigger $$</a:t>
            </a:r>
          </a:p>
          <a:p>
            <a:pPr lvl="2"/>
            <a:r>
              <a:rPr lang="en-US" sz="2000" b="1" dirty="0" smtClean="0"/>
              <a:t>Raising </a:t>
            </a:r>
            <a:r>
              <a:rPr lang="en-US" sz="2000" b="1" dirty="0"/>
              <a:t>$ for </a:t>
            </a:r>
            <a:r>
              <a:rPr lang="en-US" sz="2000" b="1" dirty="0" smtClean="0"/>
              <a:t>class projects should not                                                not cannibalize </a:t>
            </a:r>
            <a:r>
              <a:rPr lang="en-US" sz="2000" b="1" dirty="0"/>
              <a:t>DCF </a:t>
            </a:r>
            <a:r>
              <a:rPr lang="en-US" sz="2000" b="1" dirty="0" smtClean="0"/>
              <a:t>efforts</a:t>
            </a:r>
          </a:p>
          <a:p>
            <a:pPr marL="457200" lvl="1" indent="0">
              <a:buNone/>
            </a:pPr>
            <a:endParaRPr lang="en-US" sz="800" b="1" dirty="0"/>
          </a:p>
          <a:p>
            <a:pPr lvl="1"/>
            <a:endParaRPr lang="en-US" sz="2400" b="1" dirty="0"/>
          </a:p>
          <a:p>
            <a:pPr lvl="1"/>
            <a:endParaRPr lang="en-US" sz="2400" b="1" dirty="0" smtClean="0"/>
          </a:p>
          <a:p>
            <a:pPr lvl="1"/>
            <a:endParaRPr lang="en-US" sz="2400" b="1" dirty="0"/>
          </a:p>
          <a:p>
            <a:pPr lvl="1"/>
            <a:endParaRPr lang="en-US" sz="2400" b="1" dirty="0" smtClean="0"/>
          </a:p>
          <a:p>
            <a:pPr lvl="2"/>
            <a:endParaRPr lang="en-US" sz="2200" b="1" dirty="0"/>
          </a:p>
          <a:p>
            <a:pPr lvl="1"/>
            <a:endParaRPr lang="en-US" sz="2600" b="1" dirty="0" smtClean="0"/>
          </a:p>
          <a:p>
            <a:pPr lvl="2"/>
            <a:endParaRPr lang="en-US" sz="2200" b="1" dirty="0"/>
          </a:p>
          <a:p>
            <a:pPr lvl="1"/>
            <a:endParaRPr lang="en-US" sz="26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lvl="1"/>
            <a:endParaRPr lang="en-US" sz="2400" b="1" dirty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133600"/>
            <a:ext cx="1905000" cy="1601755"/>
          </a:xfrm>
          <a:prstGeom prst="rect">
            <a:avLst/>
          </a:prstGeom>
        </p:spPr>
      </p:pic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287036"/>
            <a:ext cx="2613349" cy="173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298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152400"/>
            <a:ext cx="69342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Facilitating Partnering</a:t>
            </a:r>
            <a:endParaRPr lang="en-US" sz="3200" b="1" dirty="0"/>
          </a:p>
        </p:txBody>
      </p:sp>
      <p:sp>
        <p:nvSpPr>
          <p:cNvPr id="6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12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8600" y="914400"/>
            <a:ext cx="6096000" cy="47244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400" b="1" dirty="0" smtClean="0"/>
          </a:p>
          <a:p>
            <a:pPr lvl="1"/>
            <a:r>
              <a:rPr lang="en-US" b="1" u="sng" dirty="0" smtClean="0"/>
              <a:t>#3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FF8500"/>
                </a:solidFill>
              </a:rPr>
              <a:t>Rebrand </a:t>
            </a:r>
            <a:r>
              <a:rPr lang="en-US" b="1" dirty="0" smtClean="0"/>
              <a:t>Dues:</a:t>
            </a:r>
          </a:p>
          <a:p>
            <a:pPr lvl="2"/>
            <a:r>
              <a:rPr lang="en-US" b="1" dirty="0" smtClean="0"/>
              <a:t>Call </a:t>
            </a:r>
            <a:r>
              <a:rPr lang="en-US" b="1" dirty="0"/>
              <a:t>it “sponsoring class activities” instead of paying dues</a:t>
            </a:r>
          </a:p>
          <a:p>
            <a:pPr lvl="1"/>
            <a:endParaRPr lang="en-US" b="1" dirty="0" smtClean="0"/>
          </a:p>
          <a:p>
            <a:pPr lvl="1"/>
            <a:r>
              <a:rPr lang="en-US" b="1" u="sng" dirty="0" smtClean="0"/>
              <a:t>#4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FF8500"/>
                </a:solidFill>
              </a:rPr>
              <a:t>Target </a:t>
            </a:r>
            <a:r>
              <a:rPr lang="en-US" b="1" dirty="0" smtClean="0"/>
              <a:t>Classmates: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Focus on </a:t>
            </a:r>
            <a:r>
              <a:rPr lang="en-US" b="1" dirty="0"/>
              <a:t>p</a:t>
            </a:r>
            <a:r>
              <a:rPr lang="en-US" b="1" dirty="0" smtClean="0"/>
              <a:t>eople </a:t>
            </a:r>
            <a:r>
              <a:rPr lang="en-US" b="1" dirty="0"/>
              <a:t>who </a:t>
            </a:r>
            <a:r>
              <a:rPr lang="en-US" b="1" dirty="0" smtClean="0"/>
              <a:t>donate to DCF but </a:t>
            </a:r>
            <a:r>
              <a:rPr lang="en-US" b="1" i="1" u="sng" dirty="0" smtClean="0"/>
              <a:t>not</a:t>
            </a:r>
            <a:r>
              <a:rPr lang="en-US" b="1" dirty="0" smtClean="0"/>
              <a:t> to </a:t>
            </a:r>
            <a:r>
              <a:rPr lang="en-US" b="1" dirty="0"/>
              <a:t>c</a:t>
            </a:r>
            <a:r>
              <a:rPr lang="en-US" b="1" dirty="0" smtClean="0"/>
              <a:t>lass </a:t>
            </a:r>
            <a:r>
              <a:rPr lang="en-US" b="1" dirty="0"/>
              <a:t>d</a:t>
            </a:r>
            <a:r>
              <a:rPr lang="en-US" b="1" dirty="0" smtClean="0"/>
              <a:t>ues (</a:t>
            </a:r>
            <a:r>
              <a:rPr lang="en-US" b="1" dirty="0"/>
              <a:t>and vice versa</a:t>
            </a:r>
            <a:r>
              <a:rPr lang="en-US" b="1" dirty="0" smtClean="0"/>
              <a:t>)</a:t>
            </a:r>
          </a:p>
          <a:p>
            <a:pPr lvl="2">
              <a:buFont typeface="Arial"/>
              <a:buChar char="•"/>
            </a:pPr>
            <a:r>
              <a:rPr lang="en-US" b="1" dirty="0" smtClean="0"/>
              <a:t> Target classmates geographically by promoting local D events that don’t involve asking for $$:</a:t>
            </a:r>
          </a:p>
          <a:p>
            <a:pPr lvl="3">
              <a:buFont typeface="Arial"/>
              <a:buChar char="•"/>
            </a:pPr>
            <a:r>
              <a:rPr lang="en-US" b="1" dirty="0" smtClean="0"/>
              <a:t>Dartmouth on Location, President Hanlon tours, etc.</a:t>
            </a:r>
            <a:endParaRPr lang="en-US" b="1" dirty="0"/>
          </a:p>
          <a:p>
            <a:pPr lvl="1"/>
            <a:endParaRPr lang="en-US" sz="2400" b="1" dirty="0"/>
          </a:p>
          <a:p>
            <a:pPr lvl="1"/>
            <a:endParaRPr lang="en-US" sz="2400" b="1" dirty="0" smtClean="0"/>
          </a:p>
          <a:p>
            <a:pPr lvl="1"/>
            <a:endParaRPr lang="en-US" sz="2400" b="1" dirty="0"/>
          </a:p>
          <a:p>
            <a:pPr lvl="1"/>
            <a:endParaRPr lang="en-US" sz="2400" b="1" dirty="0" smtClean="0"/>
          </a:p>
          <a:p>
            <a:pPr lvl="2"/>
            <a:endParaRPr lang="en-US" sz="2200" b="1" dirty="0"/>
          </a:p>
          <a:p>
            <a:pPr lvl="1"/>
            <a:endParaRPr lang="en-US" sz="2600" b="1" dirty="0" smtClean="0"/>
          </a:p>
          <a:p>
            <a:pPr lvl="2"/>
            <a:endParaRPr lang="en-US" sz="2200" b="1" dirty="0"/>
          </a:p>
          <a:p>
            <a:pPr lvl="1"/>
            <a:endParaRPr lang="en-US" sz="26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lvl="1"/>
            <a:endParaRPr lang="en-US" sz="2400" b="1" dirty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14400"/>
            <a:ext cx="2590800" cy="2590800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733800"/>
            <a:ext cx="24003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16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13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228600"/>
            <a:ext cx="8534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Suggestions and Questions</a:t>
            </a:r>
            <a:endParaRPr lang="en-US" sz="3200" b="1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2345" y="914400"/>
            <a:ext cx="8915400" cy="4495800"/>
          </a:xfrm>
        </p:spPr>
        <p:txBody>
          <a:bodyPr>
            <a:noAutofit/>
          </a:bodyPr>
          <a:lstStyle/>
          <a:p>
            <a:pPr lvl="1"/>
            <a:endParaRPr lang="en-US" sz="2400" b="1" dirty="0" smtClean="0"/>
          </a:p>
          <a:p>
            <a:pPr marL="457200" lvl="1" indent="0">
              <a:buNone/>
            </a:pPr>
            <a:endParaRPr lang="en-US" sz="2400" b="1" dirty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sz="2400" b="1" dirty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 algn="ctr">
              <a:buNone/>
            </a:pPr>
            <a:r>
              <a:rPr lang="en-US" sz="3200" b="1" dirty="0" smtClean="0"/>
              <a:t>Questions/Your Best Partnering Ideas…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401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14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28600" y="228600"/>
            <a:ext cx="8915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We’re </a:t>
            </a:r>
            <a:r>
              <a:rPr lang="en-US" sz="3200" b="1" dirty="0"/>
              <a:t>H</a:t>
            </a:r>
            <a:r>
              <a:rPr lang="en-US" sz="3200" b="1" dirty="0" smtClean="0"/>
              <a:t>ere To Help. We’d Love to Hear from you!</a:t>
            </a:r>
            <a:endParaRPr lang="en-US" sz="3200" b="1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2345" y="914400"/>
            <a:ext cx="8915400" cy="44958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 algn="ctr">
              <a:buNone/>
            </a:pPr>
            <a:r>
              <a:rPr lang="en-US" sz="2400" b="1" dirty="0" smtClean="0"/>
              <a:t>Head Agents</a:t>
            </a:r>
            <a:r>
              <a:rPr lang="en-US" sz="2400" b="1" dirty="0" smtClean="0"/>
              <a:t>:</a:t>
            </a:r>
          </a:p>
          <a:p>
            <a:pPr marL="457200" lvl="1" indent="0" algn="ctr">
              <a:buNone/>
            </a:pPr>
            <a:r>
              <a:rPr lang="en-US" sz="2400" b="1" u="sng" dirty="0" smtClean="0"/>
              <a:t>Bruce Miller ‘74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brucedalemiller</a:t>
            </a:r>
            <a:r>
              <a:rPr lang="en-US" sz="2400" b="1" err="1" smtClean="0"/>
              <a:t>@</a:t>
            </a:r>
            <a:r>
              <a:rPr lang="en-US" sz="2400" b="1" smtClean="0"/>
              <a:t>yahoo.com</a:t>
            </a:r>
            <a:endParaRPr lang="en-US" sz="2400" b="1" dirty="0" smtClean="0"/>
          </a:p>
          <a:p>
            <a:pPr marL="457200" lvl="1" indent="0" algn="ctr">
              <a:buNone/>
            </a:pPr>
            <a:r>
              <a:rPr lang="en-US" sz="2400" b="1" u="sng" dirty="0" err="1" smtClean="0"/>
              <a:t>Ammar</a:t>
            </a:r>
            <a:r>
              <a:rPr lang="en-US" sz="2400" b="1" u="sng" dirty="0" smtClean="0"/>
              <a:t> Khalid ‘01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ammar.khalid@</a:t>
            </a:r>
            <a:r>
              <a:rPr lang="en-US" sz="2400" b="1" dirty="0" err="1" smtClean="0"/>
              <a:t>wellsfargo.com</a:t>
            </a:r>
            <a:endParaRPr lang="en-US" sz="2400" b="1" dirty="0" smtClean="0"/>
          </a:p>
          <a:p>
            <a:pPr marL="457200" lvl="1" indent="0" algn="ctr">
              <a:buNone/>
            </a:pPr>
            <a:endParaRPr lang="en-US" sz="2400" b="1" dirty="0" smtClean="0"/>
          </a:p>
          <a:p>
            <a:pPr marL="457200" lvl="1" indent="0" algn="ctr">
              <a:buNone/>
            </a:pPr>
            <a:endParaRPr lang="en-US" sz="2400" b="1" dirty="0"/>
          </a:p>
          <a:p>
            <a:pPr marL="457200" lvl="1" indent="0" algn="ctr">
              <a:buNone/>
            </a:pPr>
            <a:r>
              <a:rPr lang="en-US" sz="2400" b="1" dirty="0" smtClean="0"/>
              <a:t>Class Presidents:</a:t>
            </a:r>
          </a:p>
          <a:p>
            <a:pPr marL="457200" lvl="1" indent="0" algn="ctr">
              <a:buNone/>
            </a:pPr>
            <a:r>
              <a:rPr lang="en-US" sz="2400" b="1" u="sng" dirty="0" smtClean="0"/>
              <a:t>Catherine Craighead Briggs </a:t>
            </a:r>
            <a:r>
              <a:rPr lang="fr-FR" sz="2400" b="1" u="sng" dirty="0" smtClean="0"/>
              <a:t>’</a:t>
            </a:r>
            <a:r>
              <a:rPr lang="en-US" sz="2400" b="1" u="sng" dirty="0" smtClean="0"/>
              <a:t>88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briggszoo@gmail.com</a:t>
            </a:r>
            <a:endParaRPr lang="en-US" sz="2400" b="1" dirty="0" smtClean="0"/>
          </a:p>
          <a:p>
            <a:pPr marL="457200" lvl="1" indent="0" algn="ctr">
              <a:buNone/>
            </a:pPr>
            <a:r>
              <a:rPr lang="en-US" sz="2400" b="1" u="sng" dirty="0" smtClean="0"/>
              <a:t>Cathy Judd-Stein </a:t>
            </a:r>
            <a:r>
              <a:rPr lang="fr-FR" sz="2400" b="1" u="sng" dirty="0" smtClean="0"/>
              <a:t>’</a:t>
            </a:r>
            <a:r>
              <a:rPr lang="en-US" sz="2400" b="1" u="sng" dirty="0" smtClean="0"/>
              <a:t>82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cjuddstein@gmail.com</a:t>
            </a:r>
            <a:endParaRPr lang="en-US" sz="2400" b="1" dirty="0" smtClean="0"/>
          </a:p>
          <a:p>
            <a:pPr marL="457200" lvl="1" indent="0" algn="ctr">
              <a:buNone/>
            </a:pPr>
            <a:r>
              <a:rPr lang="en-US" sz="2400" b="1" u="sng" dirty="0" smtClean="0"/>
              <a:t>John Valdez </a:t>
            </a:r>
            <a:r>
              <a:rPr lang="fr-FR" sz="2400" b="1" u="sng" dirty="0" smtClean="0"/>
              <a:t>’</a:t>
            </a:r>
            <a:r>
              <a:rPr lang="en-US" sz="2400" b="1" u="sng" dirty="0" smtClean="0"/>
              <a:t>07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valdez.john.e@gmail.com</a:t>
            </a:r>
            <a:endParaRPr lang="en-US" sz="24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95618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2345" y="914400"/>
            <a:ext cx="8915400" cy="4495800"/>
          </a:xfrm>
        </p:spPr>
        <p:txBody>
          <a:bodyPr>
            <a:noAutofit/>
          </a:bodyPr>
          <a:lstStyle/>
          <a:p>
            <a:pPr lvl="1"/>
            <a:endParaRPr lang="en-US" sz="2400" b="1" dirty="0" smtClean="0"/>
          </a:p>
          <a:p>
            <a:pPr lvl="1"/>
            <a:r>
              <a:rPr lang="en-US" sz="2400" b="1" dirty="0" smtClean="0"/>
              <a:t>Why Partner</a:t>
            </a:r>
            <a:r>
              <a:rPr lang="en-US" sz="2400" b="1" dirty="0"/>
              <a:t>?</a:t>
            </a:r>
            <a:endParaRPr lang="en-US" sz="2400" b="1" dirty="0" smtClean="0"/>
          </a:p>
          <a:p>
            <a:pPr marL="457200" lvl="1" indent="0">
              <a:buNone/>
            </a:pPr>
            <a:endParaRPr lang="en-US" sz="2400" b="1" dirty="0"/>
          </a:p>
          <a:p>
            <a:pPr lvl="1"/>
            <a:r>
              <a:rPr lang="en-US" sz="2400" b="1" dirty="0" smtClean="0"/>
              <a:t>Best Practices for Partnering: </a:t>
            </a:r>
          </a:p>
          <a:p>
            <a:pPr lvl="2"/>
            <a:r>
              <a:rPr lang="en-US" b="1" dirty="0" smtClean="0"/>
              <a:t>General  </a:t>
            </a:r>
          </a:p>
          <a:p>
            <a:pPr lvl="2"/>
            <a:r>
              <a:rPr lang="en-US" sz="2400" b="1" dirty="0" smtClean="0"/>
              <a:t>Reunion</a:t>
            </a:r>
          </a:p>
          <a:p>
            <a:pPr marL="914400" lvl="2" indent="0">
              <a:buNone/>
            </a:pPr>
            <a:endParaRPr lang="en-US" sz="2400" b="1" dirty="0"/>
          </a:p>
          <a:p>
            <a:pPr lvl="1"/>
            <a:r>
              <a:rPr lang="en-US" sz="2400" b="1" dirty="0" smtClean="0"/>
              <a:t>Ways of Facilitating </a:t>
            </a:r>
            <a:r>
              <a:rPr lang="en-US" sz="2400" b="1" dirty="0"/>
              <a:t>P</a:t>
            </a:r>
            <a:r>
              <a:rPr lang="en-US" sz="2400" b="1" dirty="0" smtClean="0"/>
              <a:t>artnering</a:t>
            </a:r>
          </a:p>
          <a:p>
            <a:pPr lvl="1"/>
            <a:endParaRPr lang="en-US" sz="2400" b="1" dirty="0"/>
          </a:p>
          <a:p>
            <a:pPr lvl="1"/>
            <a:r>
              <a:rPr lang="en-US" sz="2400" b="1" u="sng" dirty="0" smtClean="0"/>
              <a:t>Your</a:t>
            </a:r>
            <a:r>
              <a:rPr lang="en-US" sz="2400" b="1" dirty="0" smtClean="0"/>
              <a:t> Suggestions and Questions</a:t>
            </a:r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152400"/>
            <a:ext cx="59436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Today’s Discussion</a:t>
            </a:r>
            <a:endParaRPr lang="en-US" sz="3200" b="1" dirty="0"/>
          </a:p>
        </p:txBody>
      </p:sp>
      <p:sp>
        <p:nvSpPr>
          <p:cNvPr id="6" name="Slide Number Placeholder 4"/>
          <p:cNvSpPr txBox="1"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2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2" name="Picture 1" descr="ATT00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828800"/>
            <a:ext cx="3318848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992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09600" y="1219200"/>
            <a:ext cx="7848600" cy="274320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/>
              <a:t>  </a:t>
            </a:r>
            <a:r>
              <a:rPr lang="en-US" sz="7200" dirty="0" smtClean="0"/>
              <a:t> </a:t>
            </a:r>
            <a:r>
              <a:rPr lang="en-US" sz="7200" b="1" dirty="0" smtClean="0"/>
              <a:t>  “To </a:t>
            </a:r>
            <a:r>
              <a:rPr lang="en-US" sz="7200" b="1" dirty="0"/>
              <a:t>the extent we encounter disappointed alums and classmates, </a:t>
            </a:r>
            <a:r>
              <a:rPr lang="en-US" sz="7200" b="1" dirty="0" smtClean="0"/>
              <a:t>I </a:t>
            </a:r>
            <a:r>
              <a:rPr lang="en-US" sz="7200" b="1" dirty="0"/>
              <a:t>believe strongly in the strength of the community that we all work to nurture.  I have witnessed classmates, who vowed never to give to DCF again, rally to help a classmate in need and </a:t>
            </a:r>
            <a:r>
              <a:rPr lang="en-US" sz="7200" b="1" dirty="0">
                <a:solidFill>
                  <a:srgbClr val="FF8500"/>
                </a:solidFill>
              </a:rPr>
              <a:t>through a different path paved by class unity </a:t>
            </a:r>
            <a:r>
              <a:rPr lang="en-US" sz="7200" b="1" dirty="0">
                <a:solidFill>
                  <a:srgbClr val="000000"/>
                </a:solidFill>
              </a:rPr>
              <a:t>make their way back to the institution of the College</a:t>
            </a:r>
            <a:r>
              <a:rPr lang="en-US" sz="7200" b="1" dirty="0"/>
              <a:t>.</a:t>
            </a:r>
          </a:p>
          <a:p>
            <a:endParaRPr lang="en-US" sz="7200" b="1" dirty="0"/>
          </a:p>
          <a:p>
            <a:r>
              <a:rPr lang="en-US" sz="7200" b="1" dirty="0" smtClean="0"/>
              <a:t>      The College and volunteer infrastructure for both Alumni Relations and the DCF is </a:t>
            </a:r>
            <a:r>
              <a:rPr lang="en-US" sz="7200" b="1" dirty="0"/>
              <a:t>so valuable and unique -- it is not part of the alumni cultivation of other colleges and universities.  At times like this, it is indeed critical</a:t>
            </a:r>
            <a:r>
              <a:rPr lang="en-US" sz="7200" b="1" dirty="0" smtClean="0"/>
              <a:t>.”  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22860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Cross-Cultivating: Cathy Judd-Stein </a:t>
            </a:r>
            <a:r>
              <a:rPr lang="fr-FR" sz="3200" b="1" dirty="0" smtClean="0"/>
              <a:t>’</a:t>
            </a:r>
            <a:r>
              <a:rPr lang="en-US" sz="3200" b="1" dirty="0" smtClean="0"/>
              <a:t>82 </a:t>
            </a:r>
            <a:endParaRPr lang="en-US" sz="3200" b="1" dirty="0"/>
          </a:p>
        </p:txBody>
      </p:sp>
      <p:pic>
        <p:nvPicPr>
          <p:cNvPr id="5" name="Picture 4" descr="Lead-Nurturing-680x29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3810000"/>
            <a:ext cx="5334000" cy="2321858"/>
          </a:xfrm>
          <a:prstGeom prst="rect">
            <a:avLst/>
          </a:prstGeom>
        </p:spPr>
      </p:pic>
      <p:sp>
        <p:nvSpPr>
          <p:cNvPr id="7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3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228600"/>
            <a:ext cx="4343400" cy="5334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Why Partner?</a:t>
            </a:r>
            <a:endParaRPr lang="en-US" sz="3200" b="1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59" y="990600"/>
            <a:ext cx="8915400" cy="54864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b="1" dirty="0" smtClean="0"/>
              <a:t>Coordinated </a:t>
            </a:r>
            <a:r>
              <a:rPr lang="en-US" b="1" dirty="0"/>
              <a:t>Efforts between DCF and Class Activities Enhance </a:t>
            </a:r>
            <a:r>
              <a:rPr lang="en-US" b="1" dirty="0" smtClean="0"/>
              <a:t>(Rather </a:t>
            </a:r>
            <a:r>
              <a:rPr lang="en-US" b="1" dirty="0"/>
              <a:t>than Cannibalize) College Support </a:t>
            </a:r>
            <a:r>
              <a:rPr lang="en-US" b="1" dirty="0" smtClean="0"/>
              <a:t> </a:t>
            </a:r>
          </a:p>
          <a:p>
            <a:pPr marL="1200150" lvl="2" indent="-342900"/>
            <a:r>
              <a:rPr lang="en-US" b="1" dirty="0" smtClean="0">
                <a:solidFill>
                  <a:srgbClr val="000000"/>
                </a:solidFill>
              </a:rPr>
              <a:t>Create a </a:t>
            </a:r>
            <a:r>
              <a:rPr lang="en-US" b="1" dirty="0" smtClean="0">
                <a:solidFill>
                  <a:srgbClr val="FF8500"/>
                </a:solidFill>
              </a:rPr>
              <a:t>Virtuous Cycle </a:t>
            </a:r>
            <a:r>
              <a:rPr lang="en-US" b="1" dirty="0" smtClean="0">
                <a:solidFill>
                  <a:srgbClr val="000000"/>
                </a:solidFill>
              </a:rPr>
              <a:t>of Engagement:</a:t>
            </a:r>
            <a:endParaRPr lang="en-US" sz="2200" b="1" dirty="0" smtClean="0">
              <a:solidFill>
                <a:srgbClr val="0000FF"/>
              </a:solidFill>
            </a:endParaRPr>
          </a:p>
          <a:p>
            <a:pPr marL="914400" lvl="2" indent="0">
              <a:buNone/>
            </a:pPr>
            <a:endParaRPr lang="en-US" sz="2200" b="1" dirty="0" smtClean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endParaRPr lang="en-US" b="1" dirty="0"/>
          </a:p>
          <a:p>
            <a:pPr lvl="1"/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98615255"/>
              </p:ext>
            </p:extLst>
          </p:nvPr>
        </p:nvGraphicFramePr>
        <p:xfrm>
          <a:off x="3429000" y="2743200"/>
          <a:ext cx="3429000" cy="3505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4</a:t>
            </a:fld>
            <a:endParaRPr 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Best Practices: General</a:t>
            </a:r>
            <a:endParaRPr lang="en-US" sz="3200" b="1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5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85800"/>
            <a:ext cx="8915400" cy="5486400"/>
          </a:xfrm>
        </p:spPr>
        <p:txBody>
          <a:bodyPr>
            <a:noAutofit/>
          </a:bodyPr>
          <a:lstStyle/>
          <a:p>
            <a:pPr lvl="2"/>
            <a:endParaRPr lang="en-US" sz="2400" b="1" baseline="-25000" dirty="0" smtClean="0"/>
          </a:p>
          <a:p>
            <a:pPr marL="457200" lvl="1" indent="0">
              <a:buNone/>
            </a:pPr>
            <a:r>
              <a:rPr lang="en-US" b="1" u="sng" dirty="0" smtClean="0">
                <a:solidFill>
                  <a:srgbClr val="000000"/>
                </a:solidFill>
              </a:rPr>
              <a:t>Tip #1</a:t>
            </a:r>
            <a:r>
              <a:rPr lang="en-US" b="1" dirty="0" smtClean="0">
                <a:solidFill>
                  <a:srgbClr val="000000"/>
                </a:solidFill>
              </a:rPr>
              <a:t>:  </a:t>
            </a:r>
            <a:r>
              <a:rPr lang="en-US" b="1" dirty="0" smtClean="0"/>
              <a:t>If Not Already Doing So, </a:t>
            </a:r>
            <a:r>
              <a:rPr lang="en-US" b="1" dirty="0" smtClean="0">
                <a:solidFill>
                  <a:srgbClr val="FF8500"/>
                </a:solidFill>
              </a:rPr>
              <a:t>Meetings</a:t>
            </a:r>
            <a:r>
              <a:rPr lang="en-US" b="1" dirty="0">
                <a:solidFill>
                  <a:srgbClr val="FF8500"/>
                </a:solidFill>
              </a:rPr>
              <a:t> </a:t>
            </a:r>
            <a:r>
              <a:rPr lang="en-US" b="1" dirty="0" smtClean="0">
                <a:solidFill>
                  <a:srgbClr val="FF8500"/>
                </a:solidFill>
              </a:rPr>
              <a:t>and Calls</a:t>
            </a:r>
            <a:r>
              <a:rPr lang="en-US" b="1" dirty="0" smtClean="0"/>
              <a:t> Should </a:t>
            </a:r>
            <a:r>
              <a:rPr lang="en-US" b="1" dirty="0">
                <a:solidFill>
                  <a:srgbClr val="FF8500"/>
                </a:solidFill>
              </a:rPr>
              <a:t>I</a:t>
            </a:r>
            <a:r>
              <a:rPr lang="en-US" b="1" dirty="0" smtClean="0">
                <a:solidFill>
                  <a:srgbClr val="FF8500"/>
                </a:solidFill>
              </a:rPr>
              <a:t>nclude Head Agents:</a:t>
            </a:r>
          </a:p>
          <a:p>
            <a:pPr marL="457200" lvl="1" indent="0">
              <a:buNone/>
            </a:pPr>
            <a:endParaRPr lang="en-US" sz="1400" b="1" dirty="0" smtClean="0">
              <a:solidFill>
                <a:srgbClr val="FF8500"/>
              </a:solidFill>
            </a:endParaRPr>
          </a:p>
          <a:p>
            <a:pPr lvl="2"/>
            <a:r>
              <a:rPr lang="en-US" b="1" dirty="0"/>
              <a:t>Gives both sides broader perspective of what </a:t>
            </a:r>
            <a:r>
              <a:rPr lang="en-US" b="1" dirty="0" smtClean="0"/>
              <a:t>                                         each team is doing – and when                                    </a:t>
            </a:r>
          </a:p>
          <a:p>
            <a:pPr lvl="2"/>
            <a:r>
              <a:rPr lang="en-US" b="1" dirty="0"/>
              <a:t>Benefits brainstorming with building on other’s ideas</a:t>
            </a:r>
          </a:p>
          <a:p>
            <a:pPr lvl="2"/>
            <a:r>
              <a:rPr lang="en-US" b="1" dirty="0" smtClean="0"/>
              <a:t>More volunteers involved = broader reach of class </a:t>
            </a:r>
          </a:p>
          <a:p>
            <a:pPr lvl="2"/>
            <a:r>
              <a:rPr lang="en-US" sz="2400" b="1" dirty="0" smtClean="0"/>
              <a:t>DCF </a:t>
            </a:r>
            <a:r>
              <a:rPr lang="en-US" sz="2400" b="1" dirty="0"/>
              <a:t>volunteers </a:t>
            </a:r>
            <a:r>
              <a:rPr lang="en-US" sz="2400" b="1" dirty="0" smtClean="0"/>
              <a:t>are </a:t>
            </a:r>
            <a:r>
              <a:rPr lang="en-US" sz="2400" b="1" dirty="0"/>
              <a:t>in </a:t>
            </a:r>
            <a:r>
              <a:rPr lang="en-US" sz="2400" b="1" dirty="0" smtClean="0"/>
              <a:t>direct </a:t>
            </a:r>
            <a:r>
              <a:rPr lang="en-US" b="1" dirty="0"/>
              <a:t>c</a:t>
            </a:r>
            <a:r>
              <a:rPr lang="en-US" sz="2400" b="1" dirty="0" smtClean="0"/>
              <a:t>ontact </a:t>
            </a:r>
            <a:r>
              <a:rPr lang="en-US" sz="2400" b="1" dirty="0"/>
              <a:t>with </a:t>
            </a:r>
            <a:r>
              <a:rPr lang="en-US" sz="2400" b="1" dirty="0" smtClean="0"/>
              <a:t>classmates</a:t>
            </a:r>
            <a:r>
              <a:rPr lang="en-US" sz="2400" b="1" dirty="0"/>
              <a:t>:</a:t>
            </a:r>
          </a:p>
          <a:p>
            <a:pPr lvl="3"/>
            <a:r>
              <a:rPr lang="en-US" b="1" dirty="0"/>
              <a:t>Can provide fodder for newsletters, DAM </a:t>
            </a:r>
            <a:r>
              <a:rPr lang="en-US" b="1" dirty="0" smtClean="0"/>
              <a:t>column</a:t>
            </a:r>
            <a:endParaRPr lang="en-US" b="1" dirty="0"/>
          </a:p>
          <a:p>
            <a:pPr lvl="3"/>
            <a:r>
              <a:rPr lang="en-US" b="1" dirty="0"/>
              <a:t>Identify obsolete / stale contact info</a:t>
            </a:r>
          </a:p>
          <a:p>
            <a:pPr lvl="2"/>
            <a:endParaRPr lang="en-US" b="1" dirty="0" smtClean="0"/>
          </a:p>
          <a:p>
            <a:pPr marL="914400" lvl="2" indent="0">
              <a:buNone/>
            </a:pPr>
            <a:endParaRPr lang="en-US" sz="2000" b="1" dirty="0"/>
          </a:p>
          <a:p>
            <a:pPr lvl="2"/>
            <a:endParaRPr lang="en-US" sz="20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914400" lvl="2" indent="0">
              <a:buNone/>
            </a:pPr>
            <a:endParaRPr lang="en-US" sz="2200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400" b="1" dirty="0" smtClean="0"/>
          </a:p>
          <a:p>
            <a:pPr marL="914400" lvl="2" indent="0">
              <a:buNone/>
            </a:pPr>
            <a:endParaRPr lang="en-US" sz="2000" b="1" dirty="0" smtClean="0"/>
          </a:p>
          <a:p>
            <a:pPr lvl="2"/>
            <a:endParaRPr lang="en-US" sz="20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8" name="Picture 7" descr="A_board_meeting_full_ideas_110730-163984-202009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419600"/>
            <a:ext cx="2705832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000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1524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Best Practices: General</a:t>
            </a:r>
            <a:endParaRPr lang="en-US" sz="3200" b="1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6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765" y="914400"/>
            <a:ext cx="7924800" cy="5257800"/>
          </a:xfrm>
        </p:spPr>
        <p:txBody>
          <a:bodyPr>
            <a:noAutofit/>
          </a:bodyPr>
          <a:lstStyle/>
          <a:p>
            <a:pPr lvl="1"/>
            <a:r>
              <a:rPr lang="en-US" b="1" u="sng" dirty="0">
                <a:solidFill>
                  <a:srgbClr val="000000"/>
                </a:solidFill>
              </a:rPr>
              <a:t>Tip </a:t>
            </a:r>
            <a:r>
              <a:rPr lang="en-US" b="1" u="sng" dirty="0" smtClean="0">
                <a:solidFill>
                  <a:srgbClr val="000000"/>
                </a:solidFill>
              </a:rPr>
              <a:t>#2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>
                <a:solidFill>
                  <a:srgbClr val="FF8500"/>
                </a:solidFill>
              </a:rPr>
              <a:t>Make Giving Fun!! </a:t>
            </a:r>
            <a:r>
              <a:rPr lang="en-US" b="1" dirty="0" smtClean="0"/>
              <a:t>Use </a:t>
            </a:r>
            <a:r>
              <a:rPr lang="en-US" b="1" dirty="0" smtClean="0">
                <a:solidFill>
                  <a:srgbClr val="000000"/>
                </a:solidFill>
              </a:rPr>
              <a:t>Prizes to Incentivize Donating to </a:t>
            </a:r>
            <a:r>
              <a:rPr lang="en-US" b="1" u="sng" dirty="0">
                <a:solidFill>
                  <a:srgbClr val="FF8500"/>
                </a:solidFill>
              </a:rPr>
              <a:t>B</a:t>
            </a:r>
            <a:r>
              <a:rPr lang="en-US" b="1" u="sng" dirty="0" smtClean="0">
                <a:solidFill>
                  <a:srgbClr val="FF8500"/>
                </a:solidFill>
              </a:rPr>
              <a:t>oth</a:t>
            </a:r>
            <a:r>
              <a:rPr lang="en-US" b="1" dirty="0" smtClean="0">
                <a:solidFill>
                  <a:srgbClr val="000000"/>
                </a:solidFill>
              </a:rPr>
              <a:t> DCF and Dues:</a:t>
            </a:r>
            <a:endParaRPr lang="en-US" sz="2000" b="1" dirty="0" smtClean="0"/>
          </a:p>
          <a:p>
            <a:pPr marL="457200" lvl="1" indent="0">
              <a:buNone/>
            </a:pPr>
            <a:endParaRPr lang="en-US" sz="800" b="1" dirty="0" smtClean="0"/>
          </a:p>
          <a:p>
            <a:pPr lvl="2"/>
            <a:r>
              <a:rPr lang="en-US" b="1" dirty="0"/>
              <a:t>Donate </a:t>
            </a:r>
            <a:r>
              <a:rPr lang="en-US" b="1" dirty="0" smtClean="0"/>
              <a:t>to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DCF </a:t>
            </a:r>
            <a:r>
              <a:rPr lang="en-US" b="1" u="sng" dirty="0">
                <a:solidFill>
                  <a:srgbClr val="000000"/>
                </a:solidFill>
              </a:rPr>
              <a:t>and</a:t>
            </a:r>
            <a:r>
              <a:rPr lang="en-US" b="1" dirty="0">
                <a:solidFill>
                  <a:srgbClr val="000000"/>
                </a:solidFill>
              </a:rPr>
              <a:t> D</a:t>
            </a:r>
            <a:r>
              <a:rPr lang="en-US" b="1" dirty="0" smtClean="0">
                <a:solidFill>
                  <a:srgbClr val="000000"/>
                </a:solidFill>
              </a:rPr>
              <a:t>ues </a:t>
            </a:r>
            <a:r>
              <a:rPr lang="en-US" b="1" dirty="0">
                <a:solidFill>
                  <a:srgbClr val="000000"/>
                </a:solidFill>
              </a:rPr>
              <a:t>and </a:t>
            </a:r>
            <a:r>
              <a:rPr lang="en-US" b="1" dirty="0" smtClean="0">
                <a:solidFill>
                  <a:srgbClr val="000000"/>
                </a:solidFill>
              </a:rPr>
              <a:t>Classmate </a:t>
            </a:r>
            <a:r>
              <a:rPr lang="en-US" b="1" dirty="0">
                <a:solidFill>
                  <a:srgbClr val="000000"/>
                </a:solidFill>
              </a:rPr>
              <a:t>C</a:t>
            </a:r>
            <a:r>
              <a:rPr lang="en-US" b="1" dirty="0" smtClean="0">
                <a:solidFill>
                  <a:srgbClr val="000000"/>
                </a:solidFill>
              </a:rPr>
              <a:t>ould </a:t>
            </a:r>
            <a:r>
              <a:rPr lang="en-US" b="1" dirty="0">
                <a:solidFill>
                  <a:srgbClr val="000000"/>
                </a:solidFill>
              </a:rPr>
              <a:t>W</a:t>
            </a:r>
            <a:r>
              <a:rPr lang="en-US" b="1" dirty="0" smtClean="0">
                <a:solidFill>
                  <a:srgbClr val="000000"/>
                </a:solidFill>
              </a:rPr>
              <a:t>in</a:t>
            </a:r>
            <a:r>
              <a:rPr lang="en-US" b="1" dirty="0" smtClean="0"/>
              <a:t>              </a:t>
            </a:r>
            <a:r>
              <a:rPr lang="en-US" b="1" dirty="0"/>
              <a:t>1 of X # of P</a:t>
            </a:r>
            <a:r>
              <a:rPr lang="en-US" b="1" dirty="0" smtClean="0"/>
              <a:t>rizes:</a:t>
            </a:r>
            <a:endParaRPr lang="en-US" b="1" dirty="0"/>
          </a:p>
          <a:p>
            <a:pPr lvl="3"/>
            <a:r>
              <a:rPr lang="en-US" b="1" dirty="0"/>
              <a:t>Class sweaters, Co</a:t>
            </a:r>
            <a:r>
              <a:rPr lang="en-US" b="1" dirty="0" smtClean="0"/>
              <a:t>-Op </a:t>
            </a:r>
            <a:r>
              <a:rPr lang="en-US" b="1" dirty="0"/>
              <a:t>gift </a:t>
            </a:r>
            <a:r>
              <a:rPr lang="en-US" b="1" dirty="0" smtClean="0"/>
              <a:t>cards, D </a:t>
            </a:r>
            <a:r>
              <a:rPr lang="en-US" b="1" dirty="0" err="1" smtClean="0"/>
              <a:t>schwag</a:t>
            </a:r>
            <a:endParaRPr lang="en-US" b="1" dirty="0"/>
          </a:p>
          <a:p>
            <a:pPr lvl="3"/>
            <a:r>
              <a:rPr lang="en-US" b="1" dirty="0"/>
              <a:t>Items donated by </a:t>
            </a:r>
            <a:r>
              <a:rPr lang="en-US" b="1" dirty="0" smtClean="0"/>
              <a:t>classmates</a:t>
            </a:r>
          </a:p>
          <a:p>
            <a:pPr lvl="3"/>
            <a:r>
              <a:rPr lang="en-US" b="1" dirty="0" smtClean="0"/>
              <a:t>Joint communications </a:t>
            </a:r>
            <a:r>
              <a:rPr lang="en-US" b="1" u="sng" dirty="0" smtClean="0"/>
              <a:t>help clarify</a:t>
            </a:r>
            <a:r>
              <a:rPr lang="en-US" b="1" dirty="0" smtClean="0"/>
              <a:t> difference          between DCF and dues </a:t>
            </a:r>
          </a:p>
          <a:p>
            <a:pPr marL="1371600" lvl="3" indent="0">
              <a:buNone/>
            </a:pPr>
            <a:endParaRPr lang="en-US" sz="800" b="1" dirty="0"/>
          </a:p>
          <a:p>
            <a:pPr lvl="2"/>
            <a:r>
              <a:rPr lang="en-US" b="1" dirty="0" smtClean="0"/>
              <a:t>Do the Promotion </a:t>
            </a:r>
            <a:r>
              <a:rPr lang="en-US" b="1" dirty="0"/>
              <a:t>L</a:t>
            </a:r>
            <a:r>
              <a:rPr lang="en-US" b="1" dirty="0" smtClean="0"/>
              <a:t>eading </a:t>
            </a:r>
            <a:r>
              <a:rPr lang="en-US" b="1" dirty="0"/>
              <a:t>U</a:t>
            </a:r>
            <a:r>
              <a:rPr lang="en-US" b="1" dirty="0" smtClean="0"/>
              <a:t>p to a Big Event (Homecoming, Winter Carnival, Green Key): </a:t>
            </a:r>
          </a:p>
          <a:p>
            <a:pPr lvl="3"/>
            <a:r>
              <a:rPr lang="en-US" b="1" dirty="0" smtClean="0"/>
              <a:t>Or up to 91</a:t>
            </a:r>
            <a:r>
              <a:rPr lang="en-US" b="1" baseline="30000" dirty="0" smtClean="0"/>
              <a:t>st</a:t>
            </a:r>
            <a:r>
              <a:rPr lang="en-US" b="1" dirty="0" smtClean="0"/>
              <a:t> day of year (for class of </a:t>
            </a:r>
            <a:r>
              <a:rPr lang="fr-FR" b="1" dirty="0" smtClean="0"/>
              <a:t>’</a:t>
            </a:r>
            <a:r>
              <a:rPr lang="en-US" b="1" dirty="0" smtClean="0"/>
              <a:t>91)</a:t>
            </a:r>
          </a:p>
          <a:p>
            <a:pPr lvl="4"/>
            <a:r>
              <a:rPr lang="en-US" sz="1600" b="1" dirty="0" smtClean="0"/>
              <a:t>Make a gift to DCF </a:t>
            </a:r>
            <a:r>
              <a:rPr lang="en-US" sz="1600" b="1" u="sng" dirty="0" smtClean="0"/>
              <a:t>and</a:t>
            </a:r>
            <a:r>
              <a:rPr lang="en-US" sz="1600" b="1" dirty="0" smtClean="0"/>
              <a:t> pay dues during the 4 weeks before Green Key and your name will be entered into a prize drawing!</a:t>
            </a:r>
          </a:p>
          <a:p>
            <a:pPr marL="914400" lvl="2" indent="0">
              <a:buNone/>
            </a:pPr>
            <a:endParaRPr lang="en-US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914400" lvl="2" indent="0">
              <a:buNone/>
            </a:pPr>
            <a:endParaRPr lang="en-US" sz="20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5" name="Picture 4" descr="img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2667000"/>
            <a:ext cx="1747079" cy="1482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36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Best Practices: General</a:t>
            </a:r>
            <a:endParaRPr lang="en-US" sz="3200" b="1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7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838200"/>
            <a:ext cx="8915400" cy="54864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800" b="1" dirty="0"/>
          </a:p>
          <a:p>
            <a:pPr lvl="1"/>
            <a:r>
              <a:rPr lang="en-US" b="1" u="sng" dirty="0" smtClean="0">
                <a:solidFill>
                  <a:srgbClr val="000000"/>
                </a:solidFill>
              </a:rPr>
              <a:t>Tip #3</a:t>
            </a:r>
            <a:r>
              <a:rPr lang="en-US" b="1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/>
              <a:t>Incorporate DCF into </a:t>
            </a:r>
            <a:r>
              <a:rPr lang="en-US" b="1" dirty="0" smtClean="0">
                <a:solidFill>
                  <a:srgbClr val="FF8500"/>
                </a:solidFill>
              </a:rPr>
              <a:t>Class-Wide Communications:</a:t>
            </a:r>
          </a:p>
          <a:p>
            <a:pPr lvl="1"/>
            <a:endParaRPr lang="en-US" sz="1000" b="1" dirty="0">
              <a:solidFill>
                <a:srgbClr val="FF8500"/>
              </a:solidFill>
            </a:endParaRPr>
          </a:p>
          <a:p>
            <a:pPr lvl="2"/>
            <a:r>
              <a:rPr lang="en-US" b="1" dirty="0" smtClean="0"/>
              <a:t>Let DCF Have </a:t>
            </a:r>
            <a:r>
              <a:rPr lang="en-US" b="1" dirty="0"/>
              <a:t>the </a:t>
            </a:r>
            <a:r>
              <a:rPr lang="en-US" b="1" dirty="0" smtClean="0"/>
              <a:t>Stage </a:t>
            </a:r>
            <a:r>
              <a:rPr lang="en-US" b="1" dirty="0"/>
              <a:t>at </a:t>
            </a:r>
            <a:r>
              <a:rPr lang="en-US" b="1" u="sng" dirty="0">
                <a:solidFill>
                  <a:srgbClr val="000000"/>
                </a:solidFill>
              </a:rPr>
              <a:t>K</a:t>
            </a:r>
            <a:r>
              <a:rPr lang="en-US" b="1" u="sng" dirty="0" smtClean="0">
                <a:solidFill>
                  <a:srgbClr val="000000"/>
                </a:solidFill>
              </a:rPr>
              <a:t>ey</a:t>
            </a:r>
            <a:r>
              <a:rPr lang="en-US" b="1" dirty="0" smtClean="0"/>
              <a:t> </a:t>
            </a:r>
            <a:r>
              <a:rPr lang="en-US" b="1" dirty="0"/>
              <a:t>T</a:t>
            </a:r>
            <a:r>
              <a:rPr lang="en-US" b="1" dirty="0" smtClean="0"/>
              <a:t>imes</a:t>
            </a:r>
          </a:p>
          <a:p>
            <a:pPr lvl="3"/>
            <a:r>
              <a:rPr lang="en-US" b="1" dirty="0" smtClean="0"/>
              <a:t> </a:t>
            </a:r>
            <a:r>
              <a:rPr lang="en-US" b="1" dirty="0"/>
              <a:t>year-end push, </a:t>
            </a:r>
            <a:r>
              <a:rPr lang="en-US" b="1" dirty="0" smtClean="0"/>
              <a:t>promotions</a:t>
            </a:r>
            <a:endParaRPr lang="en-US" b="1" dirty="0"/>
          </a:p>
          <a:p>
            <a:pPr lvl="2"/>
            <a:endParaRPr lang="en-US" b="1" dirty="0" smtClean="0"/>
          </a:p>
          <a:p>
            <a:pPr lvl="2"/>
            <a:r>
              <a:rPr lang="en-US" b="1" dirty="0" smtClean="0"/>
              <a:t>DCF in Newsletters 2x</a:t>
            </a:r>
            <a:r>
              <a:rPr lang="en-US" b="1" dirty="0"/>
              <a:t>/year                                                                 </a:t>
            </a:r>
          </a:p>
          <a:p>
            <a:pPr lvl="3"/>
            <a:r>
              <a:rPr lang="en-US" b="1" dirty="0" smtClean="0"/>
              <a:t>goals </a:t>
            </a:r>
            <a:r>
              <a:rPr lang="en-US" b="1" dirty="0"/>
              <a:t>and </a:t>
            </a:r>
            <a:r>
              <a:rPr lang="en-US" b="1" dirty="0" smtClean="0"/>
              <a:t>outcomes – builds class pride with accomplishments</a:t>
            </a:r>
            <a:endParaRPr lang="en-US" b="1" dirty="0"/>
          </a:p>
          <a:p>
            <a:pPr lvl="3"/>
            <a:r>
              <a:rPr lang="en-US" b="1" dirty="0" smtClean="0"/>
              <a:t>special promotions</a:t>
            </a:r>
          </a:p>
          <a:p>
            <a:pPr marL="1371600" lvl="3" indent="0">
              <a:buNone/>
            </a:pPr>
            <a:endParaRPr lang="en-US" b="1" dirty="0" smtClean="0"/>
          </a:p>
          <a:p>
            <a:pPr lvl="2"/>
            <a:r>
              <a:rPr lang="en-US" b="1" dirty="0" smtClean="0"/>
              <a:t>DCF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u="sng" dirty="0">
                <a:solidFill>
                  <a:srgbClr val="000000"/>
                </a:solidFill>
              </a:rPr>
              <a:t>J</a:t>
            </a:r>
            <a:r>
              <a:rPr lang="en-US" b="1" u="sng" dirty="0" smtClean="0">
                <a:solidFill>
                  <a:srgbClr val="000000"/>
                </a:solidFill>
              </a:rPr>
              <a:t>udiciously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/>
              <a:t>in Social </a:t>
            </a:r>
            <a:r>
              <a:rPr lang="en-US" b="1" dirty="0"/>
              <a:t>M</a:t>
            </a:r>
            <a:r>
              <a:rPr lang="en-US" b="1" dirty="0" smtClean="0"/>
              <a:t>edia</a:t>
            </a:r>
          </a:p>
          <a:p>
            <a:pPr lvl="3"/>
            <a:r>
              <a:rPr lang="en-US" b="1" dirty="0" smtClean="0"/>
              <a:t>Final stretch of fiscal </a:t>
            </a:r>
            <a:r>
              <a:rPr lang="en-US" b="1" dirty="0"/>
              <a:t>y</a:t>
            </a:r>
            <a:r>
              <a:rPr lang="en-US" b="1" dirty="0" smtClean="0"/>
              <a:t>ear</a:t>
            </a:r>
          </a:p>
          <a:p>
            <a:pPr lvl="3"/>
            <a:endParaRPr lang="en-US" b="1" dirty="0" smtClean="0"/>
          </a:p>
          <a:p>
            <a:pPr lvl="3"/>
            <a:endParaRPr lang="en-US" b="1" dirty="0"/>
          </a:p>
          <a:p>
            <a:pPr marL="914400" lvl="2" indent="0">
              <a:buNone/>
            </a:pPr>
            <a:endParaRPr lang="en-US" sz="2000" b="1" dirty="0"/>
          </a:p>
          <a:p>
            <a:pPr lvl="3"/>
            <a:endParaRPr lang="en-US" sz="1600" b="1" dirty="0" smtClean="0"/>
          </a:p>
          <a:p>
            <a:pPr lvl="2"/>
            <a:endParaRPr lang="en-US" sz="2000" b="1" dirty="0"/>
          </a:p>
          <a:p>
            <a:pPr lvl="2"/>
            <a:endParaRPr lang="en-US" sz="20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914400" lvl="2" indent="0">
              <a:buNone/>
            </a:pPr>
            <a:endParaRPr lang="en-US" sz="2200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400" b="1" dirty="0" smtClean="0"/>
          </a:p>
          <a:p>
            <a:pPr marL="914400" lvl="2" indent="0">
              <a:buNone/>
            </a:pPr>
            <a:endParaRPr lang="en-US" sz="2000" b="1" dirty="0" smtClean="0"/>
          </a:p>
          <a:p>
            <a:pPr lvl="2"/>
            <a:endParaRPr lang="en-US" sz="20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11" name="Picture 10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752600"/>
            <a:ext cx="2483152" cy="1757737"/>
          </a:xfrm>
          <a:prstGeom prst="rect">
            <a:avLst/>
          </a:prstGeom>
        </p:spPr>
      </p:pic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95800"/>
            <a:ext cx="1828630" cy="182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6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2286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Tips and Best Practices: General</a:t>
            </a:r>
            <a:endParaRPr lang="en-US" sz="3200" b="1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8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8600" y="762000"/>
            <a:ext cx="8915400" cy="4800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400" b="1" dirty="0" smtClean="0"/>
          </a:p>
          <a:p>
            <a:pPr lvl="1"/>
            <a:r>
              <a:rPr lang="en-US" b="1" u="sng" dirty="0" smtClean="0">
                <a:solidFill>
                  <a:srgbClr val="000000"/>
                </a:solidFill>
              </a:rPr>
              <a:t>Tip #4</a:t>
            </a:r>
            <a:r>
              <a:rPr lang="en-US" b="1" dirty="0" smtClean="0"/>
              <a:t>: President and Other Class Leaders </a:t>
            </a:r>
            <a:r>
              <a:rPr lang="en-US" b="1" dirty="0" smtClean="0">
                <a:solidFill>
                  <a:srgbClr val="FF8500"/>
                </a:solidFill>
              </a:rPr>
              <a:t>Assist </a:t>
            </a:r>
            <a:r>
              <a:rPr lang="en-US" b="1" dirty="0">
                <a:solidFill>
                  <a:srgbClr val="FF8500"/>
                </a:solidFill>
              </a:rPr>
              <a:t>a</a:t>
            </a:r>
            <a:r>
              <a:rPr lang="en-US" b="1" dirty="0" smtClean="0">
                <a:solidFill>
                  <a:srgbClr val="FF8500"/>
                </a:solidFill>
              </a:rPr>
              <a:t>s </a:t>
            </a:r>
            <a:r>
              <a:rPr lang="en-US" b="1" dirty="0">
                <a:solidFill>
                  <a:srgbClr val="FF8500"/>
                </a:solidFill>
              </a:rPr>
              <a:t>DCF </a:t>
            </a:r>
            <a:r>
              <a:rPr lang="en-US" b="1" dirty="0" smtClean="0"/>
              <a:t>Volunteers: </a:t>
            </a:r>
          </a:p>
          <a:p>
            <a:pPr marL="457200" lvl="1" indent="0">
              <a:buNone/>
            </a:pPr>
            <a:endParaRPr lang="en-US" sz="1400" b="1" dirty="0">
              <a:solidFill>
                <a:srgbClr val="000000"/>
              </a:solidFill>
            </a:endParaRPr>
          </a:p>
          <a:p>
            <a:pPr lvl="2"/>
            <a:r>
              <a:rPr lang="en-US" b="1" dirty="0" smtClean="0"/>
              <a:t>Help Identify &amp;</a:t>
            </a:r>
            <a:r>
              <a:rPr lang="en-US" b="1" dirty="0"/>
              <a:t> R</a:t>
            </a:r>
            <a:r>
              <a:rPr lang="en-US" b="1" dirty="0" smtClean="0"/>
              <a:t>ecruit </a:t>
            </a:r>
            <a:r>
              <a:rPr lang="en-US" b="1" dirty="0"/>
              <a:t>V</a:t>
            </a:r>
            <a:r>
              <a:rPr lang="en-US" b="1" dirty="0" smtClean="0"/>
              <a:t>olunteer Agents</a:t>
            </a:r>
          </a:p>
          <a:p>
            <a:pPr lvl="2"/>
            <a:r>
              <a:rPr lang="en-US" b="1" dirty="0" smtClean="0"/>
              <a:t>Do outreach to disengaged classmates and lapsed donors</a:t>
            </a:r>
          </a:p>
          <a:p>
            <a:pPr lvl="3"/>
            <a:r>
              <a:rPr lang="en-US" b="1" dirty="0" smtClean="0"/>
              <a:t>Feature in newsletters, DAM, etc.</a:t>
            </a:r>
          </a:p>
          <a:p>
            <a:pPr lvl="3"/>
            <a:r>
              <a:rPr lang="en-US" b="1" dirty="0" smtClean="0">
                <a:solidFill>
                  <a:srgbClr val="000000"/>
                </a:solidFill>
              </a:rPr>
              <a:t>Personal calls to attend mini-reunions</a:t>
            </a:r>
            <a:endParaRPr lang="en-US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endParaRPr lang="en-US" sz="2400" b="1" dirty="0" smtClean="0"/>
          </a:p>
          <a:p>
            <a:pPr marL="914400" lvl="2" indent="0">
              <a:buNone/>
            </a:pPr>
            <a:endParaRPr lang="en-US" sz="2000" b="1" dirty="0" smtClean="0"/>
          </a:p>
          <a:p>
            <a:pPr lvl="2"/>
            <a:endParaRPr lang="en-US" sz="20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5" name="Picture 4" descr="acid_picdump_17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038600"/>
            <a:ext cx="3110576" cy="213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64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1000" y="152400"/>
            <a:ext cx="7772400" cy="5334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Best Practices: General</a:t>
            </a:r>
            <a:endParaRPr lang="en-US" sz="3200" b="1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>
          <a:xfrm>
            <a:off x="6934200" y="6356350"/>
            <a:ext cx="20574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560F372-2636-49D2-BF16-921708DEAE3A}" type="slidenum">
              <a:rPr lang="en-US" sz="1400" b="1" smtClean="0">
                <a:solidFill>
                  <a:schemeClr val="bg1"/>
                </a:solidFill>
              </a:rPr>
              <a:pPr algn="r"/>
              <a:t>9</a:t>
            </a:fld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1143000"/>
            <a:ext cx="8915400" cy="5257800"/>
          </a:xfrm>
        </p:spPr>
        <p:txBody>
          <a:bodyPr>
            <a:noAutofit/>
          </a:bodyPr>
          <a:lstStyle/>
          <a:p>
            <a:pPr lvl="1"/>
            <a:r>
              <a:rPr lang="en-US" b="1" u="sng" dirty="0">
                <a:solidFill>
                  <a:srgbClr val="000000"/>
                </a:solidFill>
              </a:rPr>
              <a:t>Tip </a:t>
            </a:r>
            <a:r>
              <a:rPr lang="en-US" b="1" u="sng" dirty="0" smtClean="0">
                <a:solidFill>
                  <a:srgbClr val="000000"/>
                </a:solidFill>
              </a:rPr>
              <a:t>#5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FF8500"/>
                </a:solidFill>
              </a:rPr>
              <a:t>Lead by Example</a:t>
            </a:r>
          </a:p>
          <a:p>
            <a:pPr marL="457200" lvl="1" indent="0">
              <a:buNone/>
            </a:pPr>
            <a:endParaRPr lang="en-US" sz="1400" b="1" dirty="0" smtClean="0">
              <a:solidFill>
                <a:srgbClr val="FF8500"/>
              </a:solidFill>
            </a:endParaRPr>
          </a:p>
          <a:p>
            <a:pPr lvl="2"/>
            <a:r>
              <a:rPr lang="en-US" b="1" dirty="0" smtClean="0"/>
              <a:t>DCF Volunteers:</a:t>
            </a:r>
          </a:p>
          <a:p>
            <a:pPr lvl="3"/>
            <a:r>
              <a:rPr lang="en-US" sz="2200" b="1" dirty="0"/>
              <a:t>P</a:t>
            </a:r>
            <a:r>
              <a:rPr lang="en-US" sz="2200" b="1" dirty="0" smtClean="0"/>
              <a:t>ay </a:t>
            </a:r>
            <a:r>
              <a:rPr lang="en-US" sz="2200" b="1" dirty="0"/>
              <a:t>C</a:t>
            </a:r>
            <a:r>
              <a:rPr lang="en-US" sz="2200" b="1" dirty="0" smtClean="0"/>
              <a:t>lass </a:t>
            </a:r>
            <a:r>
              <a:rPr lang="en-US" sz="2200" b="1" dirty="0"/>
              <a:t>C</a:t>
            </a:r>
            <a:r>
              <a:rPr lang="en-US" sz="2200" b="1" dirty="0" smtClean="0"/>
              <a:t>ues</a:t>
            </a:r>
          </a:p>
          <a:p>
            <a:pPr lvl="3"/>
            <a:r>
              <a:rPr lang="en-US" sz="2200" b="1" dirty="0" smtClean="0"/>
              <a:t>Attend Mini-Reunions/Class Events</a:t>
            </a:r>
          </a:p>
          <a:p>
            <a:pPr marL="1371600" lvl="3" indent="0">
              <a:buNone/>
            </a:pPr>
            <a:endParaRPr lang="en-US" sz="2200" b="1" dirty="0"/>
          </a:p>
          <a:p>
            <a:pPr lvl="2"/>
            <a:r>
              <a:rPr lang="en-US" b="1" dirty="0" smtClean="0"/>
              <a:t>Class Officers:</a:t>
            </a:r>
          </a:p>
          <a:p>
            <a:pPr lvl="3"/>
            <a:r>
              <a:rPr lang="en-US" sz="2200" b="1" dirty="0"/>
              <a:t>G</a:t>
            </a:r>
            <a:r>
              <a:rPr lang="en-US" sz="2200" b="1" dirty="0" smtClean="0"/>
              <a:t>ive Annually to DCF</a:t>
            </a:r>
          </a:p>
          <a:p>
            <a:pPr lvl="3"/>
            <a:r>
              <a:rPr lang="en-US" sz="2200" b="1" dirty="0"/>
              <a:t>A</a:t>
            </a:r>
            <a:r>
              <a:rPr lang="en-US" sz="2200" b="1" dirty="0" smtClean="0"/>
              <a:t>nd 1769 Society where Appropriate</a:t>
            </a:r>
          </a:p>
          <a:p>
            <a:pPr lvl="2"/>
            <a:endParaRPr lang="en-US" sz="2000" b="1" dirty="0" smtClean="0"/>
          </a:p>
          <a:p>
            <a:pPr marL="457200" lvl="1" indent="0">
              <a:buNone/>
            </a:pPr>
            <a:endParaRPr lang="en-US" sz="2400" b="1" dirty="0" smtClean="0"/>
          </a:p>
          <a:p>
            <a:pPr marL="457200" lvl="1" indent="0">
              <a:buNone/>
            </a:pPr>
            <a:endParaRPr lang="en-US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r>
              <a:rPr lang="en-US" b="1" dirty="0" smtClean="0"/>
              <a:t> </a:t>
            </a:r>
          </a:p>
          <a:p>
            <a:pPr marL="457200" lvl="1" indent="0">
              <a:buNone/>
            </a:pPr>
            <a:endParaRPr lang="en-US" b="1" dirty="0" smtClean="0"/>
          </a:p>
          <a:p>
            <a:pPr marL="457200" lvl="1" indent="0">
              <a:buNone/>
            </a:pPr>
            <a:r>
              <a:rPr lang="en-US" b="1" dirty="0" smtClean="0"/>
              <a:t> </a:t>
            </a:r>
            <a:endParaRPr lang="en-US" sz="3200" b="1" dirty="0" smtClean="0"/>
          </a:p>
          <a:p>
            <a:pPr lvl="1"/>
            <a:endParaRPr lang="en-US" b="1" dirty="0"/>
          </a:p>
          <a:p>
            <a:pPr marL="457200" lvl="1" indent="0">
              <a:buNone/>
            </a:pPr>
            <a:endParaRPr lang="en-US" b="1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572000"/>
            <a:ext cx="24384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4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15697</TotalTime>
  <Words>870</Words>
  <Application>Microsoft Macintosh PowerPoint</Application>
  <PresentationFormat>On-screen Show (4:3)</PresentationFormat>
  <Paragraphs>271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Dartmouth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DAM funding study</dc:title>
  <dc:creator>Standards User</dc:creator>
  <cp:lastModifiedBy>Catherine Briggs</cp:lastModifiedBy>
  <cp:revision>966</cp:revision>
  <cp:lastPrinted>2015-09-16T04:45:03Z</cp:lastPrinted>
  <dcterms:created xsi:type="dcterms:W3CDTF">2011-12-15T00:53:03Z</dcterms:created>
  <dcterms:modified xsi:type="dcterms:W3CDTF">2015-09-16T04:58:37Z</dcterms:modified>
</cp:coreProperties>
</file>