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8"/>
  </p:notesMasterIdLst>
  <p:handoutMasterIdLst>
    <p:handoutMasterId r:id="rId39"/>
  </p:handoutMasterIdLst>
  <p:sldIdLst>
    <p:sldId id="256" r:id="rId3"/>
    <p:sldId id="283" r:id="rId4"/>
    <p:sldId id="291" r:id="rId5"/>
    <p:sldId id="319" r:id="rId6"/>
    <p:sldId id="287" r:id="rId7"/>
    <p:sldId id="300" r:id="rId8"/>
    <p:sldId id="311" r:id="rId9"/>
    <p:sldId id="295" r:id="rId10"/>
    <p:sldId id="292" r:id="rId11"/>
    <p:sldId id="272" r:id="rId12"/>
    <p:sldId id="321" r:id="rId13"/>
    <p:sldId id="322" r:id="rId14"/>
    <p:sldId id="323" r:id="rId15"/>
    <p:sldId id="324" r:id="rId16"/>
    <p:sldId id="325" r:id="rId17"/>
    <p:sldId id="326" r:id="rId18"/>
    <p:sldId id="305" r:id="rId19"/>
    <p:sldId id="280" r:id="rId20"/>
    <p:sldId id="312" r:id="rId21"/>
    <p:sldId id="318" r:id="rId22"/>
    <p:sldId id="314" r:id="rId23"/>
    <p:sldId id="313" r:id="rId24"/>
    <p:sldId id="317" r:id="rId25"/>
    <p:sldId id="320" r:id="rId26"/>
    <p:sldId id="281" r:id="rId27"/>
    <p:sldId id="282" r:id="rId28"/>
    <p:sldId id="306" r:id="rId29"/>
    <p:sldId id="307" r:id="rId30"/>
    <p:sldId id="308" r:id="rId31"/>
    <p:sldId id="309" r:id="rId32"/>
    <p:sldId id="310" r:id="rId33"/>
    <p:sldId id="316" r:id="rId34"/>
    <p:sldId id="327" r:id="rId35"/>
    <p:sldId id="284" r:id="rId36"/>
    <p:sldId id="299" r:id="rId37"/>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03C"/>
    <a:srgbClr val="FFFFFF"/>
    <a:srgbClr val="CC7F40"/>
    <a:srgbClr val="3C8C5C"/>
    <a:srgbClr val="008000"/>
    <a:srgbClr val="9E5E2A"/>
    <a:srgbClr val="7CC6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74289" autoAdjust="0"/>
  </p:normalViewPr>
  <p:slideViewPr>
    <p:cSldViewPr>
      <p:cViewPr varScale="1">
        <p:scale>
          <a:sx n="87" d="100"/>
          <a:sy n="87" d="100"/>
        </p:scale>
        <p:origin x="2304" y="90"/>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notesViewPr>
    <p:cSldViewPr>
      <p:cViewPr varScale="1">
        <p:scale>
          <a:sx n="86" d="100"/>
          <a:sy n="86" d="100"/>
        </p:scale>
        <p:origin x="-1938" y="-8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fontAlgn="auto">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fontAlgn="auto">
              <a:spcBef>
                <a:spcPts val="0"/>
              </a:spcBef>
              <a:spcAft>
                <a:spcPts val="0"/>
              </a:spcAft>
              <a:defRPr sz="1200">
                <a:latin typeface="+mn-lt"/>
              </a:defRPr>
            </a:lvl1pPr>
          </a:lstStyle>
          <a:p>
            <a:pPr>
              <a:defRPr/>
            </a:pPr>
            <a:fld id="{CFFA7089-8073-4E27-8085-E219E18E09F2}" type="datetimeFigureOut">
              <a:rPr lang="en-US"/>
              <a:pPr>
                <a:defRPr/>
              </a:pPr>
              <a:t>9/17/2015</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fontAlgn="auto">
              <a:spcBef>
                <a:spcPts val="0"/>
              </a:spcBef>
              <a:spcAft>
                <a:spcPts val="0"/>
              </a:spcAft>
              <a:defRPr sz="1200">
                <a:latin typeface="+mn-lt"/>
              </a:defRPr>
            </a:lvl1pPr>
          </a:lstStyle>
          <a:p>
            <a:pPr>
              <a:defRPr/>
            </a:pPr>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fontAlgn="auto">
              <a:spcBef>
                <a:spcPts val="0"/>
              </a:spcBef>
              <a:spcAft>
                <a:spcPts val="0"/>
              </a:spcAft>
              <a:defRPr sz="1200">
                <a:latin typeface="+mn-lt"/>
              </a:defRPr>
            </a:lvl1pPr>
          </a:lstStyle>
          <a:p>
            <a:pPr>
              <a:defRPr/>
            </a:pPr>
            <a:fld id="{22C03E5D-29BB-4A47-9757-737391717B8F}" type="slidenum">
              <a:rPr lang="en-US"/>
              <a:pPr>
                <a:defRPr/>
              </a:pPr>
              <a:t>‹#›</a:t>
            </a:fld>
            <a:endParaRPr lang="en-US" dirty="0"/>
          </a:p>
        </p:txBody>
      </p:sp>
    </p:spTree>
    <p:extLst>
      <p:ext uri="{BB962C8B-B14F-4D97-AF65-F5344CB8AC3E}">
        <p14:creationId xmlns:p14="http://schemas.microsoft.com/office/powerpoint/2010/main" val="16042426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fontAlgn="auto">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fontAlgn="auto">
              <a:spcBef>
                <a:spcPts val="0"/>
              </a:spcBef>
              <a:spcAft>
                <a:spcPts val="0"/>
              </a:spcAft>
              <a:defRPr sz="1200">
                <a:latin typeface="+mn-lt"/>
              </a:defRPr>
            </a:lvl1pPr>
          </a:lstStyle>
          <a:p>
            <a:pPr>
              <a:defRPr/>
            </a:pPr>
            <a:fld id="{90D51C45-D127-48DC-B12A-CEF7D16D2099}" type="datetimeFigureOut">
              <a:rPr lang="en-US"/>
              <a:pPr>
                <a:defRPr/>
              </a:pPr>
              <a:t>9/17/2015</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fontAlgn="auto">
              <a:spcBef>
                <a:spcPts val="0"/>
              </a:spcBef>
              <a:spcAft>
                <a:spcPts val="0"/>
              </a:spcAft>
              <a:defRPr sz="1200">
                <a:latin typeface="+mn-lt"/>
              </a:defRPr>
            </a:lvl1pPr>
          </a:lstStyle>
          <a:p>
            <a:pPr>
              <a:defRPr/>
            </a:pPr>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fontAlgn="auto">
              <a:spcBef>
                <a:spcPts val="0"/>
              </a:spcBef>
              <a:spcAft>
                <a:spcPts val="0"/>
              </a:spcAft>
              <a:defRPr sz="1200">
                <a:latin typeface="+mn-lt"/>
              </a:defRPr>
            </a:lvl1pPr>
          </a:lstStyle>
          <a:p>
            <a:pPr>
              <a:defRPr/>
            </a:pPr>
            <a:fld id="{EA126689-9AC6-48B7-8BC6-CAD584783997}" type="slidenum">
              <a:rPr lang="en-US"/>
              <a:pPr>
                <a:defRPr/>
              </a:pPr>
              <a:t>‹#›</a:t>
            </a:fld>
            <a:endParaRPr lang="en-US" dirty="0"/>
          </a:p>
        </p:txBody>
      </p:sp>
    </p:spTree>
    <p:extLst>
      <p:ext uri="{BB962C8B-B14F-4D97-AF65-F5344CB8AC3E}">
        <p14:creationId xmlns:p14="http://schemas.microsoft.com/office/powerpoint/2010/main" val="290412576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638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D506979-CEC8-47F4-B62A-D806A51F2B05}" type="slidenum">
              <a:rPr lang="en-US"/>
              <a:pPr fontAlgn="base">
                <a:spcBef>
                  <a:spcPct val="0"/>
                </a:spcBef>
                <a:spcAft>
                  <a:spcPct val="0"/>
                </a:spcAft>
                <a:defRPr/>
              </a:pPr>
              <a:t>1</a:t>
            </a:fld>
            <a:endParaRPr lang="en-US" dirty="0"/>
          </a:p>
        </p:txBody>
      </p:sp>
    </p:spTree>
    <p:extLst>
      <p:ext uri="{BB962C8B-B14F-4D97-AF65-F5344CB8AC3E}">
        <p14:creationId xmlns:p14="http://schemas.microsoft.com/office/powerpoint/2010/main" val="35690523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Slide Image Placeholder 1"/>
          <p:cNvSpPr>
            <a:spLocks noGrp="1" noRot="1" noChangeAspect="1"/>
          </p:cNvSpPr>
          <p:nvPr>
            <p:ph type="sldImg"/>
          </p:nvPr>
        </p:nvSpPr>
        <p:spPr bwMode="auto">
          <a:noFill/>
          <a:ln>
            <a:solidFill>
              <a:srgbClr val="000000"/>
            </a:solidFill>
            <a:miter lim="800000"/>
            <a:headEnd/>
            <a:tailEnd/>
          </a:ln>
        </p:spPr>
      </p:sp>
      <p:sp>
        <p:nvSpPr>
          <p:cNvPr id="11571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tabLst>
                <a:tab pos="1397660" algn="l"/>
              </a:tabLst>
            </a:pPr>
            <a:endParaRPr lang="en-US" dirty="0" smtClean="0">
              <a:latin typeface="Times New Roman" pitchFamily="18" charset="0"/>
              <a:cs typeface="Times New Roman" pitchFamily="18" charset="0"/>
            </a:endParaRPr>
          </a:p>
        </p:txBody>
      </p:sp>
      <p:sp>
        <p:nvSpPr>
          <p:cNvPr id="4915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05C4ABC-8E47-44A0-ACD2-1A581BF097DC}" type="slidenum">
              <a:rPr lang="en-US"/>
              <a:pPr fontAlgn="base">
                <a:spcBef>
                  <a:spcPct val="0"/>
                </a:spcBef>
                <a:spcAft>
                  <a:spcPct val="0"/>
                </a:spcAft>
                <a:defRPr/>
              </a:pPr>
              <a:t>10</a:t>
            </a:fld>
            <a:endParaRPr lang="en-US" dirty="0"/>
          </a:p>
        </p:txBody>
      </p:sp>
    </p:spTree>
    <p:extLst>
      <p:ext uri="{BB962C8B-B14F-4D97-AF65-F5344CB8AC3E}">
        <p14:creationId xmlns:p14="http://schemas.microsoft.com/office/powerpoint/2010/main" val="8103860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Slide Image Placeholder 1"/>
          <p:cNvSpPr>
            <a:spLocks noGrp="1" noRot="1" noChangeAspect="1"/>
          </p:cNvSpPr>
          <p:nvPr>
            <p:ph type="sldImg"/>
          </p:nvPr>
        </p:nvSpPr>
        <p:spPr bwMode="auto">
          <a:noFill/>
          <a:ln>
            <a:solidFill>
              <a:srgbClr val="000000"/>
            </a:solidFill>
            <a:miter lim="800000"/>
            <a:headEnd/>
            <a:tailEnd/>
          </a:ln>
        </p:spPr>
      </p:sp>
      <p:sp>
        <p:nvSpPr>
          <p:cNvPr id="117762" name="Notes Placeholder 2"/>
          <p:cNvSpPr>
            <a:spLocks noGrp="1"/>
          </p:cNvSpPr>
          <p:nvPr>
            <p:ph type="body" idx="1"/>
          </p:nvPr>
        </p:nvSpPr>
        <p:spPr bwMode="auto">
          <a:noFill/>
        </p:spPr>
        <p:txBody>
          <a:bodyPr wrap="square" numCol="1" anchor="t" anchorCtr="0" compatLnSpc="1">
            <a:prstTxWarp prst="textNoShape">
              <a:avLst/>
            </a:prstTxWarp>
          </a:bodyPr>
          <a:lstStyle/>
          <a:p>
            <a:pPr marL="914400" lvl="2" indent="0" eaLnBrk="1" hangingPunct="1">
              <a:spcBef>
                <a:spcPct val="0"/>
              </a:spcBef>
              <a:buFont typeface="Calibri" pitchFamily="34" charset="0"/>
              <a:buNone/>
              <a:tabLst>
                <a:tab pos="2286000" algn="l"/>
              </a:tabLst>
            </a:pPr>
            <a:endParaRPr lang="en-US" dirty="0" smtClean="0">
              <a:latin typeface="Times New Roman" pitchFamily="18" charset="0"/>
              <a:cs typeface="Times New Roman" pitchFamily="18" charset="0"/>
            </a:endParaRPr>
          </a:p>
        </p:txBody>
      </p:sp>
      <p:sp>
        <p:nvSpPr>
          <p:cNvPr id="5120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71D23F3-3BB1-4F69-94DC-60BE13AF5A0D}" type="slidenum">
              <a:rPr lang="en-US">
                <a:solidFill>
                  <a:prstClr val="black"/>
                </a:solidFill>
              </a:rPr>
              <a:pPr fontAlgn="base">
                <a:spcBef>
                  <a:spcPct val="0"/>
                </a:spcBef>
                <a:spcAft>
                  <a:spcPct val="0"/>
                </a:spcAft>
                <a:defRPr/>
              </a:pPr>
              <a:t>11</a:t>
            </a:fld>
            <a:endParaRPr lang="en-US" dirty="0">
              <a:solidFill>
                <a:prstClr val="black"/>
              </a:solidFill>
            </a:endParaRPr>
          </a:p>
        </p:txBody>
      </p:sp>
    </p:spTree>
    <p:extLst>
      <p:ext uri="{BB962C8B-B14F-4D97-AF65-F5344CB8AC3E}">
        <p14:creationId xmlns:p14="http://schemas.microsoft.com/office/powerpoint/2010/main" val="11654956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Slide Image Placeholder 1"/>
          <p:cNvSpPr>
            <a:spLocks noGrp="1" noRot="1" noChangeAspect="1"/>
          </p:cNvSpPr>
          <p:nvPr>
            <p:ph type="sldImg"/>
          </p:nvPr>
        </p:nvSpPr>
        <p:spPr bwMode="auto">
          <a:noFill/>
          <a:ln>
            <a:solidFill>
              <a:srgbClr val="000000"/>
            </a:solidFill>
            <a:miter lim="800000"/>
            <a:headEnd/>
            <a:tailEnd/>
          </a:ln>
        </p:spPr>
      </p:sp>
      <p:sp>
        <p:nvSpPr>
          <p:cNvPr id="119810" name="Notes Placeholder 2"/>
          <p:cNvSpPr>
            <a:spLocks noGrp="1"/>
          </p:cNvSpPr>
          <p:nvPr>
            <p:ph type="body" idx="1"/>
          </p:nvPr>
        </p:nvSpPr>
        <p:spPr bwMode="auto">
          <a:noFill/>
        </p:spPr>
        <p:txBody>
          <a:bodyPr wrap="square" numCol="1" anchor="t" anchorCtr="0" compatLnSpc="1">
            <a:prstTxWarp prst="textNoShape">
              <a:avLst/>
            </a:prstTxWarp>
          </a:bodyPr>
          <a:lstStyle/>
          <a:p>
            <a:pPr marL="914400" lvl="2" indent="0" eaLnBrk="1" hangingPunct="1">
              <a:spcBef>
                <a:spcPct val="0"/>
              </a:spcBef>
              <a:buFont typeface="Calibri" pitchFamily="34" charset="0"/>
              <a:buNone/>
              <a:tabLst>
                <a:tab pos="2286000" algn="l"/>
              </a:tabLst>
            </a:pPr>
            <a:endParaRPr lang="en-US" dirty="0" smtClean="0">
              <a:latin typeface="Times New Roman" pitchFamily="18" charset="0"/>
              <a:cs typeface="Times New Roman" pitchFamily="18" charset="0"/>
            </a:endParaRPr>
          </a:p>
        </p:txBody>
      </p:sp>
      <p:sp>
        <p:nvSpPr>
          <p:cNvPr id="5325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828E419-50D9-4F08-83EF-1EE64C1127B6}" type="slidenum">
              <a:rPr lang="en-US">
                <a:solidFill>
                  <a:prstClr val="black"/>
                </a:solidFill>
              </a:rPr>
              <a:pPr fontAlgn="base">
                <a:spcBef>
                  <a:spcPct val="0"/>
                </a:spcBef>
                <a:spcAft>
                  <a:spcPct val="0"/>
                </a:spcAft>
                <a:defRPr/>
              </a:pPr>
              <a:t>12</a:t>
            </a:fld>
            <a:endParaRPr lang="en-US" dirty="0">
              <a:solidFill>
                <a:prstClr val="black"/>
              </a:solidFill>
            </a:endParaRPr>
          </a:p>
        </p:txBody>
      </p:sp>
    </p:spTree>
    <p:extLst>
      <p:ext uri="{BB962C8B-B14F-4D97-AF65-F5344CB8AC3E}">
        <p14:creationId xmlns:p14="http://schemas.microsoft.com/office/powerpoint/2010/main" val="27323428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Slide Image Placeholder 1"/>
          <p:cNvSpPr>
            <a:spLocks noGrp="1" noRot="1" noChangeAspect="1"/>
          </p:cNvSpPr>
          <p:nvPr>
            <p:ph type="sldImg"/>
          </p:nvPr>
        </p:nvSpPr>
        <p:spPr bwMode="auto">
          <a:noFill/>
          <a:ln>
            <a:solidFill>
              <a:srgbClr val="000000"/>
            </a:solidFill>
            <a:miter lim="800000"/>
            <a:headEnd/>
            <a:tailEnd/>
          </a:ln>
        </p:spPr>
      </p:sp>
      <p:sp>
        <p:nvSpPr>
          <p:cNvPr id="117762" name="Notes Placeholder 2"/>
          <p:cNvSpPr>
            <a:spLocks noGrp="1"/>
          </p:cNvSpPr>
          <p:nvPr>
            <p:ph type="body" idx="1"/>
          </p:nvPr>
        </p:nvSpPr>
        <p:spPr bwMode="auto">
          <a:noFill/>
        </p:spPr>
        <p:txBody>
          <a:bodyPr wrap="square" numCol="1" anchor="t" anchorCtr="0" compatLnSpc="1">
            <a:prstTxWarp prst="textNoShape">
              <a:avLst/>
            </a:prstTxWarp>
          </a:bodyPr>
          <a:lstStyle/>
          <a:p>
            <a:pPr marL="914400" lvl="2" indent="0" eaLnBrk="1" hangingPunct="1">
              <a:spcBef>
                <a:spcPct val="0"/>
              </a:spcBef>
              <a:buFont typeface="Calibri" pitchFamily="34" charset="0"/>
              <a:buNone/>
              <a:tabLst>
                <a:tab pos="2286000" algn="l"/>
              </a:tabLst>
            </a:pPr>
            <a:endParaRPr lang="en-US" dirty="0" smtClean="0">
              <a:latin typeface="Times New Roman" pitchFamily="18" charset="0"/>
              <a:cs typeface="Times New Roman" pitchFamily="18" charset="0"/>
            </a:endParaRPr>
          </a:p>
        </p:txBody>
      </p:sp>
      <p:sp>
        <p:nvSpPr>
          <p:cNvPr id="5120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71D23F3-3BB1-4F69-94DC-60BE13AF5A0D}" type="slidenum">
              <a:rPr lang="en-US">
                <a:solidFill>
                  <a:prstClr val="black"/>
                </a:solidFill>
              </a:rPr>
              <a:pPr fontAlgn="base">
                <a:spcBef>
                  <a:spcPct val="0"/>
                </a:spcBef>
                <a:spcAft>
                  <a:spcPct val="0"/>
                </a:spcAft>
                <a:defRPr/>
              </a:pPr>
              <a:t>13</a:t>
            </a:fld>
            <a:endParaRPr lang="en-US" dirty="0">
              <a:solidFill>
                <a:prstClr val="black"/>
              </a:solidFill>
            </a:endParaRPr>
          </a:p>
        </p:txBody>
      </p:sp>
    </p:spTree>
    <p:extLst>
      <p:ext uri="{BB962C8B-B14F-4D97-AF65-F5344CB8AC3E}">
        <p14:creationId xmlns:p14="http://schemas.microsoft.com/office/powerpoint/2010/main" val="35187435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Slide Image Placeholder 1"/>
          <p:cNvSpPr>
            <a:spLocks noGrp="1" noRot="1" noChangeAspect="1"/>
          </p:cNvSpPr>
          <p:nvPr>
            <p:ph type="sldImg"/>
          </p:nvPr>
        </p:nvSpPr>
        <p:spPr bwMode="auto">
          <a:noFill/>
          <a:ln>
            <a:solidFill>
              <a:srgbClr val="000000"/>
            </a:solidFill>
            <a:miter lim="800000"/>
            <a:headEnd/>
            <a:tailEnd/>
          </a:ln>
        </p:spPr>
      </p:sp>
      <p:sp>
        <p:nvSpPr>
          <p:cNvPr id="119810" name="Notes Placeholder 2"/>
          <p:cNvSpPr>
            <a:spLocks noGrp="1"/>
          </p:cNvSpPr>
          <p:nvPr>
            <p:ph type="body" idx="1"/>
          </p:nvPr>
        </p:nvSpPr>
        <p:spPr bwMode="auto">
          <a:noFill/>
        </p:spPr>
        <p:txBody>
          <a:bodyPr wrap="square" numCol="1" anchor="t" anchorCtr="0" compatLnSpc="1">
            <a:prstTxWarp prst="textNoShape">
              <a:avLst/>
            </a:prstTxWarp>
          </a:bodyPr>
          <a:lstStyle/>
          <a:p>
            <a:pPr marL="914400" lvl="2" indent="0" eaLnBrk="1" hangingPunct="1">
              <a:spcBef>
                <a:spcPct val="0"/>
              </a:spcBef>
              <a:buFont typeface="Calibri" pitchFamily="34" charset="0"/>
              <a:buNone/>
              <a:tabLst>
                <a:tab pos="2286000" algn="l"/>
              </a:tabLst>
            </a:pPr>
            <a:endParaRPr lang="en-US" dirty="0" smtClean="0">
              <a:latin typeface="Times New Roman" pitchFamily="18" charset="0"/>
              <a:cs typeface="Times New Roman" pitchFamily="18" charset="0"/>
            </a:endParaRPr>
          </a:p>
        </p:txBody>
      </p:sp>
      <p:sp>
        <p:nvSpPr>
          <p:cNvPr id="5325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828E419-50D9-4F08-83EF-1EE64C1127B6}" type="slidenum">
              <a:rPr lang="en-US">
                <a:solidFill>
                  <a:prstClr val="black"/>
                </a:solidFill>
              </a:rPr>
              <a:pPr fontAlgn="base">
                <a:spcBef>
                  <a:spcPct val="0"/>
                </a:spcBef>
                <a:spcAft>
                  <a:spcPct val="0"/>
                </a:spcAft>
                <a:defRPr/>
              </a:pPr>
              <a:t>14</a:t>
            </a:fld>
            <a:endParaRPr lang="en-US" dirty="0">
              <a:solidFill>
                <a:prstClr val="black"/>
              </a:solidFill>
            </a:endParaRPr>
          </a:p>
        </p:txBody>
      </p:sp>
    </p:spTree>
    <p:extLst>
      <p:ext uri="{BB962C8B-B14F-4D97-AF65-F5344CB8AC3E}">
        <p14:creationId xmlns:p14="http://schemas.microsoft.com/office/powerpoint/2010/main" val="13217464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Slide Image Placeholder 1"/>
          <p:cNvSpPr>
            <a:spLocks noGrp="1" noRot="1" noChangeAspect="1"/>
          </p:cNvSpPr>
          <p:nvPr>
            <p:ph type="sldImg"/>
          </p:nvPr>
        </p:nvSpPr>
        <p:spPr bwMode="auto">
          <a:noFill/>
          <a:ln>
            <a:solidFill>
              <a:srgbClr val="000000"/>
            </a:solidFill>
            <a:miter lim="800000"/>
            <a:headEnd/>
            <a:tailEnd/>
          </a:ln>
        </p:spPr>
      </p:sp>
      <p:sp>
        <p:nvSpPr>
          <p:cNvPr id="117762" name="Notes Placeholder 2"/>
          <p:cNvSpPr>
            <a:spLocks noGrp="1"/>
          </p:cNvSpPr>
          <p:nvPr>
            <p:ph type="body" idx="1"/>
          </p:nvPr>
        </p:nvSpPr>
        <p:spPr bwMode="auto">
          <a:noFill/>
        </p:spPr>
        <p:txBody>
          <a:bodyPr wrap="square" numCol="1" anchor="t" anchorCtr="0" compatLnSpc="1">
            <a:prstTxWarp prst="textNoShape">
              <a:avLst/>
            </a:prstTxWarp>
          </a:bodyPr>
          <a:lstStyle/>
          <a:p>
            <a:pPr marL="914400" lvl="2" indent="0" eaLnBrk="1" hangingPunct="1">
              <a:spcBef>
                <a:spcPct val="0"/>
              </a:spcBef>
              <a:buFont typeface="Calibri" pitchFamily="34" charset="0"/>
              <a:buNone/>
              <a:tabLst>
                <a:tab pos="2286000" algn="l"/>
              </a:tabLst>
            </a:pPr>
            <a:endParaRPr lang="en-US" dirty="0" smtClean="0">
              <a:latin typeface="Times New Roman" pitchFamily="18" charset="0"/>
              <a:cs typeface="Times New Roman" pitchFamily="18" charset="0"/>
            </a:endParaRPr>
          </a:p>
        </p:txBody>
      </p:sp>
      <p:sp>
        <p:nvSpPr>
          <p:cNvPr id="5120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71D23F3-3BB1-4F69-94DC-60BE13AF5A0D}" type="slidenum">
              <a:rPr lang="en-US">
                <a:solidFill>
                  <a:prstClr val="black"/>
                </a:solidFill>
              </a:rPr>
              <a:pPr fontAlgn="base">
                <a:spcBef>
                  <a:spcPct val="0"/>
                </a:spcBef>
                <a:spcAft>
                  <a:spcPct val="0"/>
                </a:spcAft>
                <a:defRPr/>
              </a:pPr>
              <a:t>15</a:t>
            </a:fld>
            <a:endParaRPr lang="en-US" dirty="0">
              <a:solidFill>
                <a:prstClr val="black"/>
              </a:solidFill>
            </a:endParaRPr>
          </a:p>
        </p:txBody>
      </p:sp>
    </p:spTree>
    <p:extLst>
      <p:ext uri="{BB962C8B-B14F-4D97-AF65-F5344CB8AC3E}">
        <p14:creationId xmlns:p14="http://schemas.microsoft.com/office/powerpoint/2010/main" val="6220736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Slide Image Placeholder 1"/>
          <p:cNvSpPr>
            <a:spLocks noGrp="1" noRot="1" noChangeAspect="1"/>
          </p:cNvSpPr>
          <p:nvPr>
            <p:ph type="sldImg"/>
          </p:nvPr>
        </p:nvSpPr>
        <p:spPr bwMode="auto">
          <a:noFill/>
          <a:ln>
            <a:solidFill>
              <a:srgbClr val="000000"/>
            </a:solidFill>
            <a:miter lim="800000"/>
            <a:headEnd/>
            <a:tailEnd/>
          </a:ln>
        </p:spPr>
      </p:sp>
      <p:sp>
        <p:nvSpPr>
          <p:cNvPr id="119810" name="Notes Placeholder 2"/>
          <p:cNvSpPr>
            <a:spLocks noGrp="1"/>
          </p:cNvSpPr>
          <p:nvPr>
            <p:ph type="body" idx="1"/>
          </p:nvPr>
        </p:nvSpPr>
        <p:spPr bwMode="auto">
          <a:noFill/>
        </p:spPr>
        <p:txBody>
          <a:bodyPr wrap="square" numCol="1" anchor="t" anchorCtr="0" compatLnSpc="1">
            <a:prstTxWarp prst="textNoShape">
              <a:avLst/>
            </a:prstTxWarp>
          </a:bodyPr>
          <a:lstStyle/>
          <a:p>
            <a:pPr marL="914400" lvl="2" indent="0" eaLnBrk="1" hangingPunct="1">
              <a:spcBef>
                <a:spcPct val="0"/>
              </a:spcBef>
              <a:buFont typeface="Calibri" pitchFamily="34" charset="0"/>
              <a:buNone/>
              <a:tabLst>
                <a:tab pos="2286000" algn="l"/>
              </a:tabLst>
            </a:pPr>
            <a:endParaRPr lang="en-US" dirty="0" smtClean="0">
              <a:latin typeface="Times New Roman" pitchFamily="18" charset="0"/>
              <a:cs typeface="Times New Roman" pitchFamily="18" charset="0"/>
            </a:endParaRPr>
          </a:p>
        </p:txBody>
      </p:sp>
      <p:sp>
        <p:nvSpPr>
          <p:cNvPr id="5325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828E419-50D9-4F08-83EF-1EE64C1127B6}" type="slidenum">
              <a:rPr lang="en-US">
                <a:solidFill>
                  <a:prstClr val="black"/>
                </a:solidFill>
              </a:rPr>
              <a:pPr fontAlgn="base">
                <a:spcBef>
                  <a:spcPct val="0"/>
                </a:spcBef>
                <a:spcAft>
                  <a:spcPct val="0"/>
                </a:spcAft>
                <a:defRPr/>
              </a:pPr>
              <a:t>16</a:t>
            </a:fld>
            <a:endParaRPr lang="en-US" dirty="0">
              <a:solidFill>
                <a:prstClr val="black"/>
              </a:solidFill>
            </a:endParaRPr>
          </a:p>
        </p:txBody>
      </p:sp>
    </p:spTree>
    <p:extLst>
      <p:ext uri="{BB962C8B-B14F-4D97-AF65-F5344CB8AC3E}">
        <p14:creationId xmlns:p14="http://schemas.microsoft.com/office/powerpoint/2010/main" val="39115335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A126689-9AC6-48B7-8BC6-CAD584783997}" type="slidenum">
              <a:rPr lang="en-US" smtClean="0"/>
              <a:pPr>
                <a:defRPr/>
              </a:pPr>
              <a:t>17</a:t>
            </a:fld>
            <a:endParaRPr lang="en-US" dirty="0"/>
          </a:p>
        </p:txBody>
      </p:sp>
    </p:spTree>
    <p:extLst>
      <p:ext uri="{BB962C8B-B14F-4D97-AF65-F5344CB8AC3E}">
        <p14:creationId xmlns:p14="http://schemas.microsoft.com/office/powerpoint/2010/main" val="8668862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Slide Image Placeholder 1"/>
          <p:cNvSpPr>
            <a:spLocks noGrp="1" noRot="1" noChangeAspect="1"/>
          </p:cNvSpPr>
          <p:nvPr>
            <p:ph type="sldImg"/>
          </p:nvPr>
        </p:nvSpPr>
        <p:spPr bwMode="auto">
          <a:noFill/>
          <a:ln>
            <a:solidFill>
              <a:srgbClr val="000000"/>
            </a:solidFill>
            <a:miter lim="800000"/>
            <a:headEnd/>
            <a:tailEnd/>
          </a:ln>
        </p:spPr>
      </p:sp>
      <p:sp>
        <p:nvSpPr>
          <p:cNvPr id="132098"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kern="1200" dirty="0" smtClean="0">
                <a:solidFill>
                  <a:schemeClr val="tx1"/>
                </a:solidFill>
                <a:effectLst/>
                <a:latin typeface="+mn-lt"/>
                <a:ea typeface="+mn-ea"/>
                <a:cs typeface="+mn-cs"/>
              </a:rPr>
              <a:t>As you can see, we’re going to talk about bequest documentation in this section.</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Before we get started, there are a few things that I want to mention to make sure that we’re all on the same page:</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When we use the term bequests, we mean that Dartmouth has been named as a beneficiary of a:</a:t>
            </a:r>
          </a:p>
          <a:p>
            <a:pPr lvl="1"/>
            <a:r>
              <a:rPr lang="en-US" sz="1200" kern="1200" dirty="0" smtClean="0">
                <a:solidFill>
                  <a:schemeClr val="tx1"/>
                </a:solidFill>
                <a:effectLst/>
                <a:latin typeface="+mn-lt"/>
                <a:ea typeface="+mn-ea"/>
                <a:cs typeface="+mn-cs"/>
              </a:rPr>
              <a:t>Will or living trust</a:t>
            </a:r>
          </a:p>
          <a:p>
            <a:pPr lvl="1"/>
            <a:r>
              <a:rPr lang="en-US" sz="1200" kern="1200" dirty="0" smtClean="0">
                <a:solidFill>
                  <a:schemeClr val="tx1"/>
                </a:solidFill>
                <a:effectLst/>
                <a:latin typeface="+mn-lt"/>
                <a:ea typeface="+mn-ea"/>
                <a:cs typeface="+mn-cs"/>
              </a:rPr>
              <a:t>Retirement account</a:t>
            </a:r>
          </a:p>
          <a:p>
            <a:pPr lvl="1"/>
            <a:r>
              <a:rPr lang="en-US" sz="1200" kern="1200" dirty="0" smtClean="0">
                <a:solidFill>
                  <a:schemeClr val="tx1"/>
                </a:solidFill>
                <a:effectLst/>
                <a:latin typeface="+mn-lt"/>
                <a:ea typeface="+mn-ea"/>
                <a:cs typeface="+mn-cs"/>
              </a:rPr>
              <a:t>Life insurance policy</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All bequests are revocable and can be changed at any time.</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Bequests do not have to be a certain size – alumni can leave Dartmouth $100 or $1M through bequests.  </a:t>
            </a:r>
            <a:endParaRPr lang="en-US" sz="1200" kern="1200" dirty="0">
              <a:solidFill>
                <a:schemeClr val="tx1"/>
              </a:solidFill>
              <a:effectLst/>
              <a:latin typeface="+mn-lt"/>
              <a:ea typeface="+mn-ea"/>
              <a:cs typeface="+mn-cs"/>
            </a:endParaRPr>
          </a:p>
        </p:txBody>
      </p:sp>
      <p:sp>
        <p:nvSpPr>
          <p:cNvPr id="6553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84DF4A3-7E38-4719-97F0-393FB0DCFC08}" type="slidenum">
              <a:rPr lang="en-US"/>
              <a:pPr fontAlgn="base">
                <a:spcBef>
                  <a:spcPct val="0"/>
                </a:spcBef>
                <a:spcAft>
                  <a:spcPct val="0"/>
                </a:spcAft>
                <a:defRPr/>
              </a:pPr>
              <a:t>18</a:t>
            </a:fld>
            <a:endParaRPr lang="en-US" dirty="0"/>
          </a:p>
        </p:txBody>
      </p:sp>
    </p:spTree>
    <p:extLst>
      <p:ext uri="{BB962C8B-B14F-4D97-AF65-F5344CB8AC3E}">
        <p14:creationId xmlns:p14="http://schemas.microsoft.com/office/powerpoint/2010/main" val="4734803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Slide Image Placeholder 1"/>
          <p:cNvSpPr>
            <a:spLocks noGrp="1" noRot="1" noChangeAspect="1"/>
          </p:cNvSpPr>
          <p:nvPr>
            <p:ph type="sldImg"/>
          </p:nvPr>
        </p:nvSpPr>
        <p:spPr bwMode="auto">
          <a:noFill/>
          <a:ln>
            <a:solidFill>
              <a:srgbClr val="000000"/>
            </a:solidFill>
            <a:miter lim="800000"/>
            <a:headEnd/>
            <a:tailEnd/>
          </a:ln>
        </p:spPr>
      </p:sp>
      <p:sp>
        <p:nvSpPr>
          <p:cNvPr id="67586" name="Notes Placeholder 2"/>
          <p:cNvSpPr>
            <a:spLocks noGrp="1"/>
          </p:cNvSpPr>
          <p:nvPr>
            <p:ph type="body" idx="1"/>
          </p:nvPr>
        </p:nvSpPr>
        <p:spPr bwMode="auto"/>
        <p:txBody>
          <a:bodyPr wrap="square" numCol="1" anchor="t" anchorCtr="0" compatLnSpc="1">
            <a:prstTxWarp prst="textNoShape">
              <a:avLst/>
            </a:prstTxWarp>
            <a:normAutofit fontScale="77500" lnSpcReduction="20000"/>
          </a:bodyPr>
          <a:lstStyle/>
          <a:p>
            <a:r>
              <a:rPr lang="en-US" sz="1200" kern="1200" dirty="0" smtClean="0">
                <a:solidFill>
                  <a:schemeClr val="tx1"/>
                </a:solidFill>
                <a:effectLst/>
                <a:latin typeface="+mn-lt"/>
                <a:ea typeface="+mn-ea"/>
                <a:cs typeface="+mn-cs"/>
              </a:rPr>
              <a:t>What details do we want to collect and why?  In other words, how does one qualify for BTS membership?</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We like to obtain a copy of the will, living trust, or beneficiary designation form.  All we need is the page that pertains to Dartmouth, all other information can be redacted.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We ask for this documentation because it verifies that Dartmouth is in fact a beneficiary of the donor’s estate plans.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As we all know, following through on one’s intention to include Dartmouth in their estate plans can take a while.  By asking for a copy of the documentation, we ensure that we’re only recognizing alumni who have actually included Dartmouth, rather than those who intend to do so.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Additionally, being able to see the bequest document helps us answer questions about restrictions and contingencies.  As you know, when you ask Julie make someone BTS, she often asks you if the gift is restricted or contingent.  By receiving a copy of the bequest documentation, we’re able to answer these questions by simply reviewing the document and there’s no need to go back and forth with the donor.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We’ll talk more about restricted gifts in just a minute, but I’d like to take a minute to explain why we want to know whether or not the bequest is contingent.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Most wills are written so that money is distributed to family, friends, and charities after both spouses have passed away.  This type of contingency is totally fine and is referred to as a spousal contingency or mirror will.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There are some plans that we call ‘Disaster Plans’ in which the donor’s family and friends must predecease him/her in order for Dartmouth to receive anything.  With this type of contingency, it’s clear that the donor doesn’t want Dartmouth to receive the bequest, as they would never want this to happen, and we wouldn’t want to receive a bequest in this manner either.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So the question that we ask when deciding whether or not a gift is contingent, and if we should extend BTS membership, is: does the donor actually want Dartmouth to receive the gift.</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In addition to receiving a copy of the donor’s will, living trust, or beneficiary designation form, we would also like to know the amount of the bequest, which we’ll talk about in greater detail in the next two slides.    </a:t>
            </a:r>
          </a:p>
          <a:p>
            <a:pPr marL="0" indent="0">
              <a:buFont typeface="Arial" panose="020B0604020202020204" pitchFamily="34" charset="0"/>
              <a:buNone/>
            </a:pPr>
            <a:endParaRPr lang="en-US" sz="1200" kern="1200" dirty="0" smtClean="0">
              <a:solidFill>
                <a:schemeClr val="tx1"/>
              </a:solidFill>
              <a:effectLst/>
              <a:latin typeface="+mn-lt"/>
              <a:ea typeface="+mn-ea"/>
              <a:cs typeface="+mn-cs"/>
            </a:endParaRPr>
          </a:p>
        </p:txBody>
      </p:sp>
      <p:sp>
        <p:nvSpPr>
          <p:cNvPr id="6758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403DBB4-E7C7-4913-B16D-F6FB84DEFC6A}" type="slidenum">
              <a:rPr lang="en-US"/>
              <a:pPr fontAlgn="base">
                <a:spcBef>
                  <a:spcPct val="0"/>
                </a:spcBef>
                <a:spcAft>
                  <a:spcPct val="0"/>
                </a:spcAft>
                <a:defRPr/>
              </a:pPr>
              <a:t>19</a:t>
            </a:fld>
            <a:endParaRPr lang="en-US" dirty="0"/>
          </a:p>
        </p:txBody>
      </p:sp>
    </p:spTree>
    <p:extLst>
      <p:ext uri="{BB962C8B-B14F-4D97-AF65-F5344CB8AC3E}">
        <p14:creationId xmlns:p14="http://schemas.microsoft.com/office/powerpoint/2010/main" val="37785438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noFill/>
          <a:ln>
            <a:solidFill>
              <a:srgbClr val="000000"/>
            </a:solidFill>
            <a:miter lim="800000"/>
            <a:headEnd/>
            <a:tailEnd/>
          </a:ln>
        </p:spPr>
      </p:sp>
      <p:sp>
        <p:nvSpPr>
          <p:cNvPr id="1843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dirty="0" smtClean="0"/>
              <a:t>Nancy to call meeting</a:t>
            </a:r>
            <a:r>
              <a:rPr lang="en-US" baseline="0" dirty="0" smtClean="0"/>
              <a:t> to order</a:t>
            </a:r>
          </a:p>
          <a:p>
            <a:pPr eaLnBrk="1" hangingPunct="1"/>
            <a:r>
              <a:rPr lang="en-US" baseline="0" dirty="0" smtClean="0"/>
              <a:t>Introduce staff  – pointing out new employee Heather and</a:t>
            </a:r>
          </a:p>
          <a:p>
            <a:pPr eaLnBrk="1" hangingPunct="1"/>
            <a:r>
              <a:rPr lang="en-US" baseline="0" dirty="0" smtClean="0"/>
              <a:t>Julie’s promotion</a:t>
            </a:r>
            <a:endParaRPr lang="en-US" dirty="0" smtClean="0"/>
          </a:p>
        </p:txBody>
      </p:sp>
      <p:sp>
        <p:nvSpPr>
          <p:cNvPr id="4" name="Slide Number Placeholder 3"/>
          <p:cNvSpPr>
            <a:spLocks noGrp="1"/>
          </p:cNvSpPr>
          <p:nvPr>
            <p:ph type="sldNum" sz="quarter" idx="5"/>
          </p:nvPr>
        </p:nvSpPr>
        <p:spPr/>
        <p:txBody>
          <a:bodyPr/>
          <a:lstStyle/>
          <a:p>
            <a:pPr>
              <a:defRPr/>
            </a:pPr>
            <a:fld id="{C773B878-978A-414A-8B97-960783FA94A8}" type="slidenum">
              <a:rPr lang="en-US" smtClean="0"/>
              <a:pPr>
                <a:defRPr/>
              </a:pPr>
              <a:t>2</a:t>
            </a:fld>
            <a:endParaRPr lang="en-US" dirty="0"/>
          </a:p>
        </p:txBody>
      </p:sp>
    </p:spTree>
    <p:extLst>
      <p:ext uri="{BB962C8B-B14F-4D97-AF65-F5344CB8AC3E}">
        <p14:creationId xmlns:p14="http://schemas.microsoft.com/office/powerpoint/2010/main" val="27497727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Rectangle 2"/>
          <p:cNvSpPr>
            <a:spLocks noGrp="1" noRot="1" noChangeAspect="1" noTextEdit="1"/>
          </p:cNvSpPr>
          <p:nvPr>
            <p:ph type="sldImg"/>
          </p:nvPr>
        </p:nvSpPr>
        <p:spPr bwMode="auto">
          <a:noFill/>
          <a:ln>
            <a:solidFill>
              <a:srgbClr val="000000"/>
            </a:solidFill>
            <a:miter lim="800000"/>
            <a:headEnd/>
            <a:tailEnd/>
          </a:ln>
        </p:spPr>
      </p:sp>
      <p:sp>
        <p:nvSpPr>
          <p:cNvPr id="70659" name="Rectangle 3"/>
          <p:cNvSpPr>
            <a:spLocks noGrp="1"/>
          </p:cNvSpPr>
          <p:nvPr>
            <p:ph type="body" idx="1"/>
          </p:nvPr>
        </p:nvSpPr>
        <p:spPr bwMode="auto"/>
        <p:txBody>
          <a:bodyPr wrap="square" numCol="1" anchor="t" anchorCtr="0" compatLnSpc="1">
            <a:prstTxWarp prst="textNoShape">
              <a:avLst/>
            </a:prstTxWarp>
            <a:normAutofit fontScale="55000" lnSpcReduction="20000"/>
          </a:bodyPr>
          <a:lstStyle/>
          <a:p>
            <a:r>
              <a:rPr lang="en-US" sz="1200" kern="1200" dirty="0" smtClean="0">
                <a:solidFill>
                  <a:schemeClr val="tx1"/>
                </a:solidFill>
                <a:effectLst/>
                <a:latin typeface="+mn-lt"/>
                <a:ea typeface="+mn-ea"/>
                <a:cs typeface="+mn-cs"/>
              </a:rPr>
              <a:t>We just reviewed what details we want to collect, but now let’s talk about why it’s in the donor’s best interest to provide us with this information.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bottom line is that sharing the bequest documentation with our office protects the donor’s interests.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Because bequests are often a donor’s largest gift and a way to pass along their values, it’s very important that Dartmouth understand how the donor would like his/her bequest to be used.  By working with our office to draft or review the bequest language, the donor can be assured that we will honor his/her wishes when they’re no longer with us.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reason why it’s so important for us to have this conversation while the donor is still alive is that wills, living trusts, and beneficiary designation forms are all legally binding documents.  Upon receipt of a bequest, Dartmouth will be required to use the funds according to the language that was used in the bequest document, regardless of other notes that we may have on file or conversations that we’ve had with the alumni.  If the eventual purpose of a bequest is such that it cannot be used, the gift would either need to be relinquished or Dartmouth’s general council would have to go to the NH attorney general and request a change in the restriction.  We try to prevent this from happening by working with the donors to understand their intentions and make sure that their bequest documentation properly reflects their wishes.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Here’s an example of a bequest where we didn’t have an opportunity to work with the donor.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Many years ago, a donor’s bequest was used to establish an endowed fund for ‘firewood at the President’s House’.  I’m sure that the donor didn’t really mean to make this gift so restrictive; at the time, firewood was probably just what was used to heat most buildings.  But, because the donor’s will is a legally binding document, Dartmouth is legally obligated to use the income from the endowed fund to purchase firewood.  Had we had the opportunity to work with the donor while he was still alive, we would have suggested that the language be made more flexible by changing the wording to something like ‘to be used to cover the cost of heating of the President’s House, with first priority given to firewood’.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This leads me to my next point about why it’s in the donor’s best interest to reveal the size of the bequest, especially if the eventual purpose of the gift is restricted.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Many bequest donors like the idea of their gift supporting the college in perpetuity.  However, they don’t realize that there are certain thresholds and requirements that a gift must meet in order to establish an endowed fund.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Therefore, when a donor is willing to provide us with the size of their bequest we’re able to educate them about their options and they’re often able to structure their gift in a way that will have more impact than they dreamed was possible.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As you’re talking to your peers, if you could please help us reinforce this message, that would be great.  By asking all of these questions, we’re not trying to be nosey, we simply want to understand the donor’s wishes and protect their interests.    </a:t>
            </a:r>
          </a:p>
          <a:p>
            <a:pPr marL="0" indent="0" eaLnBrk="1" hangingPunct="1">
              <a:spcBef>
                <a:spcPts val="0"/>
              </a:spcBef>
              <a:spcAft>
                <a:spcPts val="0"/>
              </a:spcAft>
              <a:buFont typeface="+mj-lt"/>
              <a:buNone/>
              <a:tabLst>
                <a:tab pos="1371600" algn="l"/>
              </a:tabLst>
              <a:defRPr/>
            </a:pPr>
            <a:endParaRPr lang="en-US" dirty="0" smtClean="0"/>
          </a:p>
        </p:txBody>
      </p:sp>
    </p:spTree>
    <p:extLst>
      <p:ext uri="{BB962C8B-B14F-4D97-AF65-F5344CB8AC3E}">
        <p14:creationId xmlns:p14="http://schemas.microsoft.com/office/powerpoint/2010/main" val="7824699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Rectangle 2"/>
          <p:cNvSpPr>
            <a:spLocks noGrp="1" noRot="1" noChangeAspect="1" noTextEdit="1"/>
          </p:cNvSpPr>
          <p:nvPr>
            <p:ph type="sldImg"/>
          </p:nvPr>
        </p:nvSpPr>
        <p:spPr bwMode="auto">
          <a:noFill/>
          <a:ln>
            <a:solidFill>
              <a:srgbClr val="000000"/>
            </a:solidFill>
            <a:miter lim="800000"/>
            <a:headEnd/>
            <a:tailEnd/>
          </a:ln>
        </p:spPr>
      </p:sp>
      <p:sp>
        <p:nvSpPr>
          <p:cNvPr id="70659" name="Rectangle 3"/>
          <p:cNvSpPr>
            <a:spLocks noGrp="1"/>
          </p:cNvSpPr>
          <p:nvPr>
            <p:ph type="body" idx="1"/>
          </p:nvPr>
        </p:nvSpPr>
        <p:spPr bwMode="auto"/>
        <p:txBody>
          <a:bodyPr wrap="square" numCol="1" anchor="t" anchorCtr="0" compatLnSpc="1">
            <a:prstTxWarp prst="textNoShape">
              <a:avLst/>
            </a:prstTxWarp>
            <a:normAutofit fontScale="92500" lnSpcReduction="10000"/>
          </a:bodyPr>
          <a:lstStyle/>
          <a:p>
            <a:r>
              <a:rPr lang="en-US" sz="1200" kern="1200" dirty="0" smtClean="0">
                <a:solidFill>
                  <a:schemeClr val="tx1"/>
                </a:solidFill>
                <a:effectLst/>
                <a:latin typeface="+mn-lt"/>
                <a:ea typeface="+mn-ea"/>
                <a:cs typeface="+mn-cs"/>
              </a:rPr>
              <a:t>Let’s briefly talk about how Dartmouth uses all of the information that it collects from the bequest documentation.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First, we like to know the bequest amount because it helps Dartmouth plan for the future.</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We understand that bequests are revocable and can always change.  However, when we know the approximate value of bequest expectancies, we can provide leadership with a rough estimate of future income that Dartmouth will receive as bequests are realized.  This assists the financial team as they budget</a:t>
            </a:r>
            <a:r>
              <a:rPr lang="en-US" sz="1200" kern="1200" baseline="0" dirty="0" smtClean="0">
                <a:solidFill>
                  <a:schemeClr val="tx1"/>
                </a:solidFill>
                <a:effectLst/>
                <a:latin typeface="+mn-lt"/>
                <a:ea typeface="+mn-ea"/>
                <a:cs typeface="+mn-cs"/>
              </a:rPr>
              <a:t> for programming and other costs.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Second, knowing that a donor has included Dartmouth in his/her estate plans allows us to thank and engage that person during their lifetime</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Alumni who leave bequests to the College are unable to see the impact of their gift.  Therefore, we want to know about their bequest so that we can thank them during their lifetime and possibly involve them in whatever they are passionate about.</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Finally, we’re able to use the stories of those who have made a bequest to inspire others to do the same</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As you’re well aware, alumni are inspired by their peers.  Therefore, being able to say that x number of alumni have made bequests or we anticipate receiving x dollars from future bequests, we’re able to promote these gifts and inspire others to take the steps to include Dartmouth in their estate plans.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To end, I thought that I would show you some samples of bequest documentation.</a:t>
            </a:r>
            <a:endParaRPr lang="en-US"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16129138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Here is a copy of a donor’s will in which Dartmouth is named as a 5% beneficiary of the alumnus’ Trust.  The bequest is designated to an endowed scholarship fund that the alumnus established in 2014, but the donor has included an alternate use clause if the scholarship fund is no longer in existence when the bequest is received.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donor sent the Gift Planning office this documentation attached to an email and within the email included the value of the Trust - $1M and we know that Dartmouth is getting 5% of that, so $50,000.</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EA126689-9AC6-48B7-8BC6-CAD584783997}" type="slidenum">
              <a:rPr lang="en-US" smtClean="0"/>
              <a:pPr>
                <a:defRPr/>
              </a:pPr>
              <a:t>22</a:t>
            </a:fld>
            <a:endParaRPr lang="en-US" dirty="0"/>
          </a:p>
        </p:txBody>
      </p:sp>
    </p:spTree>
    <p:extLst>
      <p:ext uri="{BB962C8B-B14F-4D97-AF65-F5344CB8AC3E}">
        <p14:creationId xmlns:p14="http://schemas.microsoft.com/office/powerpoint/2010/main" val="39786454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Here is a copy of a donor’s beneficiary designation form.  Dartmouth has been named as a 25% beneficiary of this alumnus’ IRA account.  In this instance, the gift is unrestricted and alumni did not provide us with an approximate bequest value.  If the gift were restricted in any way, we would follow up with the donor to ensure</a:t>
            </a:r>
            <a:r>
              <a:rPr lang="en-US" sz="1200" kern="1200" baseline="0" dirty="0" smtClean="0">
                <a:solidFill>
                  <a:schemeClr val="tx1"/>
                </a:solidFill>
                <a:effectLst/>
                <a:latin typeface="+mn-lt"/>
                <a:ea typeface="+mn-ea"/>
                <a:cs typeface="+mn-cs"/>
              </a:rPr>
              <a:t> that we could honor his/her wishes.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pPr>
              <a:defRPr/>
            </a:pPr>
            <a:fld id="{EA126689-9AC6-48B7-8BC6-CAD584783997}" type="slidenum">
              <a:rPr lang="en-US" smtClean="0"/>
              <a:pPr>
                <a:defRPr/>
              </a:pPr>
              <a:t>23</a:t>
            </a:fld>
            <a:endParaRPr lang="en-US" dirty="0"/>
          </a:p>
        </p:txBody>
      </p:sp>
    </p:spTree>
    <p:extLst>
      <p:ext uri="{BB962C8B-B14F-4D97-AF65-F5344CB8AC3E}">
        <p14:creationId xmlns:p14="http://schemas.microsoft.com/office/powerpoint/2010/main" val="5699055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Here’s another example</a:t>
            </a:r>
            <a:r>
              <a:rPr lang="en-US" sz="1200" kern="1200" baseline="0" dirty="0" smtClean="0">
                <a:solidFill>
                  <a:schemeClr val="tx1"/>
                </a:solidFill>
                <a:effectLst/>
                <a:latin typeface="+mn-lt"/>
                <a:ea typeface="+mn-ea"/>
                <a:cs typeface="+mn-cs"/>
              </a:rPr>
              <a:t> of a </a:t>
            </a:r>
            <a:r>
              <a:rPr lang="en-US" sz="1200" kern="1200" dirty="0" smtClean="0">
                <a:solidFill>
                  <a:schemeClr val="tx1"/>
                </a:solidFill>
                <a:effectLst/>
                <a:latin typeface="+mn-lt"/>
                <a:ea typeface="+mn-ea"/>
                <a:cs typeface="+mn-cs"/>
              </a:rPr>
              <a:t>beneficiary designation form.  The legal name is Trustees of Dartmouth College, but we receive many like</a:t>
            </a:r>
            <a:r>
              <a:rPr lang="en-US" sz="1200" kern="1200" baseline="0" dirty="0" smtClean="0">
                <a:solidFill>
                  <a:schemeClr val="tx1"/>
                </a:solidFill>
                <a:effectLst/>
                <a:latin typeface="+mn-lt"/>
                <a:ea typeface="+mn-ea"/>
                <a:cs typeface="+mn-cs"/>
              </a:rPr>
              <a:t> this and we make it work.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Conclusion:  I hope that you have found this to be helpful.  In your folder, there’s a one page document which includes the bequest language for wills, living trusts, retirement accounts, and life insurance policies.  Please feel free to distribute this one page document to your peers who inquire about bequests.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EA126689-9AC6-48B7-8BC6-CAD584783997}" type="slidenum">
              <a:rPr lang="en-US" smtClean="0"/>
              <a:pPr>
                <a:defRPr/>
              </a:pPr>
              <a:t>24</a:t>
            </a:fld>
            <a:endParaRPr lang="en-US" dirty="0"/>
          </a:p>
        </p:txBody>
      </p:sp>
    </p:spTree>
    <p:extLst>
      <p:ext uri="{BB962C8B-B14F-4D97-AF65-F5344CB8AC3E}">
        <p14:creationId xmlns:p14="http://schemas.microsoft.com/office/powerpoint/2010/main" val="36505505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Slide Image Placeholder 1"/>
          <p:cNvSpPr>
            <a:spLocks noGrp="1" noRot="1" noChangeAspect="1"/>
          </p:cNvSpPr>
          <p:nvPr>
            <p:ph type="sldImg"/>
          </p:nvPr>
        </p:nvSpPr>
        <p:spPr bwMode="auto">
          <a:noFill/>
          <a:ln>
            <a:solidFill>
              <a:srgbClr val="000000"/>
            </a:solidFill>
            <a:miter lim="800000"/>
            <a:headEnd/>
            <a:tailEnd/>
          </a:ln>
        </p:spPr>
      </p:sp>
      <p:sp>
        <p:nvSpPr>
          <p:cNvPr id="67586" name="Notes Placeholder 2"/>
          <p:cNvSpPr>
            <a:spLocks noGrp="1"/>
          </p:cNvSpPr>
          <p:nvPr>
            <p:ph type="body" idx="1"/>
          </p:nvPr>
        </p:nvSpPr>
        <p:spPr bwMode="auto"/>
        <p:txBody>
          <a:bodyPr wrap="square" numCol="1" anchor="t" anchorCtr="0" compatLnSpc="1">
            <a:prstTxWarp prst="textNoShape">
              <a:avLst/>
            </a:prstTxWarp>
          </a:bodyPr>
          <a:lstStyle/>
          <a:p>
            <a:pPr eaLnBrk="1" hangingPunct="1">
              <a:spcBef>
                <a:spcPct val="0"/>
              </a:spcBef>
              <a:defRPr/>
            </a:pPr>
            <a:endParaRPr lang="en-US" dirty="0" smtClean="0"/>
          </a:p>
        </p:txBody>
      </p:sp>
      <p:sp>
        <p:nvSpPr>
          <p:cNvPr id="6758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403DBB4-E7C7-4913-B16D-F6FB84DEFC6A}" type="slidenum">
              <a:rPr lang="en-US"/>
              <a:pPr fontAlgn="base">
                <a:spcBef>
                  <a:spcPct val="0"/>
                </a:spcBef>
                <a:spcAft>
                  <a:spcPct val="0"/>
                </a:spcAft>
                <a:defRPr/>
              </a:pPr>
              <a:t>25</a:t>
            </a:fld>
            <a:endParaRPr lang="en-US" dirty="0"/>
          </a:p>
        </p:txBody>
      </p:sp>
    </p:spTree>
    <p:extLst>
      <p:ext uri="{BB962C8B-B14F-4D97-AF65-F5344CB8AC3E}">
        <p14:creationId xmlns:p14="http://schemas.microsoft.com/office/powerpoint/2010/main" val="224341181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Rectangle 2"/>
          <p:cNvSpPr>
            <a:spLocks noGrp="1" noRot="1" noChangeAspect="1" noTextEdit="1"/>
          </p:cNvSpPr>
          <p:nvPr>
            <p:ph type="sldImg"/>
          </p:nvPr>
        </p:nvSpPr>
        <p:spPr bwMode="auto">
          <a:noFill/>
          <a:ln>
            <a:solidFill>
              <a:srgbClr val="000000"/>
            </a:solidFill>
            <a:miter lim="800000"/>
            <a:headEnd/>
            <a:tailEnd/>
          </a:ln>
        </p:spPr>
      </p:sp>
      <p:sp>
        <p:nvSpPr>
          <p:cNvPr id="70659" name="Rectangle 3"/>
          <p:cNvSpPr>
            <a:spLocks noGrp="1"/>
          </p:cNvSpPr>
          <p:nvPr>
            <p:ph type="body" idx="1"/>
          </p:nvPr>
        </p:nvSpPr>
        <p:spPr bwMode="auto"/>
        <p:txBody>
          <a:bodyPr wrap="square" numCol="1" anchor="t" anchorCtr="0" compatLnSpc="1">
            <a:prstTxWarp prst="textNoShape">
              <a:avLst/>
            </a:prstTxWarp>
          </a:bodyPr>
          <a:lstStyle/>
          <a:p>
            <a:pPr eaLnBrk="1" hangingPunct="1">
              <a:spcBef>
                <a:spcPts val="0"/>
              </a:spcBef>
              <a:spcAft>
                <a:spcPts val="0"/>
              </a:spcAft>
              <a:tabLst>
                <a:tab pos="1397660" algn="l"/>
              </a:tabLst>
              <a:defRPr/>
            </a:pPr>
            <a:r>
              <a:rPr lang="en-US" dirty="0" smtClean="0"/>
              <a:t>We</a:t>
            </a:r>
            <a:r>
              <a:rPr lang="en-US" baseline="0" dirty="0" smtClean="0"/>
              <a:t> talked earlier of the success of focusing on reunion classes and setting goals this past year; share some tools that you can apply to your next reunion to make it a success for your class and Dartmouth – “Help Me, Help You”</a:t>
            </a:r>
            <a:endParaRPr lang="en-US" dirty="0" smtClean="0"/>
          </a:p>
          <a:p>
            <a:pPr eaLnBrk="1" hangingPunct="1">
              <a:spcBef>
                <a:spcPts val="0"/>
              </a:spcBef>
              <a:spcAft>
                <a:spcPts val="0"/>
              </a:spcAft>
              <a:tabLst>
                <a:tab pos="1397660" algn="l"/>
              </a:tabLst>
              <a:defRPr/>
            </a:pPr>
            <a:r>
              <a:rPr lang="en-US" dirty="0" smtClean="0"/>
              <a:t>‘77 – two years</a:t>
            </a:r>
            <a:r>
              <a:rPr lang="en-US" baseline="0" dirty="0" smtClean="0"/>
              <a:t> out;  ‘88 3 years out and ‘74 4 years out</a:t>
            </a:r>
          </a:p>
          <a:p>
            <a:pPr eaLnBrk="1" hangingPunct="1">
              <a:spcBef>
                <a:spcPts val="0"/>
              </a:spcBef>
              <a:spcAft>
                <a:spcPts val="0"/>
              </a:spcAft>
              <a:tabLst>
                <a:tab pos="1397660" algn="l"/>
              </a:tabLst>
              <a:defRPr/>
            </a:pPr>
            <a:r>
              <a:rPr lang="en-US" baseline="0" dirty="0" smtClean="0"/>
              <a:t>Having class leadership behind you in your goal is key, they will help be ambassadors for the BTS; expose more prospects; 2002 Chair</a:t>
            </a:r>
          </a:p>
          <a:p>
            <a:pPr eaLnBrk="1" hangingPunct="1">
              <a:spcBef>
                <a:spcPts val="0"/>
              </a:spcBef>
              <a:spcAft>
                <a:spcPts val="0"/>
              </a:spcAft>
              <a:tabLst>
                <a:tab pos="1397660" algn="l"/>
              </a:tabLst>
              <a:defRPr/>
            </a:pPr>
            <a:r>
              <a:rPr lang="en-US" baseline="0" dirty="0" smtClean="0"/>
              <a:t>1 of me and 44 classes - We are here to Help! I will be your best friend!</a:t>
            </a:r>
          </a:p>
          <a:p>
            <a:pPr eaLnBrk="1" hangingPunct="1">
              <a:spcBef>
                <a:spcPts val="0"/>
              </a:spcBef>
              <a:spcAft>
                <a:spcPts val="0"/>
              </a:spcAft>
              <a:tabLst>
                <a:tab pos="1397660" algn="l"/>
              </a:tabLst>
              <a:defRPr/>
            </a:pPr>
            <a:endParaRPr lang="en-US" baseline="0" dirty="0" smtClean="0"/>
          </a:p>
          <a:p>
            <a:pPr eaLnBrk="1" hangingPunct="1">
              <a:spcBef>
                <a:spcPts val="0"/>
              </a:spcBef>
              <a:spcAft>
                <a:spcPts val="0"/>
              </a:spcAft>
              <a:tabLst>
                <a:tab pos="1397660" algn="l"/>
              </a:tabLst>
              <a:defRPr/>
            </a:pPr>
            <a:r>
              <a:rPr lang="en-US" baseline="0" dirty="0" smtClean="0"/>
              <a:t>Everyone loves a goal – people respond to goals; make yours just as important as DCF/Participation</a:t>
            </a:r>
          </a:p>
          <a:p>
            <a:pPr eaLnBrk="1" hangingPunct="1">
              <a:spcBef>
                <a:spcPts val="0"/>
              </a:spcBef>
              <a:spcAft>
                <a:spcPts val="0"/>
              </a:spcAft>
              <a:tabLst>
                <a:tab pos="1397660" algn="l"/>
              </a:tabLst>
              <a:defRPr/>
            </a:pPr>
            <a:r>
              <a:rPr lang="en-US" baseline="0" dirty="0" smtClean="0"/>
              <a:t>Help get the message out there </a:t>
            </a:r>
          </a:p>
          <a:p>
            <a:pPr eaLnBrk="1" hangingPunct="1">
              <a:spcBef>
                <a:spcPts val="0"/>
              </a:spcBef>
              <a:spcAft>
                <a:spcPts val="0"/>
              </a:spcAft>
              <a:tabLst>
                <a:tab pos="1397660" algn="l"/>
              </a:tabLst>
              <a:defRPr/>
            </a:pPr>
            <a:r>
              <a:rPr lang="en-US" baseline="0" dirty="0" smtClean="0"/>
              <a:t>Something to achieve – let’s work together on something you can accomplish and, as a class, be proud of</a:t>
            </a:r>
          </a:p>
          <a:p>
            <a:pPr eaLnBrk="1" hangingPunct="1">
              <a:spcBef>
                <a:spcPts val="0"/>
              </a:spcBef>
              <a:spcAft>
                <a:spcPts val="0"/>
              </a:spcAft>
              <a:tabLst>
                <a:tab pos="1397660" algn="l"/>
              </a:tabLst>
              <a:defRPr/>
            </a:pPr>
            <a:r>
              <a:rPr lang="en-US" baseline="0" dirty="0" smtClean="0"/>
              <a:t>Phil Kron ‘60 – the most – 82 since Class of ‘34 – to 100!</a:t>
            </a:r>
          </a:p>
          <a:p>
            <a:pPr eaLnBrk="1" hangingPunct="1">
              <a:spcBef>
                <a:spcPts val="0"/>
              </a:spcBef>
              <a:spcAft>
                <a:spcPts val="0"/>
              </a:spcAft>
              <a:tabLst>
                <a:tab pos="1397660" algn="l"/>
              </a:tabLst>
              <a:defRPr/>
            </a:pPr>
            <a:r>
              <a:rPr lang="en-US" baseline="0" dirty="0" smtClean="0"/>
              <a:t>Many requested the record of most BTS members at reunion – did research and able to go back 15 years with available data – in packet</a:t>
            </a:r>
          </a:p>
          <a:p>
            <a:pPr eaLnBrk="1" hangingPunct="1">
              <a:spcBef>
                <a:spcPts val="0"/>
              </a:spcBef>
              <a:spcAft>
                <a:spcPts val="0"/>
              </a:spcAft>
              <a:tabLst>
                <a:tab pos="1397660" algn="l"/>
              </a:tabLst>
              <a:defRPr/>
            </a:pPr>
            <a:endParaRPr lang="en-US" baseline="0" dirty="0" smtClean="0"/>
          </a:p>
        </p:txBody>
      </p:sp>
    </p:spTree>
    <p:extLst>
      <p:ext uri="{BB962C8B-B14F-4D97-AF65-F5344CB8AC3E}">
        <p14:creationId xmlns:p14="http://schemas.microsoft.com/office/powerpoint/2010/main" val="225501785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Rectangle 2"/>
          <p:cNvSpPr>
            <a:spLocks noGrp="1" noRot="1" noChangeAspect="1" noTextEdit="1"/>
          </p:cNvSpPr>
          <p:nvPr>
            <p:ph type="sldImg"/>
          </p:nvPr>
        </p:nvSpPr>
        <p:spPr bwMode="auto">
          <a:noFill/>
          <a:ln>
            <a:solidFill>
              <a:srgbClr val="000000"/>
            </a:solidFill>
            <a:miter lim="800000"/>
            <a:headEnd/>
            <a:tailEnd/>
          </a:ln>
        </p:spPr>
      </p:sp>
      <p:sp>
        <p:nvSpPr>
          <p:cNvPr id="70659" name="Rectangle 3"/>
          <p:cNvSpPr>
            <a:spLocks noGrp="1"/>
          </p:cNvSpPr>
          <p:nvPr>
            <p:ph type="body" idx="1"/>
          </p:nvPr>
        </p:nvSpPr>
        <p:spPr bwMode="auto"/>
        <p:txBody>
          <a:bodyPr wrap="square" numCol="1" anchor="t" anchorCtr="0" compatLnSpc="1">
            <a:prstTxWarp prst="textNoShape">
              <a:avLst/>
            </a:prstTxWarp>
          </a:bodyPr>
          <a:lstStyle/>
          <a:p>
            <a:pPr eaLnBrk="1" hangingPunct="1">
              <a:spcBef>
                <a:spcPts val="0"/>
              </a:spcBef>
              <a:spcAft>
                <a:spcPts val="0"/>
              </a:spcAft>
              <a:tabLst>
                <a:tab pos="1397660" algn="l"/>
              </a:tabLst>
              <a:defRPr/>
            </a:pPr>
            <a:endParaRPr lang="en-US" dirty="0" smtClean="0"/>
          </a:p>
        </p:txBody>
      </p:sp>
    </p:spTree>
    <p:extLst>
      <p:ext uri="{BB962C8B-B14F-4D97-AF65-F5344CB8AC3E}">
        <p14:creationId xmlns:p14="http://schemas.microsoft.com/office/powerpoint/2010/main" val="13604152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Rectangle 2"/>
          <p:cNvSpPr>
            <a:spLocks noGrp="1" noRot="1" noChangeAspect="1" noTextEdit="1"/>
          </p:cNvSpPr>
          <p:nvPr>
            <p:ph type="sldImg"/>
          </p:nvPr>
        </p:nvSpPr>
        <p:spPr bwMode="auto">
          <a:noFill/>
          <a:ln>
            <a:solidFill>
              <a:srgbClr val="000000"/>
            </a:solidFill>
            <a:miter lim="800000"/>
            <a:headEnd/>
            <a:tailEnd/>
          </a:ln>
        </p:spPr>
      </p:sp>
      <p:sp>
        <p:nvSpPr>
          <p:cNvPr id="70659" name="Rectangle 3"/>
          <p:cNvSpPr>
            <a:spLocks noGrp="1"/>
          </p:cNvSpPr>
          <p:nvPr>
            <p:ph type="body" idx="1"/>
          </p:nvPr>
        </p:nvSpPr>
        <p:spPr bwMode="auto"/>
        <p:txBody>
          <a:bodyPr wrap="square" numCol="1" anchor="t" anchorCtr="0" compatLnSpc="1">
            <a:prstTxWarp prst="textNoShape">
              <a:avLst/>
            </a:prstTxWarp>
          </a:bodyPr>
          <a:lstStyle/>
          <a:p>
            <a:pPr eaLnBrk="1" hangingPunct="1">
              <a:spcBef>
                <a:spcPts val="0"/>
              </a:spcBef>
              <a:spcAft>
                <a:spcPts val="0"/>
              </a:spcAft>
              <a:tabLst>
                <a:tab pos="1397660" algn="l"/>
              </a:tabLst>
              <a:defRPr/>
            </a:pPr>
            <a:r>
              <a:rPr lang="en-US" baseline="0" dirty="0" smtClean="0"/>
              <a:t>More and more class leadership is recognizing the benefits of combining DCF/BTS solicitation</a:t>
            </a:r>
          </a:p>
          <a:p>
            <a:pPr eaLnBrk="1" hangingPunct="1">
              <a:spcBef>
                <a:spcPts val="0"/>
              </a:spcBef>
              <a:spcAft>
                <a:spcPts val="0"/>
              </a:spcAft>
              <a:tabLst>
                <a:tab pos="1397660" algn="l"/>
              </a:tabLst>
              <a:defRPr/>
            </a:pPr>
            <a:r>
              <a:rPr lang="en-US" baseline="0" dirty="0" smtClean="0"/>
              <a:t>Be on calls, Exposes you to many classmates, some may not be able to give a big DCF gift but can supplement that with a planned gift</a:t>
            </a:r>
          </a:p>
          <a:p>
            <a:pPr eaLnBrk="1" hangingPunct="1">
              <a:spcBef>
                <a:spcPts val="0"/>
              </a:spcBef>
              <a:spcAft>
                <a:spcPts val="0"/>
              </a:spcAft>
              <a:tabLst>
                <a:tab pos="1397660" algn="l"/>
              </a:tabLst>
              <a:defRPr/>
            </a:pPr>
            <a:r>
              <a:rPr lang="en-US" baseline="0" dirty="0" smtClean="0"/>
              <a:t>Don’t over saturate donors; make your solicitation stand out</a:t>
            </a:r>
          </a:p>
          <a:p>
            <a:pPr eaLnBrk="1" hangingPunct="1">
              <a:spcBef>
                <a:spcPts val="0"/>
              </a:spcBef>
              <a:spcAft>
                <a:spcPts val="0"/>
              </a:spcAft>
              <a:tabLst>
                <a:tab pos="1397660" algn="l"/>
              </a:tabLst>
              <a:defRPr/>
            </a:pPr>
            <a:r>
              <a:rPr lang="en-US" baseline="0" dirty="0" smtClean="0"/>
              <a:t>Feel confident in asking to become BTS knowing they will still give to annual fund</a:t>
            </a:r>
          </a:p>
          <a:p>
            <a:pPr eaLnBrk="1" hangingPunct="1">
              <a:spcBef>
                <a:spcPts val="0"/>
              </a:spcBef>
              <a:spcAft>
                <a:spcPts val="0"/>
              </a:spcAft>
              <a:tabLst>
                <a:tab pos="1397660" algn="l"/>
              </a:tabLst>
              <a:defRPr/>
            </a:pPr>
            <a:endParaRPr lang="en-US" baseline="0" dirty="0" smtClean="0"/>
          </a:p>
          <a:p>
            <a:pPr eaLnBrk="1" hangingPunct="1">
              <a:spcBef>
                <a:spcPts val="0"/>
              </a:spcBef>
              <a:spcAft>
                <a:spcPts val="0"/>
              </a:spcAft>
              <a:tabLst>
                <a:tab pos="1397660" algn="l"/>
              </a:tabLst>
              <a:defRPr/>
            </a:pPr>
            <a:r>
              <a:rPr lang="en-US" baseline="0" dirty="0" smtClean="0"/>
              <a:t>Thought we would share a couple examples of this and how well it worked for them</a:t>
            </a:r>
          </a:p>
          <a:p>
            <a:pPr eaLnBrk="1" hangingPunct="1">
              <a:spcBef>
                <a:spcPts val="0"/>
              </a:spcBef>
              <a:spcAft>
                <a:spcPts val="0"/>
              </a:spcAft>
              <a:tabLst>
                <a:tab pos="1397660" algn="l"/>
              </a:tabLst>
              <a:defRPr/>
            </a:pPr>
            <a:r>
              <a:rPr lang="en-US" baseline="0" dirty="0" smtClean="0"/>
              <a:t>Hank and Beth share experiences</a:t>
            </a:r>
          </a:p>
        </p:txBody>
      </p:sp>
    </p:spTree>
    <p:extLst>
      <p:ext uri="{BB962C8B-B14F-4D97-AF65-F5344CB8AC3E}">
        <p14:creationId xmlns:p14="http://schemas.microsoft.com/office/powerpoint/2010/main" val="253184528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Rectangle 2"/>
          <p:cNvSpPr>
            <a:spLocks noGrp="1" noRot="1" noChangeAspect="1" noTextEdit="1"/>
          </p:cNvSpPr>
          <p:nvPr>
            <p:ph type="sldImg"/>
          </p:nvPr>
        </p:nvSpPr>
        <p:spPr bwMode="auto">
          <a:noFill/>
          <a:ln>
            <a:solidFill>
              <a:srgbClr val="000000"/>
            </a:solidFill>
            <a:miter lim="800000"/>
            <a:headEnd/>
            <a:tailEnd/>
          </a:ln>
        </p:spPr>
      </p:sp>
      <p:sp>
        <p:nvSpPr>
          <p:cNvPr id="70659" name="Rectangle 3"/>
          <p:cNvSpPr>
            <a:spLocks noGrp="1"/>
          </p:cNvSpPr>
          <p:nvPr>
            <p:ph type="body" idx="1"/>
          </p:nvPr>
        </p:nvSpPr>
        <p:spPr bwMode="auto"/>
        <p:txBody>
          <a:bodyPr wrap="square" numCol="1" anchor="t" anchorCtr="0" compatLnSpc="1">
            <a:prstTxWarp prst="textNoShape">
              <a:avLst/>
            </a:prstTxWarp>
          </a:bodyPr>
          <a:lstStyle/>
          <a:p>
            <a:pPr eaLnBrk="1" hangingPunct="1">
              <a:spcBef>
                <a:spcPts val="0"/>
              </a:spcBef>
              <a:spcAft>
                <a:spcPts val="0"/>
              </a:spcAft>
              <a:tabLst>
                <a:tab pos="1397660" algn="l"/>
              </a:tabLst>
              <a:defRPr/>
            </a:pPr>
            <a:r>
              <a:rPr lang="en-US" baseline="0" dirty="0" smtClean="0"/>
              <a:t>I’m here to help every step of the way</a:t>
            </a:r>
          </a:p>
          <a:p>
            <a:pPr eaLnBrk="1" hangingPunct="1">
              <a:spcBef>
                <a:spcPts val="0"/>
              </a:spcBef>
              <a:spcAft>
                <a:spcPts val="0"/>
              </a:spcAft>
              <a:tabLst>
                <a:tab pos="1397660" algn="l"/>
              </a:tabLst>
              <a:defRPr/>
            </a:pPr>
            <a:r>
              <a:rPr lang="en-US" baseline="0" dirty="0" smtClean="0"/>
              <a:t>Newsletters – typically during reunion they pump up the number of issues – be in them! Less text, eye catching</a:t>
            </a:r>
          </a:p>
          <a:p>
            <a:pPr eaLnBrk="1" hangingPunct="1">
              <a:spcBef>
                <a:spcPts val="0"/>
              </a:spcBef>
              <a:spcAft>
                <a:spcPts val="0"/>
              </a:spcAft>
              <a:tabLst>
                <a:tab pos="1397660" algn="l"/>
              </a:tabLst>
              <a:defRPr/>
            </a:pPr>
            <a:r>
              <a:rPr lang="en-US" baseline="0" dirty="0" smtClean="0"/>
              <a:t>DAM – everyone reads! Build relationship with secretary – make BTS</a:t>
            </a:r>
          </a:p>
          <a:p>
            <a:pPr eaLnBrk="1" hangingPunct="1">
              <a:spcBef>
                <a:spcPts val="0"/>
              </a:spcBef>
              <a:spcAft>
                <a:spcPts val="0"/>
              </a:spcAft>
              <a:tabLst>
                <a:tab pos="1397660" algn="l"/>
              </a:tabLst>
              <a:defRPr/>
            </a:pPr>
            <a:r>
              <a:rPr lang="en-US" baseline="0" dirty="0" smtClean="0"/>
              <a:t>Website – 12 out of 45 classes; work with webmaster, draft from GPO</a:t>
            </a:r>
          </a:p>
          <a:p>
            <a:pPr eaLnBrk="1" hangingPunct="1">
              <a:spcBef>
                <a:spcPts val="0"/>
              </a:spcBef>
              <a:spcAft>
                <a:spcPts val="0"/>
              </a:spcAft>
              <a:tabLst>
                <a:tab pos="1397660" algn="l"/>
              </a:tabLst>
              <a:defRPr/>
            </a:pPr>
            <a:r>
              <a:rPr lang="en-US" baseline="0" dirty="0" smtClean="0"/>
              <a:t>Facebook – Do you have a page?</a:t>
            </a:r>
          </a:p>
          <a:p>
            <a:pPr eaLnBrk="1" hangingPunct="1">
              <a:spcBef>
                <a:spcPts val="0"/>
              </a:spcBef>
              <a:spcAft>
                <a:spcPts val="0"/>
              </a:spcAft>
              <a:tabLst>
                <a:tab pos="1397660" algn="l"/>
              </a:tabLst>
              <a:defRPr/>
            </a:pPr>
            <a:r>
              <a:rPr lang="en-US" baseline="0" dirty="0" smtClean="0"/>
              <a:t>Daily D – focuses on class giving; comes out around March for reunion classes; include BTS goals</a:t>
            </a:r>
          </a:p>
          <a:p>
            <a:pPr eaLnBrk="1" hangingPunct="1">
              <a:spcBef>
                <a:spcPts val="0"/>
              </a:spcBef>
              <a:spcAft>
                <a:spcPts val="0"/>
              </a:spcAft>
              <a:tabLst>
                <a:tab pos="1397660" algn="l"/>
              </a:tabLst>
              <a:defRPr/>
            </a:pPr>
            <a:endParaRPr lang="en-US" baseline="0" dirty="0" smtClean="0"/>
          </a:p>
          <a:p>
            <a:pPr eaLnBrk="1" hangingPunct="1">
              <a:spcBef>
                <a:spcPts val="0"/>
              </a:spcBef>
              <a:spcAft>
                <a:spcPts val="0"/>
              </a:spcAft>
              <a:tabLst>
                <a:tab pos="1397660" algn="l"/>
              </a:tabLst>
              <a:defRPr/>
            </a:pPr>
            <a:endParaRPr lang="en-US" baseline="0" dirty="0" smtClean="0"/>
          </a:p>
        </p:txBody>
      </p:sp>
    </p:spTree>
    <p:extLst>
      <p:ext uri="{BB962C8B-B14F-4D97-AF65-F5344CB8AC3E}">
        <p14:creationId xmlns:p14="http://schemas.microsoft.com/office/powerpoint/2010/main" val="24264405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Rot="1" noChangeAspect="1" noTextEdit="1"/>
          </p:cNvSpPr>
          <p:nvPr>
            <p:ph type="sldImg"/>
          </p:nvPr>
        </p:nvSpPr>
        <p:spPr bwMode="auto">
          <a:noFill/>
          <a:ln>
            <a:solidFill>
              <a:srgbClr val="000000"/>
            </a:solidFill>
            <a:miter lim="800000"/>
            <a:headEnd/>
            <a:tailEnd/>
          </a:ln>
        </p:spPr>
      </p:sp>
      <p:sp>
        <p:nvSpPr>
          <p:cNvPr id="141315" name="Rectangle 3"/>
          <p:cNvSpPr>
            <a:spLocks noGrp="1"/>
          </p:cNvSpPr>
          <p:nvPr>
            <p:ph type="body" idx="1"/>
          </p:nvPr>
        </p:nvSpPr>
        <p:spPr bwMode="auto">
          <a:noFill/>
        </p:spPr>
        <p:txBody>
          <a:bodyPr wrap="square" numCol="1" anchor="t" anchorCtr="0" compatLnSpc="1">
            <a:prstTxWarp prst="textNoShape">
              <a:avLst/>
            </a:prstTxWarp>
          </a:bodyPr>
          <a:lstStyle/>
          <a:p>
            <a:r>
              <a:rPr lang="en-US" dirty="0" smtClean="0"/>
              <a:t>Nancy to introduce,</a:t>
            </a:r>
            <a:r>
              <a:rPr lang="en-US" baseline="0" dirty="0" smtClean="0"/>
              <a:t> refer to detailed bios in folder; also note the passing of Bill Hale ‘44</a:t>
            </a:r>
          </a:p>
          <a:p>
            <a:r>
              <a:rPr lang="en-US" baseline="0" dirty="0" smtClean="0"/>
              <a:t>Approval of 2014 Minutes which received with Quarterly Newsletter</a:t>
            </a:r>
            <a:endParaRPr lang="en-US" dirty="0" smtClean="0"/>
          </a:p>
          <a:p>
            <a:endParaRPr lang="en-US" dirty="0" smtClean="0"/>
          </a:p>
        </p:txBody>
      </p:sp>
    </p:spTree>
    <p:extLst>
      <p:ext uri="{BB962C8B-B14F-4D97-AF65-F5344CB8AC3E}">
        <p14:creationId xmlns:p14="http://schemas.microsoft.com/office/powerpoint/2010/main" val="375803503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Rectangle 2"/>
          <p:cNvSpPr>
            <a:spLocks noGrp="1" noRot="1" noChangeAspect="1" noTextEdit="1"/>
          </p:cNvSpPr>
          <p:nvPr>
            <p:ph type="sldImg"/>
          </p:nvPr>
        </p:nvSpPr>
        <p:spPr bwMode="auto">
          <a:noFill/>
          <a:ln>
            <a:solidFill>
              <a:srgbClr val="000000"/>
            </a:solidFill>
            <a:miter lim="800000"/>
            <a:headEnd/>
            <a:tailEnd/>
          </a:ln>
        </p:spPr>
      </p:sp>
      <p:sp>
        <p:nvSpPr>
          <p:cNvPr id="70659" name="Rectangle 3"/>
          <p:cNvSpPr>
            <a:spLocks noGrp="1"/>
          </p:cNvSpPr>
          <p:nvPr>
            <p:ph type="body" idx="1"/>
          </p:nvPr>
        </p:nvSpPr>
        <p:spPr bwMode="auto"/>
        <p:txBody>
          <a:bodyPr wrap="square" numCol="1" anchor="t" anchorCtr="0" compatLnSpc="1">
            <a:prstTxWarp prst="textNoShape">
              <a:avLst/>
            </a:prstTxWarp>
          </a:bodyPr>
          <a:lstStyle/>
          <a:p>
            <a:pPr eaLnBrk="1" hangingPunct="1">
              <a:spcBef>
                <a:spcPts val="0"/>
              </a:spcBef>
              <a:spcAft>
                <a:spcPts val="0"/>
              </a:spcAft>
              <a:tabLst>
                <a:tab pos="1397660" algn="l"/>
              </a:tabLst>
              <a:defRPr/>
            </a:pPr>
            <a:r>
              <a:rPr lang="en-US" baseline="0" dirty="0" smtClean="0"/>
              <a:t>Most successful process is solicit, follow up, feedback, refer to me, on prospect list til we close gift</a:t>
            </a:r>
          </a:p>
          <a:p>
            <a:pPr eaLnBrk="1" hangingPunct="1">
              <a:spcBef>
                <a:spcPts val="0"/>
              </a:spcBef>
              <a:spcAft>
                <a:spcPts val="0"/>
              </a:spcAft>
              <a:tabLst>
                <a:tab pos="1397660" algn="l"/>
              </a:tabLst>
              <a:defRPr/>
            </a:pPr>
            <a:r>
              <a:rPr lang="en-US" baseline="0" dirty="0" smtClean="0"/>
              <a:t>Executive Committee – campaign is working – 1/3 of members this weekend are BTS; ‘59 has most members; secretary hold out; class president on letter too</a:t>
            </a:r>
          </a:p>
          <a:p>
            <a:pPr eaLnBrk="1" hangingPunct="1">
              <a:spcBef>
                <a:spcPts val="0"/>
              </a:spcBef>
              <a:spcAft>
                <a:spcPts val="0"/>
              </a:spcAft>
              <a:tabLst>
                <a:tab pos="1397660" algn="l"/>
              </a:tabLst>
              <a:defRPr/>
            </a:pPr>
            <a:r>
              <a:rPr lang="en-US" baseline="0" dirty="0" smtClean="0"/>
              <a:t>Top Donors – Work with DCF</a:t>
            </a:r>
          </a:p>
          <a:p>
            <a:pPr eaLnBrk="1" hangingPunct="1">
              <a:spcBef>
                <a:spcPts val="0"/>
              </a:spcBef>
              <a:spcAft>
                <a:spcPts val="0"/>
              </a:spcAft>
              <a:tabLst>
                <a:tab pos="1397660" algn="l"/>
              </a:tabLst>
              <a:defRPr/>
            </a:pPr>
            <a:r>
              <a:rPr lang="en-US" baseline="0" dirty="0" smtClean="0"/>
              <a:t>DCF Givers – Over 70% BTS </a:t>
            </a:r>
          </a:p>
          <a:p>
            <a:pPr eaLnBrk="1" hangingPunct="1">
              <a:spcBef>
                <a:spcPts val="0"/>
              </a:spcBef>
              <a:spcAft>
                <a:spcPts val="0"/>
              </a:spcAft>
              <a:tabLst>
                <a:tab pos="1397660" algn="l"/>
              </a:tabLst>
              <a:defRPr/>
            </a:pPr>
            <a:r>
              <a:rPr lang="en-US" baseline="0" dirty="0" smtClean="0"/>
              <a:t>LIP – CGA depending on age, Low-Hanging Fruit, Couples – Regina, Lawyers/estate planners, Greek</a:t>
            </a:r>
          </a:p>
          <a:p>
            <a:pPr eaLnBrk="1" hangingPunct="1">
              <a:spcBef>
                <a:spcPts val="0"/>
              </a:spcBef>
              <a:spcAft>
                <a:spcPts val="0"/>
              </a:spcAft>
              <a:tabLst>
                <a:tab pos="1397660" algn="l"/>
              </a:tabLst>
              <a:defRPr/>
            </a:pPr>
            <a:endParaRPr lang="en-US" baseline="0" dirty="0" smtClean="0"/>
          </a:p>
          <a:p>
            <a:pPr eaLnBrk="1" hangingPunct="1">
              <a:spcBef>
                <a:spcPts val="0"/>
              </a:spcBef>
              <a:spcAft>
                <a:spcPts val="0"/>
              </a:spcAft>
              <a:tabLst>
                <a:tab pos="1397660" algn="l"/>
              </a:tabLst>
              <a:defRPr/>
            </a:pPr>
            <a:r>
              <a:rPr lang="en-US" baseline="0" dirty="0" smtClean="0"/>
              <a:t>Class-wide effort – for the right reasons, new class, unfamiliar with BTS; kick off to reunion campaign</a:t>
            </a:r>
          </a:p>
          <a:p>
            <a:pPr eaLnBrk="1" hangingPunct="1">
              <a:spcBef>
                <a:spcPts val="0"/>
              </a:spcBef>
              <a:spcAft>
                <a:spcPts val="0"/>
              </a:spcAft>
              <a:tabLst>
                <a:tab pos="1397660" algn="l"/>
              </a:tabLst>
              <a:defRPr/>
            </a:pPr>
            <a:r>
              <a:rPr lang="en-US" baseline="0" dirty="0" smtClean="0"/>
              <a:t>_____________________________________________________________________________________________________________</a:t>
            </a:r>
          </a:p>
          <a:p>
            <a:pPr eaLnBrk="1" hangingPunct="1">
              <a:spcBef>
                <a:spcPts val="0"/>
              </a:spcBef>
              <a:spcAft>
                <a:spcPts val="0"/>
              </a:spcAft>
              <a:tabLst>
                <a:tab pos="1397660" algn="l"/>
              </a:tabLst>
              <a:defRPr/>
            </a:pPr>
            <a:endParaRPr lang="en-US" baseline="0" dirty="0" smtClean="0"/>
          </a:p>
          <a:p>
            <a:pPr eaLnBrk="1" hangingPunct="1">
              <a:spcBef>
                <a:spcPts val="0"/>
              </a:spcBef>
              <a:spcAft>
                <a:spcPts val="0"/>
              </a:spcAft>
              <a:tabLst>
                <a:tab pos="1397660" algn="l"/>
              </a:tabLst>
              <a:defRPr/>
            </a:pPr>
            <a:r>
              <a:rPr lang="en-US" baseline="0" dirty="0" smtClean="0"/>
              <a:t>Now, I would like to have Frank Logan from the Class of ‘52 share with us a little history about our beloved Bartlett Tower and about the wonderful gift his class has recently made towards the restoration of this beloved icon of Dartmouth.</a:t>
            </a:r>
          </a:p>
          <a:p>
            <a:pPr eaLnBrk="1" hangingPunct="1">
              <a:spcBef>
                <a:spcPts val="0"/>
              </a:spcBef>
              <a:spcAft>
                <a:spcPts val="0"/>
              </a:spcAft>
              <a:tabLst>
                <a:tab pos="1397660" algn="l"/>
              </a:tabLst>
              <a:defRPr/>
            </a:pPr>
            <a:endParaRPr lang="en-US" baseline="0" dirty="0" smtClean="0"/>
          </a:p>
        </p:txBody>
      </p:sp>
    </p:spTree>
    <p:extLst>
      <p:ext uri="{BB962C8B-B14F-4D97-AF65-F5344CB8AC3E}">
        <p14:creationId xmlns:p14="http://schemas.microsoft.com/office/powerpoint/2010/main" val="246900339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Rectangle 2"/>
          <p:cNvSpPr>
            <a:spLocks noGrp="1" noRot="1" noChangeAspect="1" noTextEdit="1"/>
          </p:cNvSpPr>
          <p:nvPr>
            <p:ph type="sldImg"/>
          </p:nvPr>
        </p:nvSpPr>
        <p:spPr bwMode="auto">
          <a:noFill/>
          <a:ln>
            <a:solidFill>
              <a:srgbClr val="000000"/>
            </a:solidFill>
            <a:miter lim="800000"/>
            <a:headEnd/>
            <a:tailEnd/>
          </a:ln>
        </p:spPr>
      </p:sp>
      <p:sp>
        <p:nvSpPr>
          <p:cNvPr id="70659" name="Rectangle 3"/>
          <p:cNvSpPr>
            <a:spLocks noGrp="1"/>
          </p:cNvSpPr>
          <p:nvPr>
            <p:ph type="body" idx="1"/>
          </p:nvPr>
        </p:nvSpPr>
        <p:spPr bwMode="auto"/>
        <p:txBody>
          <a:bodyPr wrap="square" numCol="1" anchor="t" anchorCtr="0" compatLnSpc="1">
            <a:prstTxWarp prst="textNoShape">
              <a:avLst/>
            </a:prstTxWarp>
          </a:bodyPr>
          <a:lstStyle/>
          <a:p>
            <a:pPr eaLnBrk="1" hangingPunct="1">
              <a:spcBef>
                <a:spcPts val="0"/>
              </a:spcBef>
              <a:spcAft>
                <a:spcPts val="0"/>
              </a:spcAft>
              <a:tabLst>
                <a:tab pos="1397660" algn="l"/>
              </a:tabLst>
              <a:defRPr/>
            </a:pPr>
            <a:endParaRPr lang="en-US" baseline="0" dirty="0" smtClean="0"/>
          </a:p>
        </p:txBody>
      </p:sp>
    </p:spTree>
    <p:extLst>
      <p:ext uri="{BB962C8B-B14F-4D97-AF65-F5344CB8AC3E}">
        <p14:creationId xmlns:p14="http://schemas.microsoft.com/office/powerpoint/2010/main" val="246591749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A126689-9AC6-48B7-8BC6-CAD584783997}" type="slidenum">
              <a:rPr lang="en-US" smtClean="0"/>
              <a:pPr>
                <a:defRPr/>
              </a:pPr>
              <a:t>32</a:t>
            </a:fld>
            <a:endParaRPr lang="en-US" dirty="0"/>
          </a:p>
        </p:txBody>
      </p:sp>
    </p:spTree>
    <p:extLst>
      <p:ext uri="{BB962C8B-B14F-4D97-AF65-F5344CB8AC3E}">
        <p14:creationId xmlns:p14="http://schemas.microsoft.com/office/powerpoint/2010/main" val="137403575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A126689-9AC6-48B7-8BC6-CAD584783997}" type="slidenum">
              <a:rPr lang="en-US" smtClean="0"/>
              <a:pPr>
                <a:defRPr/>
              </a:pPr>
              <a:t>33</a:t>
            </a:fld>
            <a:endParaRPr lang="en-US" dirty="0"/>
          </a:p>
        </p:txBody>
      </p:sp>
    </p:spTree>
    <p:extLst>
      <p:ext uri="{BB962C8B-B14F-4D97-AF65-F5344CB8AC3E}">
        <p14:creationId xmlns:p14="http://schemas.microsoft.com/office/powerpoint/2010/main" val="36564449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eaLnBrk="1" hangingPunct="1">
              <a:defRPr/>
            </a:pPr>
            <a:endParaRPr lang="en-US" dirty="0"/>
          </a:p>
        </p:txBody>
      </p:sp>
      <p:sp>
        <p:nvSpPr>
          <p:cNvPr id="4" name="Slide Number Placeholder 3"/>
          <p:cNvSpPr>
            <a:spLocks noGrp="1"/>
          </p:cNvSpPr>
          <p:nvPr>
            <p:ph type="sldNum" sz="quarter" idx="5"/>
          </p:nvPr>
        </p:nvSpPr>
        <p:spPr/>
        <p:txBody>
          <a:bodyPr/>
          <a:lstStyle/>
          <a:p>
            <a:pPr>
              <a:defRPr/>
            </a:pPr>
            <a:fld id="{3DF9C793-427B-436A-AEFC-12CEE3B023D4}" type="slidenum">
              <a:rPr lang="en-US" smtClean="0"/>
              <a:pPr>
                <a:defRPr/>
              </a:pPr>
              <a:t>34</a:t>
            </a:fld>
            <a:endParaRPr lang="en-US" dirty="0"/>
          </a:p>
        </p:txBody>
      </p:sp>
    </p:spTree>
    <p:extLst>
      <p:ext uri="{BB962C8B-B14F-4D97-AF65-F5344CB8AC3E}">
        <p14:creationId xmlns:p14="http://schemas.microsoft.com/office/powerpoint/2010/main" val="306192477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eaLnBrk="1" hangingPunct="1">
              <a:defRPr/>
            </a:pPr>
            <a:endParaRPr lang="en-US" dirty="0"/>
          </a:p>
        </p:txBody>
      </p:sp>
      <p:sp>
        <p:nvSpPr>
          <p:cNvPr id="4" name="Slide Number Placeholder 3"/>
          <p:cNvSpPr>
            <a:spLocks noGrp="1"/>
          </p:cNvSpPr>
          <p:nvPr>
            <p:ph type="sldNum" sz="quarter" idx="5"/>
          </p:nvPr>
        </p:nvSpPr>
        <p:spPr/>
        <p:txBody>
          <a:bodyPr/>
          <a:lstStyle/>
          <a:p>
            <a:pPr>
              <a:defRPr/>
            </a:pPr>
            <a:fld id="{3DF9C793-427B-436A-AEFC-12CEE3B023D4}" type="slidenum">
              <a:rPr lang="en-US" smtClean="0"/>
              <a:pPr>
                <a:defRPr/>
              </a:pPr>
              <a:t>35</a:t>
            </a:fld>
            <a:endParaRPr lang="en-US" dirty="0"/>
          </a:p>
        </p:txBody>
      </p:sp>
    </p:spTree>
    <p:extLst>
      <p:ext uri="{BB962C8B-B14F-4D97-AF65-F5344CB8AC3E}">
        <p14:creationId xmlns:p14="http://schemas.microsoft.com/office/powerpoint/2010/main" val="3471759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Rot="1" noChangeAspect="1" noTextEdit="1"/>
          </p:cNvSpPr>
          <p:nvPr>
            <p:ph type="sldImg"/>
          </p:nvPr>
        </p:nvSpPr>
        <p:spPr bwMode="auto">
          <a:noFill/>
          <a:ln>
            <a:solidFill>
              <a:srgbClr val="000000"/>
            </a:solidFill>
            <a:miter lim="800000"/>
            <a:headEnd/>
            <a:tailEnd/>
          </a:ln>
        </p:spPr>
      </p:sp>
      <p:sp>
        <p:nvSpPr>
          <p:cNvPr id="141315" name="Rectangle 3"/>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Tree>
    <p:extLst>
      <p:ext uri="{BB962C8B-B14F-4D97-AF65-F5344CB8AC3E}">
        <p14:creationId xmlns:p14="http://schemas.microsoft.com/office/powerpoint/2010/main" val="28798659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Regina to recognize Hank Amon ‘65</a:t>
            </a:r>
            <a:endParaRPr lang="en-US" dirty="0"/>
          </a:p>
        </p:txBody>
      </p:sp>
      <p:sp>
        <p:nvSpPr>
          <p:cNvPr id="4" name="Slide Number Placeholder 3"/>
          <p:cNvSpPr>
            <a:spLocks noGrp="1"/>
          </p:cNvSpPr>
          <p:nvPr>
            <p:ph type="sldNum" sz="quarter" idx="10"/>
          </p:nvPr>
        </p:nvSpPr>
        <p:spPr/>
        <p:txBody>
          <a:bodyPr/>
          <a:lstStyle/>
          <a:p>
            <a:pPr>
              <a:defRPr/>
            </a:pPr>
            <a:fld id="{EA126689-9AC6-48B7-8BC6-CAD584783997}" type="slidenum">
              <a:rPr lang="en-US" smtClean="0"/>
              <a:pPr>
                <a:defRPr/>
              </a:pPr>
              <a:t>5</a:t>
            </a:fld>
            <a:endParaRPr lang="en-US" dirty="0"/>
          </a:p>
        </p:txBody>
      </p:sp>
    </p:spTree>
    <p:extLst>
      <p:ext uri="{BB962C8B-B14F-4D97-AF65-F5344CB8AC3E}">
        <p14:creationId xmlns:p14="http://schemas.microsoft.com/office/powerpoint/2010/main" val="15070691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A126689-9AC6-48B7-8BC6-CAD584783997}" type="slidenum">
              <a:rPr lang="en-US" smtClean="0"/>
              <a:pPr>
                <a:defRPr/>
              </a:pPr>
              <a:t>6</a:t>
            </a:fld>
            <a:endParaRPr lang="en-US" dirty="0"/>
          </a:p>
        </p:txBody>
      </p:sp>
    </p:spTree>
    <p:extLst>
      <p:ext uri="{BB962C8B-B14F-4D97-AF65-F5344CB8AC3E}">
        <p14:creationId xmlns:p14="http://schemas.microsoft.com/office/powerpoint/2010/main" val="30518895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smtClean="0"/>
              <a:t>Total future dollars</a:t>
            </a:r>
            <a:r>
              <a:rPr lang="en-US" baseline="0" dirty="0" smtClean="0"/>
              <a:t> </a:t>
            </a:r>
            <a:r>
              <a:rPr lang="en-US" dirty="0" smtClean="0"/>
              <a:t>– If we take out $150MM bequest from FY14, we’re right on track</a:t>
            </a:r>
            <a:r>
              <a:rPr lang="en-US" baseline="0" dirty="0" smtClean="0"/>
              <a:t> with last year</a:t>
            </a:r>
            <a:r>
              <a:rPr lang="en-US" dirty="0" smtClean="0"/>
              <a:t>.  Thanks</a:t>
            </a:r>
            <a:r>
              <a:rPr lang="en-US" baseline="0" dirty="0" smtClean="0"/>
              <a:t> to you and your efforts, which Julie will review in a minute, we nearly doubled the number of bequest expectancies this year.  </a:t>
            </a:r>
            <a:r>
              <a:rPr lang="en-US" dirty="0" smtClean="0"/>
              <a:t>That being said, only</a:t>
            </a:r>
            <a:r>
              <a:rPr lang="en-US" baseline="0" dirty="0" smtClean="0"/>
              <a:t> 40% of alumni who told us that Dartmouth was included in their estate plans revealed the present value of their gift.  Therefore, the $26.3M only reflects the present value of 40% of the bequest expectancies that we received this year.  As a result, we’re trying to do a better job of educating alumni about why we want to know the present value and we’ll talk more about this later today.  </a:t>
            </a:r>
          </a:p>
          <a:p>
            <a:endParaRPr lang="en-US" baseline="0" dirty="0" smtClean="0"/>
          </a:p>
          <a:p>
            <a:r>
              <a:rPr lang="en-US" baseline="0" dirty="0" smtClean="0"/>
              <a:t>Life Income Plans – Darius will speak more about life income plans, so I will not go into the details.  Suffice it to say, we are doing very well on this front.  </a:t>
            </a:r>
          </a:p>
          <a:p>
            <a:endParaRPr lang="en-US" dirty="0" smtClean="0"/>
          </a:p>
          <a:p>
            <a:r>
              <a:rPr lang="en-US" dirty="0" smtClean="0"/>
              <a:t>DDAF – We</a:t>
            </a:r>
            <a:r>
              <a:rPr lang="en-US" baseline="0" dirty="0" smtClean="0"/>
              <a:t> c</a:t>
            </a:r>
            <a:r>
              <a:rPr lang="en-US" dirty="0" smtClean="0"/>
              <a:t>ontinue to see the popularity of DDAFs increase,</a:t>
            </a:r>
            <a:r>
              <a:rPr lang="en-US" baseline="0" dirty="0" smtClean="0"/>
              <a:t> which is wonderful for Dartmouth, as at least 50% of these funds have to be distributed to the College.  A number of alumni from classes in the 1980s and 1990s established DDAFs this year.  These particular alumni seemed to like the DDAF, as it gave them a charitable tax deduction, which they needed, but also allowed them time to determine what causes they would like to support.  We also expect that some alumni are using the DDAF as a holding tank for future campaign gifts.  </a:t>
            </a:r>
          </a:p>
          <a:p>
            <a:endParaRPr lang="en-US" dirty="0" smtClean="0"/>
          </a:p>
          <a:p>
            <a:r>
              <a:rPr lang="en-US" dirty="0" smtClean="0"/>
              <a:t>Realized – As</a:t>
            </a:r>
            <a:r>
              <a:rPr lang="en-US" baseline="0" dirty="0" smtClean="0"/>
              <a:t> you know, we don’t have any control over these numbers.  Our focus is on increasing the bequest expectancy pipeline, which we’ve done with your help, to ensure that realized bequests continue to come in in the future.  </a:t>
            </a:r>
          </a:p>
          <a:p>
            <a:endParaRPr lang="en-US" baseline="0" dirty="0" smtClean="0"/>
          </a:p>
          <a:p>
            <a:r>
              <a:rPr lang="en-US" baseline="0" dirty="0" smtClean="0"/>
              <a:t>(Margo: approx. ½ of bequests are unrestricted)</a:t>
            </a:r>
            <a:endParaRPr lang="en-US" dirty="0"/>
          </a:p>
        </p:txBody>
      </p:sp>
      <p:sp>
        <p:nvSpPr>
          <p:cNvPr id="4" name="Slide Number Placeholder 3"/>
          <p:cNvSpPr>
            <a:spLocks noGrp="1"/>
          </p:cNvSpPr>
          <p:nvPr>
            <p:ph type="sldNum" sz="quarter" idx="10"/>
          </p:nvPr>
        </p:nvSpPr>
        <p:spPr/>
        <p:txBody>
          <a:bodyPr/>
          <a:lstStyle/>
          <a:p>
            <a:pPr>
              <a:defRPr/>
            </a:pPr>
            <a:fld id="{EA126689-9AC6-48B7-8BC6-CAD584783997}" type="slidenum">
              <a:rPr lang="en-US" smtClean="0">
                <a:solidFill>
                  <a:prstClr val="black"/>
                </a:solidFill>
              </a:rPr>
              <a:pPr>
                <a:defRPr/>
              </a:pPr>
              <a:t>7</a:t>
            </a:fld>
            <a:endParaRPr lang="en-US" dirty="0">
              <a:solidFill>
                <a:prstClr val="black"/>
              </a:solidFill>
            </a:endParaRPr>
          </a:p>
        </p:txBody>
      </p:sp>
    </p:spTree>
    <p:extLst>
      <p:ext uri="{BB962C8B-B14F-4D97-AF65-F5344CB8AC3E}">
        <p14:creationId xmlns:p14="http://schemas.microsoft.com/office/powerpoint/2010/main" val="12091605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smtClean="0"/>
              <a:t>Congratulations</a:t>
            </a:r>
          </a:p>
          <a:p>
            <a:pPr marL="174708" indent="-174708">
              <a:buFont typeface="Arial" panose="020B0604020202020204" pitchFamily="34" charset="0"/>
              <a:buChar char="•"/>
            </a:pPr>
            <a:r>
              <a:rPr lang="en-US" dirty="0" smtClean="0"/>
              <a:t>Using tools from last year’s COW – Making the Ask!</a:t>
            </a:r>
          </a:p>
          <a:p>
            <a:pPr marL="174708" indent="-174708">
              <a:buFont typeface="Arial" panose="020B0604020202020204" pitchFamily="34" charset="0"/>
              <a:buChar char="•"/>
            </a:pPr>
            <a:r>
              <a:rPr lang="en-US" dirty="0" smtClean="0"/>
              <a:t>We tried</a:t>
            </a:r>
            <a:r>
              <a:rPr lang="en-US" baseline="0" dirty="0" smtClean="0"/>
              <a:t> focusing on reunion classes this year with great success</a:t>
            </a:r>
          </a:p>
          <a:p>
            <a:pPr marL="174708" indent="-174708">
              <a:buFont typeface="Arial" panose="020B0604020202020204" pitchFamily="34" charset="0"/>
              <a:buChar char="•"/>
            </a:pPr>
            <a:r>
              <a:rPr lang="en-US" baseline="0" dirty="0" smtClean="0"/>
              <a:t>Younger alumni are becoming interested in BTS – 1990 25</a:t>
            </a:r>
            <a:r>
              <a:rPr lang="en-US" baseline="30000" dirty="0" smtClean="0"/>
              <a:t>th</a:t>
            </a:r>
            <a:r>
              <a:rPr lang="en-US" baseline="0" dirty="0" smtClean="0"/>
              <a:t> reunion got 5 members with no chair – the word is getting out there!</a:t>
            </a:r>
          </a:p>
          <a:p>
            <a:pPr marL="174708" indent="-174708">
              <a:buFont typeface="Arial" panose="020B0604020202020204" pitchFamily="34" charset="0"/>
              <a:buChar char="•"/>
            </a:pPr>
            <a:r>
              <a:rPr lang="en-US" baseline="0" dirty="0" smtClean="0"/>
              <a:t>As you saw earlier, LIP’s were up and with that came an increase in BTS participation</a:t>
            </a:r>
          </a:p>
          <a:p>
            <a:pPr marL="174708" indent="-174708">
              <a:buFont typeface="Arial" panose="020B0604020202020204" pitchFamily="34" charset="0"/>
              <a:buChar char="•"/>
            </a:pPr>
            <a:r>
              <a:rPr lang="en-US" baseline="0" dirty="0" smtClean="0"/>
              <a:t>Missed opportunities to steward and thank these generous donors</a:t>
            </a:r>
            <a:endParaRPr lang="en-US" dirty="0"/>
          </a:p>
        </p:txBody>
      </p:sp>
      <p:sp>
        <p:nvSpPr>
          <p:cNvPr id="4" name="Slide Number Placeholder 3"/>
          <p:cNvSpPr>
            <a:spLocks noGrp="1"/>
          </p:cNvSpPr>
          <p:nvPr>
            <p:ph type="sldNum" sz="quarter" idx="10"/>
          </p:nvPr>
        </p:nvSpPr>
        <p:spPr/>
        <p:txBody>
          <a:bodyPr/>
          <a:lstStyle/>
          <a:p>
            <a:pPr>
              <a:defRPr/>
            </a:pPr>
            <a:fld id="{EA126689-9AC6-48B7-8BC6-CAD584783997}" type="slidenum">
              <a:rPr lang="en-US" smtClean="0"/>
              <a:pPr>
                <a:defRPr/>
              </a:pPr>
              <a:t>8</a:t>
            </a:fld>
            <a:endParaRPr lang="en-US" dirty="0"/>
          </a:p>
        </p:txBody>
      </p:sp>
    </p:spTree>
    <p:extLst>
      <p:ext uri="{BB962C8B-B14F-4D97-AF65-F5344CB8AC3E}">
        <p14:creationId xmlns:p14="http://schemas.microsoft.com/office/powerpoint/2010/main" val="331017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Personal thank you for all your hard work, made a significant</a:t>
            </a:r>
            <a:r>
              <a:rPr lang="en-US" baseline="0" dirty="0" smtClean="0"/>
              <a:t> impact on the Gift Planning Program results</a:t>
            </a:r>
          </a:p>
          <a:p>
            <a:r>
              <a:rPr lang="en-US" baseline="0" dirty="0" smtClean="0"/>
              <a:t>GPO efforts – samples up front</a:t>
            </a:r>
            <a:endParaRPr lang="en-US" dirty="0" smtClean="0"/>
          </a:p>
          <a:p>
            <a:r>
              <a:rPr lang="en-US" dirty="0" smtClean="0"/>
              <a:t>82 total chair efforts – really followed the Best Practices we reviewed last year</a:t>
            </a:r>
          </a:p>
          <a:p>
            <a:r>
              <a:rPr lang="en-US" dirty="0" smtClean="0"/>
              <a:t>Newsletters – include pictures, testimonials,</a:t>
            </a:r>
            <a:r>
              <a:rPr lang="en-US" baseline="0" dirty="0" smtClean="0"/>
              <a:t> ’79; sample in folder</a:t>
            </a:r>
          </a:p>
          <a:p>
            <a:r>
              <a:rPr lang="en-US" baseline="0" dirty="0" smtClean="0"/>
              <a:t>Websites – Goals displayed, easy steps - ’74</a:t>
            </a:r>
          </a:p>
          <a:p>
            <a:r>
              <a:rPr lang="en-US" baseline="0" dirty="0" smtClean="0"/>
              <a:t>Targeted letters/emails – smaller groups, easier to do essential follow up</a:t>
            </a:r>
          </a:p>
          <a:p>
            <a:r>
              <a:rPr lang="en-US" baseline="0" dirty="0" smtClean="0"/>
              <a:t>Daily D – work with DCF Class Manager ‘65 &amp; ‘85 along with head agents – reunion classes around March/April</a:t>
            </a:r>
          </a:p>
          <a:p>
            <a:r>
              <a:rPr lang="en-US" baseline="0" dirty="0" smtClean="0"/>
              <a:t>DAM – introduction to chair, personal story</a:t>
            </a:r>
          </a:p>
          <a:p>
            <a:r>
              <a:rPr lang="en-US" baseline="0" dirty="0" smtClean="0"/>
              <a:t>Other – stewardship</a:t>
            </a:r>
          </a:p>
          <a:p>
            <a:endParaRPr lang="en-US" baseline="0" dirty="0" smtClean="0"/>
          </a:p>
          <a:p>
            <a:r>
              <a:rPr lang="en-US" baseline="0" dirty="0" smtClean="0"/>
              <a:t>Introduce Darius Long – Life Income Plan Manager – overview life income plan </a:t>
            </a:r>
            <a:r>
              <a:rPr lang="en-US" baseline="0" dirty="0" smtClean="0"/>
              <a:t>options</a:t>
            </a:r>
            <a:endParaRPr lang="en-US" baseline="0" dirty="0" smtClean="0"/>
          </a:p>
          <a:p>
            <a:endParaRPr lang="en-US" dirty="0" smtClean="0"/>
          </a:p>
        </p:txBody>
      </p:sp>
      <p:sp>
        <p:nvSpPr>
          <p:cNvPr id="4" name="Slide Number Placeholder 3"/>
          <p:cNvSpPr>
            <a:spLocks noGrp="1"/>
          </p:cNvSpPr>
          <p:nvPr>
            <p:ph type="sldNum" sz="quarter" idx="10"/>
          </p:nvPr>
        </p:nvSpPr>
        <p:spPr/>
        <p:txBody>
          <a:bodyPr/>
          <a:lstStyle/>
          <a:p>
            <a:pPr>
              <a:defRPr/>
            </a:pPr>
            <a:fld id="{EA126689-9AC6-48B7-8BC6-CAD584783997}" type="slidenum">
              <a:rPr lang="en-US" smtClean="0"/>
              <a:pPr>
                <a:defRPr/>
              </a:pPr>
              <a:t>9</a:t>
            </a:fld>
            <a:endParaRPr lang="en-US" dirty="0"/>
          </a:p>
        </p:txBody>
      </p:sp>
    </p:spTree>
    <p:extLst>
      <p:ext uri="{BB962C8B-B14F-4D97-AF65-F5344CB8AC3E}">
        <p14:creationId xmlns:p14="http://schemas.microsoft.com/office/powerpoint/2010/main" val="19099786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9DE7D297-C23B-4390-88F5-F525601C61D0}" type="datetimeFigureOut">
              <a:rPr lang="en-US"/>
              <a:pPr>
                <a:defRPr/>
              </a:pPr>
              <a:t>9/17/2015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DFDD715F-F770-4E40-A272-6DF95C206E25}"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EFBA18D-B7A8-49E4-A427-CD7968468282}" type="datetimeFigureOut">
              <a:rPr lang="en-US"/>
              <a:pPr>
                <a:defRPr/>
              </a:pPr>
              <a:t>9/17/2015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27201512-EE87-4079-88A9-1263DBD8AC67}"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34E2E2C-1410-4896-9782-DD1CC1870FA8}" type="datetimeFigureOut">
              <a:rPr lang="en-US"/>
              <a:pPr>
                <a:defRPr/>
              </a:pPr>
              <a:t>9/17/2015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AB562EE4-B430-47BC-BE66-C9ED6D255DD3}"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6503" name="Rectangle 2055"/>
          <p:cNvSpPr>
            <a:spLocks noChangeArrowheads="1"/>
          </p:cNvSpPr>
          <p:nvPr/>
        </p:nvSpPr>
        <p:spPr bwMode="auto">
          <a:xfrm>
            <a:off x="1144588" y="1676400"/>
            <a:ext cx="7008812" cy="144463"/>
          </a:xfrm>
          <a:prstGeom prst="rect">
            <a:avLst/>
          </a:prstGeom>
          <a:solidFill>
            <a:srgbClr val="014513"/>
          </a:solidFill>
          <a:ln w="12700">
            <a:noFill/>
            <a:miter lim="800000"/>
            <a:headEnd/>
            <a:tailEnd/>
          </a:ln>
          <a:effectLst/>
        </p:spPr>
        <p:txBody>
          <a:bodyPr wrap="none" anchor="ctr"/>
          <a:lstStyle/>
          <a:p>
            <a:pPr algn="ctr" eaLnBrk="0" hangingPunct="0">
              <a:spcBef>
                <a:spcPct val="20000"/>
              </a:spcBef>
              <a:buFontTx/>
              <a:buChar char="•"/>
            </a:pPr>
            <a:endParaRPr lang="en-US" sz="2800" dirty="0">
              <a:solidFill>
                <a:srgbClr val="000000"/>
              </a:solidFill>
              <a:latin typeface="Times New Roman" pitchFamily="18" charset="0"/>
            </a:endParaRPr>
          </a:p>
        </p:txBody>
      </p:sp>
      <p:sp>
        <p:nvSpPr>
          <p:cNvPr id="106508" name="Text Box 2060"/>
          <p:cNvSpPr txBox="1">
            <a:spLocks noChangeArrowheads="1"/>
          </p:cNvSpPr>
          <p:nvPr/>
        </p:nvSpPr>
        <p:spPr bwMode="auto">
          <a:xfrm>
            <a:off x="1995488" y="715963"/>
            <a:ext cx="5472112" cy="823912"/>
          </a:xfrm>
          <a:prstGeom prst="rect">
            <a:avLst/>
          </a:prstGeom>
          <a:noFill/>
          <a:ln w="12700">
            <a:noFill/>
            <a:miter lim="800000"/>
            <a:headEnd/>
            <a:tailEnd/>
          </a:ln>
          <a:effectLst/>
        </p:spPr>
        <p:txBody>
          <a:bodyPr wrap="none">
            <a:spAutoFit/>
          </a:bodyPr>
          <a:lstStyle/>
          <a:p>
            <a:pPr eaLnBrk="0" hangingPunct="0">
              <a:spcBef>
                <a:spcPct val="20000"/>
              </a:spcBef>
            </a:pPr>
            <a:r>
              <a:rPr lang="en-US" altLang="en-US" sz="4800" b="1" dirty="0">
                <a:solidFill>
                  <a:srgbClr val="014513"/>
                </a:solidFill>
                <a:latin typeface="Times" pitchFamily="18" charset="0"/>
              </a:rPr>
              <a:t>Gift Planning Office</a:t>
            </a:r>
            <a:endParaRPr lang="en-US" altLang="en-US" sz="2800" dirty="0">
              <a:solidFill>
                <a:srgbClr val="000000"/>
              </a:solidFill>
              <a:latin typeface="Times" pitchFamily="18" charset="0"/>
            </a:endParaRPr>
          </a:p>
        </p:txBody>
      </p:sp>
    </p:spTree>
    <p:extLst>
      <p:ext uri="{BB962C8B-B14F-4D97-AF65-F5344CB8AC3E}">
        <p14:creationId xmlns:p14="http://schemas.microsoft.com/office/powerpoint/2010/main" val="24277298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862243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8806646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456432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451538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5771694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97558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036557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61D1C02-8EDD-4A58-9A30-9893191AD42B}" type="datetimeFigureOut">
              <a:rPr lang="en-US"/>
              <a:pPr>
                <a:defRPr/>
              </a:pPr>
              <a:t>9/17/2015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2FB69576-3601-4EAA-8F85-0A41D41E7339}"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6906156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615157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6689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457200"/>
            <a:ext cx="6019800" cy="5668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508477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457200"/>
            <a:ext cx="8229600" cy="5668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88473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7724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600200"/>
            <a:ext cx="8229600" cy="4525963"/>
          </a:xfrm>
          <a:prstGeom prst="rect">
            <a:avLst/>
          </a:prstGeom>
        </p:spPr>
        <p:txBody>
          <a:bodyPr/>
          <a:lstStyle/>
          <a:p>
            <a:endParaRPr lang="en-US" dirty="0"/>
          </a:p>
        </p:txBody>
      </p:sp>
    </p:spTree>
    <p:extLst>
      <p:ext uri="{BB962C8B-B14F-4D97-AF65-F5344CB8AC3E}">
        <p14:creationId xmlns:p14="http://schemas.microsoft.com/office/powerpoint/2010/main" val="2157991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72B77336-502E-4FCF-AB06-091F8C67E6C3}" type="datetimeFigureOut">
              <a:rPr lang="en-US"/>
              <a:pPr>
                <a:defRPr/>
              </a:pPr>
              <a:t>9/17/2015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35DF9A76-7843-484A-9AF9-3E1D85DE38A7}"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2B2590A2-63F7-4249-8293-6EE7007B35BD}" type="datetimeFigureOut">
              <a:rPr lang="en-US"/>
              <a:pPr>
                <a:defRPr/>
              </a:pPr>
              <a:t>9/17/2015</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975D4036-95E2-4311-8E40-A854A3604142}"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57529B06-2761-41E3-B15A-E930DC5417A3}" type="datetimeFigureOut">
              <a:rPr lang="en-US"/>
              <a:pPr>
                <a:defRPr/>
              </a:pPr>
              <a:t>9/17/2015</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019FDB84-4516-47B5-A9B9-921CB832D52A}"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F9892C5C-D796-4E5C-BE9E-31366252B8EB}" type="datetimeFigureOut">
              <a:rPr lang="en-US"/>
              <a:pPr>
                <a:defRPr/>
              </a:pPr>
              <a:t>9/17/2015</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427CD77D-3CB4-4879-AF4F-7C28FD0FBA02}"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F1BEAF4-580F-4F81-A458-2C77408B4263}" type="datetimeFigureOut">
              <a:rPr lang="en-US"/>
              <a:pPr>
                <a:defRPr/>
              </a:pPr>
              <a:t>9/17/2015</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D4ED1D1A-F94F-46C6-A934-6C6FF2A1B6F2}"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FC547E0-C3CC-4CE5-A01B-002E927A1E04}" type="datetimeFigureOut">
              <a:rPr lang="en-US"/>
              <a:pPr>
                <a:defRPr/>
              </a:pPr>
              <a:t>9/17/2015</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0C3AF529-F886-4D50-BD11-1F96D2CB5764}"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C48111A-CA20-497D-A1AC-C8BBB3EA3CE9}" type="datetimeFigureOut">
              <a:rPr lang="en-US"/>
              <a:pPr>
                <a:defRPr/>
              </a:pPr>
              <a:t>9/17/2015</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1B974D45-6588-45CA-80A2-96BA57D2FE45}"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24000">
              <a:schemeClr val="tx2">
                <a:alpha val="96000"/>
              </a:schemeClr>
            </a:gs>
            <a:gs pos="24000">
              <a:schemeClr val="tx2"/>
            </a:gs>
            <a:gs pos="25000">
              <a:schemeClr val="bg2"/>
            </a:gs>
          </a:gsLst>
          <a:lin ang="5400000" scaled="1"/>
          <a:tileRect/>
        </a:gra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9C98AF8C-7A89-429D-A8B7-6152858686FB}" type="datetimeFigureOut">
              <a:rPr lang="en-US"/>
              <a:pPr>
                <a:defRPr/>
              </a:pPr>
              <a:t>9/17/2015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A2F506E0-A8C6-41CC-9C74-5226182AD321}"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ndara" pitchFamily="34" charset="0"/>
        </a:defRPr>
      </a:lvl2pPr>
      <a:lvl3pPr algn="ctr" rtl="0" eaLnBrk="0" fontAlgn="base" hangingPunct="0">
        <a:spcBef>
          <a:spcPct val="0"/>
        </a:spcBef>
        <a:spcAft>
          <a:spcPct val="0"/>
        </a:spcAft>
        <a:defRPr sz="4400">
          <a:solidFill>
            <a:schemeClr val="tx1"/>
          </a:solidFill>
          <a:latin typeface="Candara" pitchFamily="34" charset="0"/>
        </a:defRPr>
      </a:lvl3pPr>
      <a:lvl4pPr algn="ctr" rtl="0" eaLnBrk="0" fontAlgn="base" hangingPunct="0">
        <a:spcBef>
          <a:spcPct val="0"/>
        </a:spcBef>
        <a:spcAft>
          <a:spcPct val="0"/>
        </a:spcAft>
        <a:defRPr sz="4400">
          <a:solidFill>
            <a:schemeClr val="tx1"/>
          </a:solidFill>
          <a:latin typeface="Candara" pitchFamily="34" charset="0"/>
        </a:defRPr>
      </a:lvl4pPr>
      <a:lvl5pPr algn="ctr" rtl="0" eaLnBrk="0" fontAlgn="base" hangingPunct="0">
        <a:spcBef>
          <a:spcPct val="0"/>
        </a:spcBef>
        <a:spcAft>
          <a:spcPct val="0"/>
        </a:spcAft>
        <a:defRPr sz="4400">
          <a:solidFill>
            <a:schemeClr val="tx1"/>
          </a:solidFill>
          <a:latin typeface="Candara" pitchFamily="34" charset="0"/>
        </a:defRPr>
      </a:lvl5pPr>
      <a:lvl6pPr marL="457200" algn="ctr" rtl="0" fontAlgn="base">
        <a:spcBef>
          <a:spcPct val="0"/>
        </a:spcBef>
        <a:spcAft>
          <a:spcPct val="0"/>
        </a:spcAft>
        <a:defRPr sz="4400">
          <a:solidFill>
            <a:schemeClr val="tx1"/>
          </a:solidFill>
          <a:latin typeface="Candara" pitchFamily="34" charset="0"/>
        </a:defRPr>
      </a:lvl6pPr>
      <a:lvl7pPr marL="914400" algn="ctr" rtl="0" fontAlgn="base">
        <a:spcBef>
          <a:spcPct val="0"/>
        </a:spcBef>
        <a:spcAft>
          <a:spcPct val="0"/>
        </a:spcAft>
        <a:defRPr sz="4400">
          <a:solidFill>
            <a:schemeClr val="tx1"/>
          </a:solidFill>
          <a:latin typeface="Candara" pitchFamily="34" charset="0"/>
        </a:defRPr>
      </a:lvl7pPr>
      <a:lvl8pPr marL="1371600" algn="ctr" rtl="0" fontAlgn="base">
        <a:spcBef>
          <a:spcPct val="0"/>
        </a:spcBef>
        <a:spcAft>
          <a:spcPct val="0"/>
        </a:spcAft>
        <a:defRPr sz="4400">
          <a:solidFill>
            <a:schemeClr val="tx1"/>
          </a:solidFill>
          <a:latin typeface="Candara" pitchFamily="34" charset="0"/>
        </a:defRPr>
      </a:lvl8pPr>
      <a:lvl9pPr marL="1828800" algn="ctr" rtl="0" fontAlgn="base">
        <a:spcBef>
          <a:spcPct val="0"/>
        </a:spcBef>
        <a:spcAft>
          <a:spcPct val="0"/>
        </a:spcAft>
        <a:defRPr sz="4400">
          <a:solidFill>
            <a:schemeClr val="tx1"/>
          </a:solidFill>
          <a:latin typeface="Candara"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3" name="Rectangle 9"/>
          <p:cNvSpPr>
            <a:spLocks noGrp="1" noChangeArrowheads="1"/>
          </p:cNvSpPr>
          <p:nvPr>
            <p:ph type="title"/>
          </p:nvPr>
        </p:nvSpPr>
        <p:spPr bwMode="auto">
          <a:xfrm>
            <a:off x="685800" y="457200"/>
            <a:ext cx="7772400" cy="1143000"/>
          </a:xfrm>
          <a:prstGeom prst="rect">
            <a:avLst/>
          </a:prstGeom>
          <a:noFill/>
          <a:ln w="12700">
            <a:noFill/>
            <a:miter lim="800000"/>
            <a:headEnd type="none" w="sm" len="sm"/>
            <a:tailEnd type="none" w="sm" len="sm"/>
          </a:ln>
          <a:effectLst/>
        </p:spPr>
        <p:txBody>
          <a:bodyPr vert="horz" wrap="square" lIns="91440" tIns="45720" rIns="91440" bIns="45720" numCol="1" anchor="ctr" anchorCtr="0" compatLnSpc="1">
            <a:prstTxWarp prst="textNoShape">
              <a:avLst/>
            </a:prstTxWarp>
          </a:bodyPr>
          <a:lstStyle/>
          <a:p>
            <a:pPr lvl="0"/>
            <a:endParaRPr lang="en-US" altLang="en-US" smtClean="0"/>
          </a:p>
        </p:txBody>
      </p:sp>
    </p:spTree>
    <p:extLst>
      <p:ext uri="{BB962C8B-B14F-4D97-AF65-F5344CB8AC3E}">
        <p14:creationId xmlns:p14="http://schemas.microsoft.com/office/powerpoint/2010/main" val="28580012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hdr="0" ftr="0" dt="0"/>
  <p:txStyles>
    <p:titleStyle>
      <a:lvl1pPr algn="ctr" rtl="0" eaLnBrk="0" fontAlgn="base" hangingPunct="0">
        <a:spcBef>
          <a:spcPct val="0"/>
        </a:spcBef>
        <a:spcAft>
          <a:spcPct val="0"/>
        </a:spcAft>
        <a:defRPr sz="5400">
          <a:solidFill>
            <a:srgbClr val="014513"/>
          </a:solidFill>
          <a:latin typeface="+mj-lt"/>
          <a:ea typeface="+mj-ea"/>
          <a:cs typeface="+mj-cs"/>
        </a:defRPr>
      </a:lvl1pPr>
      <a:lvl2pPr algn="ctr" rtl="0" eaLnBrk="0" fontAlgn="base" hangingPunct="0">
        <a:spcBef>
          <a:spcPct val="0"/>
        </a:spcBef>
        <a:spcAft>
          <a:spcPct val="0"/>
        </a:spcAft>
        <a:defRPr sz="5400">
          <a:solidFill>
            <a:srgbClr val="014513"/>
          </a:solidFill>
          <a:latin typeface="Times New Roman" pitchFamily="18" charset="0"/>
        </a:defRPr>
      </a:lvl2pPr>
      <a:lvl3pPr algn="ctr" rtl="0" eaLnBrk="0" fontAlgn="base" hangingPunct="0">
        <a:spcBef>
          <a:spcPct val="0"/>
        </a:spcBef>
        <a:spcAft>
          <a:spcPct val="0"/>
        </a:spcAft>
        <a:defRPr sz="5400">
          <a:solidFill>
            <a:srgbClr val="014513"/>
          </a:solidFill>
          <a:latin typeface="Times New Roman" pitchFamily="18" charset="0"/>
        </a:defRPr>
      </a:lvl3pPr>
      <a:lvl4pPr algn="ctr" rtl="0" eaLnBrk="0" fontAlgn="base" hangingPunct="0">
        <a:spcBef>
          <a:spcPct val="0"/>
        </a:spcBef>
        <a:spcAft>
          <a:spcPct val="0"/>
        </a:spcAft>
        <a:defRPr sz="5400">
          <a:solidFill>
            <a:srgbClr val="014513"/>
          </a:solidFill>
          <a:latin typeface="Times New Roman" pitchFamily="18" charset="0"/>
        </a:defRPr>
      </a:lvl4pPr>
      <a:lvl5pPr algn="ctr" rtl="0" eaLnBrk="0" fontAlgn="base" hangingPunct="0">
        <a:spcBef>
          <a:spcPct val="0"/>
        </a:spcBef>
        <a:spcAft>
          <a:spcPct val="0"/>
        </a:spcAft>
        <a:defRPr sz="5400">
          <a:solidFill>
            <a:srgbClr val="014513"/>
          </a:solidFill>
          <a:latin typeface="Times New Roman" pitchFamily="18" charset="0"/>
        </a:defRPr>
      </a:lvl5pPr>
      <a:lvl6pPr marL="457200" algn="ctr" rtl="0" eaLnBrk="0" fontAlgn="base" hangingPunct="0">
        <a:spcBef>
          <a:spcPct val="0"/>
        </a:spcBef>
        <a:spcAft>
          <a:spcPct val="0"/>
        </a:spcAft>
        <a:defRPr sz="5400">
          <a:solidFill>
            <a:srgbClr val="014513"/>
          </a:solidFill>
          <a:latin typeface="Times New Roman" pitchFamily="18" charset="0"/>
        </a:defRPr>
      </a:lvl6pPr>
      <a:lvl7pPr marL="914400" algn="ctr" rtl="0" eaLnBrk="0" fontAlgn="base" hangingPunct="0">
        <a:spcBef>
          <a:spcPct val="0"/>
        </a:spcBef>
        <a:spcAft>
          <a:spcPct val="0"/>
        </a:spcAft>
        <a:defRPr sz="5400">
          <a:solidFill>
            <a:srgbClr val="014513"/>
          </a:solidFill>
          <a:latin typeface="Times New Roman" pitchFamily="18" charset="0"/>
        </a:defRPr>
      </a:lvl7pPr>
      <a:lvl8pPr marL="1371600" algn="ctr" rtl="0" eaLnBrk="0" fontAlgn="base" hangingPunct="0">
        <a:spcBef>
          <a:spcPct val="0"/>
        </a:spcBef>
        <a:spcAft>
          <a:spcPct val="0"/>
        </a:spcAft>
        <a:defRPr sz="5400">
          <a:solidFill>
            <a:srgbClr val="014513"/>
          </a:solidFill>
          <a:latin typeface="Times New Roman" pitchFamily="18" charset="0"/>
        </a:defRPr>
      </a:lvl8pPr>
      <a:lvl9pPr marL="1828800" algn="ctr" rtl="0" eaLnBrk="0" fontAlgn="base" hangingPunct="0">
        <a:spcBef>
          <a:spcPct val="0"/>
        </a:spcBef>
        <a:spcAft>
          <a:spcPct val="0"/>
        </a:spcAft>
        <a:defRPr sz="5400">
          <a:solidFill>
            <a:srgbClr val="014513"/>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6.gif"/></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3.xml"/><Relationship Id="rId1" Type="http://schemas.openxmlformats.org/officeDocument/2006/relationships/slideLayout" Target="../slideLayouts/slideLayout6.xml"/><Relationship Id="rId5" Type="http://schemas.openxmlformats.org/officeDocument/2006/relationships/image" Target="../media/image21.jpg"/><Relationship Id="rId4" Type="http://schemas.openxmlformats.org/officeDocument/2006/relationships/image" Target="../media/image20.png"/></Relationships>
</file>

<file path=ppt/slides/_rels/slide3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 Target="slide34.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slide" Target="slide35.xml"/><Relationship Id="rId5" Type="http://schemas.openxmlformats.org/officeDocument/2006/relationships/hyperlink" Target="http://1974.dartmouth.org/s/1353/clubs-classes-start.aspx?gid=159&amp;pgid=61" TargetMode="External"/><Relationship Id="rId4" Type="http://schemas.openxmlformats.org/officeDocument/2006/relationships/image" Target="../media/image6.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0" y="4522787"/>
            <a:ext cx="9144000" cy="1851025"/>
          </a:xfrm>
        </p:spPr>
        <p:txBody>
          <a:bodyPr rtlCol="0">
            <a:normAutofit fontScale="90000"/>
          </a:bodyPr>
          <a:lstStyle/>
          <a:p>
            <a:pPr eaLnBrk="1" fontAlgn="auto" hangingPunct="1">
              <a:spcAft>
                <a:spcPts val="0"/>
              </a:spcAft>
              <a:defRPr/>
            </a:pPr>
            <a:r>
              <a:rPr lang="en-US" b="1" dirty="0" smtClean="0">
                <a:ln w="12700">
                  <a:solidFill>
                    <a:schemeClr val="tx2">
                      <a:satMod val="155000"/>
                    </a:schemeClr>
                  </a:solidFill>
                  <a:prstDash val="solid"/>
                </a:ln>
                <a:solidFill>
                  <a:schemeClr val="accent5"/>
                </a:solidFill>
                <a:effectLst>
                  <a:outerShdw blurRad="38100" dist="38100" dir="2700000" algn="tl">
                    <a:srgbClr val="000000">
                      <a:alpha val="43137"/>
                    </a:srgbClr>
                  </a:outerShdw>
                </a:effectLst>
                <a:latin typeface="Palatino Linotype" pitchFamily="18" charset="0"/>
              </a:rPr>
              <a:t>Association</a:t>
            </a:r>
            <a:r>
              <a:rPr lang="en-US" b="1" dirty="0" smtClean="0">
                <a:ln w="12700">
                  <a:solidFill>
                    <a:schemeClr val="tx2">
                      <a:satMod val="155000"/>
                    </a:schemeClr>
                  </a:solidFill>
                  <a:prstDash val="solid"/>
                </a:ln>
                <a:solidFill>
                  <a:schemeClr val="accent5"/>
                </a:solidFill>
                <a:effectLst>
                  <a:outerShdw blurRad="50800" dist="38100" dir="5400000" algn="t" rotWithShape="0">
                    <a:prstClr val="black">
                      <a:alpha val="40000"/>
                    </a:prstClr>
                  </a:outerShdw>
                </a:effectLst>
                <a:latin typeface="Palatino Linotype" pitchFamily="18" charset="0"/>
              </a:rPr>
              <a:t> of Gift </a:t>
            </a:r>
            <a:r>
              <a:rPr lang="en-US" b="1" dirty="0">
                <a:ln w="12700">
                  <a:solidFill>
                    <a:schemeClr val="tx2">
                      <a:satMod val="155000"/>
                    </a:schemeClr>
                  </a:solidFill>
                  <a:prstDash val="solid"/>
                </a:ln>
                <a:solidFill>
                  <a:schemeClr val="accent5"/>
                </a:solidFill>
                <a:effectLst>
                  <a:outerShdw blurRad="50800" dist="38100" dir="5400000" algn="t" rotWithShape="0">
                    <a:prstClr val="black">
                      <a:alpha val="40000"/>
                    </a:prstClr>
                  </a:outerShdw>
                </a:effectLst>
                <a:latin typeface="Palatino Linotype" pitchFamily="18" charset="0"/>
              </a:rPr>
              <a:t>Planning </a:t>
            </a:r>
            <a:r>
              <a:rPr lang="en-US" b="1" dirty="0" smtClean="0">
                <a:ln w="12700">
                  <a:solidFill>
                    <a:schemeClr val="tx2">
                      <a:satMod val="155000"/>
                    </a:schemeClr>
                  </a:solidFill>
                  <a:prstDash val="solid"/>
                </a:ln>
                <a:solidFill>
                  <a:schemeClr val="accent5"/>
                </a:solidFill>
                <a:effectLst>
                  <a:outerShdw blurRad="50800" dist="38100" dir="5400000" algn="t" rotWithShape="0">
                    <a:prstClr val="black">
                      <a:alpha val="40000"/>
                    </a:prstClr>
                  </a:outerShdw>
                </a:effectLst>
                <a:latin typeface="Palatino Linotype" pitchFamily="18" charset="0"/>
              </a:rPr>
              <a:t>Chairs </a:t>
            </a:r>
            <a:br>
              <a:rPr lang="en-US" b="1" dirty="0" smtClean="0">
                <a:ln w="12700">
                  <a:solidFill>
                    <a:schemeClr val="tx2">
                      <a:satMod val="155000"/>
                    </a:schemeClr>
                  </a:solidFill>
                  <a:prstDash val="solid"/>
                </a:ln>
                <a:solidFill>
                  <a:schemeClr val="accent5"/>
                </a:solidFill>
                <a:effectLst>
                  <a:outerShdw blurRad="50800" dist="38100" dir="5400000" algn="t" rotWithShape="0">
                    <a:prstClr val="black">
                      <a:alpha val="40000"/>
                    </a:prstClr>
                  </a:outerShdw>
                </a:effectLst>
                <a:latin typeface="Palatino Linotype" pitchFamily="18" charset="0"/>
              </a:rPr>
            </a:br>
            <a:r>
              <a:rPr lang="en-US" b="1" dirty="0" smtClean="0">
                <a:ln w="12700">
                  <a:solidFill>
                    <a:schemeClr val="tx2">
                      <a:satMod val="155000"/>
                    </a:schemeClr>
                  </a:solidFill>
                  <a:prstDash val="solid"/>
                </a:ln>
                <a:solidFill>
                  <a:schemeClr val="accent5"/>
                </a:solidFill>
                <a:effectLst>
                  <a:outerShdw blurRad="50800" dist="38100" dir="5400000" algn="t" rotWithShape="0">
                    <a:prstClr val="black">
                      <a:alpha val="40000"/>
                    </a:prstClr>
                  </a:outerShdw>
                </a:effectLst>
                <a:latin typeface="Palatino Linotype" pitchFamily="18" charset="0"/>
              </a:rPr>
              <a:t>Annual Meeting</a:t>
            </a:r>
            <a:endParaRPr lang="en-US" dirty="0">
              <a:solidFill>
                <a:schemeClr val="accent5"/>
              </a:solidFill>
            </a:endParaRPr>
          </a:p>
        </p:txBody>
      </p:sp>
      <p:pic>
        <p:nvPicPr>
          <p:cNvPr id="2" name="Picture 1"/>
          <p:cNvPicPr>
            <a:picLocks noChangeAspect="1"/>
          </p:cNvPicPr>
          <p:nvPr/>
        </p:nvPicPr>
        <p:blipFill>
          <a:blip r:embed="rId3"/>
          <a:stretch>
            <a:fillRect/>
          </a:stretch>
        </p:blipFill>
        <p:spPr>
          <a:xfrm>
            <a:off x="0" y="-52138"/>
            <a:ext cx="9144000" cy="4090737"/>
          </a:xfrm>
          <a:prstGeom prst="rect">
            <a:avLst/>
          </a:prstGeom>
        </p:spPr>
      </p:pic>
      <p:sp>
        <p:nvSpPr>
          <p:cNvPr id="5" name="Rectangle 4"/>
          <p:cNvSpPr/>
          <p:nvPr/>
        </p:nvSpPr>
        <p:spPr>
          <a:xfrm>
            <a:off x="1905001" y="3445569"/>
            <a:ext cx="5562600" cy="1077218"/>
          </a:xfrm>
          <a:prstGeom prst="rect">
            <a:avLst/>
          </a:prstGeom>
          <a:solidFill>
            <a:schemeClr val="bg2"/>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algn="ctr" fontAlgn="auto">
              <a:spcBef>
                <a:spcPts val="0"/>
              </a:spcBef>
              <a:spcAft>
                <a:spcPts val="0"/>
              </a:spcAft>
              <a:defRPr/>
            </a:pPr>
            <a:r>
              <a:rPr lang="en-US" sz="3200" b="1" dirty="0">
                <a:ln w="1905"/>
                <a:solidFill>
                  <a:schemeClr val="tx2"/>
                </a:solidFill>
                <a:effectLst>
                  <a:outerShdw blurRad="50800" dist="12700" dir="5400000" algn="t" rotWithShape="0">
                    <a:prstClr val="black">
                      <a:alpha val="40000"/>
                    </a:prstClr>
                  </a:outerShdw>
                </a:effectLst>
                <a:latin typeface="Palatino Linotype" pitchFamily="18" charset="0"/>
              </a:rPr>
              <a:t>Welcome to </a:t>
            </a:r>
            <a:r>
              <a:rPr lang="en-US" sz="3200" b="1" dirty="0">
                <a:ln w="1905"/>
                <a:solidFill>
                  <a:schemeClr val="tx2"/>
                </a:solidFill>
                <a:effectLst>
                  <a:outerShdw blurRad="50800" dir="5400000" algn="t" rotWithShape="0">
                    <a:prstClr val="black">
                      <a:alpha val="40000"/>
                    </a:prstClr>
                  </a:outerShdw>
                </a:effectLst>
                <a:latin typeface="Palatino Linotype" pitchFamily="18" charset="0"/>
              </a:rPr>
              <a:t>the</a:t>
            </a:r>
          </a:p>
          <a:p>
            <a:pPr algn="ctr" fontAlgn="auto">
              <a:spcBef>
                <a:spcPts val="0"/>
              </a:spcBef>
              <a:spcAft>
                <a:spcPts val="0"/>
              </a:spcAft>
              <a:defRPr/>
            </a:pPr>
            <a:r>
              <a:rPr lang="en-US" sz="3200" b="1" dirty="0" smtClean="0">
                <a:ln w="1905"/>
                <a:solidFill>
                  <a:schemeClr val="tx2"/>
                </a:solidFill>
                <a:effectLst>
                  <a:outerShdw blurRad="50800" dist="12700" dir="5400000" algn="t" rotWithShape="0">
                    <a:prstClr val="black">
                      <a:alpha val="40000"/>
                    </a:prstClr>
                  </a:outerShdw>
                </a:effectLst>
                <a:latin typeface="Palatino Linotype" pitchFamily="18" charset="0"/>
              </a:rPr>
              <a:t>2015 </a:t>
            </a:r>
            <a:r>
              <a:rPr lang="en-US" sz="3200" b="1" dirty="0">
                <a:ln w="1905"/>
                <a:solidFill>
                  <a:schemeClr val="tx2"/>
                </a:solidFill>
                <a:effectLst>
                  <a:outerShdw blurRad="50800" dist="12700" dir="5400000" algn="t" rotWithShape="0">
                    <a:prstClr val="black">
                      <a:alpha val="40000"/>
                    </a:prstClr>
                  </a:outerShdw>
                </a:effectLst>
                <a:latin typeface="Palatino Linotype" pitchFamily="18" charset="0"/>
              </a:rPr>
              <a:t>Class Officers Weekend</a:t>
            </a:r>
          </a:p>
        </p:txBody>
      </p:sp>
      <p:pic>
        <p:nvPicPr>
          <p:cNvPr id="10" name="Picture 9"/>
          <p:cNvPicPr/>
          <p:nvPr/>
        </p:nvPicPr>
        <p:blipFill>
          <a:blip r:embed="rId4" cstate="print">
            <a:extLst>
              <a:ext uri="{BEBA8EAE-BF5A-486C-A8C5-ECC9F3942E4B}">
                <a14:imgProps xmlns:a14="http://schemas.microsoft.com/office/drawing/2010/main">
                  <a14:imgLayer r:embed="rId5">
                    <a14:imgEffect>
                      <a14:backgroundRemoval t="0" b="100000" l="0" r="97000"/>
                    </a14:imgEffect>
                  </a14:imgLayer>
                </a14:imgProps>
              </a:ext>
              <a:ext uri="{28A0092B-C50C-407E-A947-70E740481C1C}">
                <a14:useLocalDpi xmlns:a14="http://schemas.microsoft.com/office/drawing/2010/main" val="0"/>
              </a:ext>
            </a:extLst>
          </a:blip>
          <a:stretch>
            <a:fillRect/>
          </a:stretch>
        </p:blipFill>
        <p:spPr>
          <a:xfrm>
            <a:off x="6629400" y="5475982"/>
            <a:ext cx="761999" cy="696912"/>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609600" y="76200"/>
            <a:ext cx="7772400" cy="1470025"/>
          </a:xfrm>
        </p:spPr>
        <p:txBody>
          <a:bodyPr/>
          <a:lstStyle/>
          <a:p>
            <a:r>
              <a:rPr lang="en-US" dirty="0" smtClean="0">
                <a:solidFill>
                  <a:srgbClr val="FFFFFF"/>
                </a:solidFill>
              </a:rPr>
              <a:t>Life Income Plans</a:t>
            </a:r>
            <a:endParaRPr lang="en-US" dirty="0">
              <a:solidFill>
                <a:srgbClr val="FFFFFF"/>
              </a:solidFill>
            </a:endParaRPr>
          </a:p>
        </p:txBody>
      </p:sp>
      <p:sp>
        <p:nvSpPr>
          <p:cNvPr id="4" name="AutoShape 2" descr="Image result for get the 411 image"/>
          <p:cNvSpPr>
            <a:spLocks noChangeAspect="1" noChangeArrowheads="1"/>
          </p:cNvSpPr>
          <p:nvPr/>
        </p:nvSpPr>
        <p:spPr bwMode="auto">
          <a:xfrm>
            <a:off x="1016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76425" y="2590800"/>
            <a:ext cx="5238750" cy="2667000"/>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685800" y="76200"/>
            <a:ext cx="7772400" cy="1470025"/>
          </a:xfrm>
        </p:spPr>
        <p:txBody>
          <a:bodyPr/>
          <a:lstStyle/>
          <a:p>
            <a:r>
              <a:rPr lang="en-US" dirty="0" smtClean="0">
                <a:solidFill>
                  <a:schemeClr val="accent5"/>
                </a:solidFill>
              </a:rPr>
              <a:t>Charitable Gift Annuity</a:t>
            </a:r>
            <a:br>
              <a:rPr lang="en-US" dirty="0" smtClean="0">
                <a:solidFill>
                  <a:schemeClr val="accent5"/>
                </a:solidFill>
              </a:rPr>
            </a:br>
            <a:r>
              <a:rPr lang="en-US" dirty="0" smtClean="0">
                <a:solidFill>
                  <a:schemeClr val="accent5"/>
                </a:solidFill>
              </a:rPr>
              <a:t>aka “CGA”</a:t>
            </a:r>
            <a:endParaRPr lang="en-US" dirty="0">
              <a:solidFill>
                <a:schemeClr val="accent5"/>
              </a:solidFill>
            </a:endParaRPr>
          </a:p>
        </p:txBody>
      </p:sp>
      <p:sp>
        <p:nvSpPr>
          <p:cNvPr id="2" name="TextBox 1"/>
          <p:cNvSpPr txBox="1"/>
          <p:nvPr/>
        </p:nvSpPr>
        <p:spPr>
          <a:xfrm>
            <a:off x="0" y="2057400"/>
            <a:ext cx="9144000" cy="4524315"/>
          </a:xfrm>
          <a:prstGeom prst="rect">
            <a:avLst/>
          </a:prstGeom>
          <a:noFill/>
        </p:spPr>
        <p:txBody>
          <a:bodyPr wrap="square" rtlCol="0">
            <a:spAutoFit/>
          </a:bodyPr>
          <a:lstStyle/>
          <a:p>
            <a:pPr marL="285750" indent="-285750">
              <a:buFont typeface="Arial" panose="020B0604020202020204" pitchFamily="34" charset="0"/>
              <a:buChar char="•"/>
            </a:pPr>
            <a:r>
              <a:rPr lang="en-US" dirty="0" smtClean="0">
                <a:solidFill>
                  <a:prstClr val="black"/>
                </a:solidFill>
                <a:latin typeface="Palatino Linotype"/>
              </a:rPr>
              <a:t>Description</a:t>
            </a:r>
          </a:p>
          <a:p>
            <a:pPr defTabSz="457200"/>
            <a:r>
              <a:rPr lang="en-US" dirty="0" smtClean="0">
                <a:solidFill>
                  <a:prstClr val="black"/>
                </a:solidFill>
                <a:latin typeface="Palatino Linotype"/>
              </a:rPr>
              <a:t>	- </a:t>
            </a:r>
            <a:r>
              <a:rPr lang="en-US" sz="1600" dirty="0" smtClean="0">
                <a:solidFill>
                  <a:prstClr val="black"/>
                </a:solidFill>
                <a:latin typeface="Palatino Linotype"/>
              </a:rPr>
              <a:t>The charitable gift annuity is a simple contract between the donor and Dartmouth. In exchange for assets irrevocably transferred to the College for its eventual use, one or two annuitants receive regular fixed payments for life, backed by the resources of the College.</a:t>
            </a:r>
          </a:p>
          <a:p>
            <a:pPr defTabSz="457200"/>
            <a:endParaRPr lang="en-US" dirty="0">
              <a:solidFill>
                <a:prstClr val="black"/>
              </a:solidFill>
              <a:latin typeface="Palatino Linotype"/>
            </a:endParaRPr>
          </a:p>
          <a:p>
            <a:pPr marL="285750" indent="-285750" defTabSz="457200">
              <a:buFont typeface="Arial" panose="020B0604020202020204" pitchFamily="34" charset="0"/>
              <a:buChar char="•"/>
            </a:pPr>
            <a:r>
              <a:rPr lang="en-US" dirty="0" smtClean="0">
                <a:solidFill>
                  <a:prstClr val="black"/>
                </a:solidFill>
                <a:latin typeface="Palatino Linotype"/>
              </a:rPr>
              <a:t>Benefits</a:t>
            </a:r>
          </a:p>
          <a:p>
            <a:pPr defTabSz="457200"/>
            <a:r>
              <a:rPr lang="en-US" dirty="0">
                <a:solidFill>
                  <a:prstClr val="black"/>
                </a:solidFill>
                <a:latin typeface="Palatino Linotype"/>
              </a:rPr>
              <a:t>	</a:t>
            </a:r>
            <a:r>
              <a:rPr lang="en-US" dirty="0" smtClean="0">
                <a:solidFill>
                  <a:prstClr val="black"/>
                </a:solidFill>
                <a:latin typeface="Palatino Linotype"/>
              </a:rPr>
              <a:t>- </a:t>
            </a:r>
            <a:r>
              <a:rPr lang="en-US" sz="1600" dirty="0" smtClean="0">
                <a:solidFill>
                  <a:prstClr val="black"/>
                </a:solidFill>
                <a:latin typeface="Palatino Linotype"/>
              </a:rPr>
              <a:t>Gifts can be made with cash or marketable securities; $10,000 minimum</a:t>
            </a:r>
          </a:p>
          <a:p>
            <a:pPr defTabSz="457200"/>
            <a:r>
              <a:rPr lang="en-US" sz="1600" dirty="0">
                <a:solidFill>
                  <a:prstClr val="black"/>
                </a:solidFill>
                <a:latin typeface="Palatino Linotype"/>
              </a:rPr>
              <a:t>	</a:t>
            </a:r>
            <a:r>
              <a:rPr lang="en-US" sz="1600" dirty="0" smtClean="0">
                <a:solidFill>
                  <a:prstClr val="black"/>
                </a:solidFill>
                <a:latin typeface="Palatino Linotype"/>
              </a:rPr>
              <a:t>- Guaranteed fixed income for life for one or two annuitants</a:t>
            </a:r>
          </a:p>
          <a:p>
            <a:pPr defTabSz="457200"/>
            <a:r>
              <a:rPr lang="en-US" sz="1600" dirty="0">
                <a:solidFill>
                  <a:prstClr val="black"/>
                </a:solidFill>
                <a:latin typeface="Palatino Linotype"/>
              </a:rPr>
              <a:t>	</a:t>
            </a:r>
            <a:r>
              <a:rPr lang="en-US" sz="1600" dirty="0" smtClean="0">
                <a:solidFill>
                  <a:prstClr val="black"/>
                </a:solidFill>
                <a:latin typeface="Palatino Linotype"/>
              </a:rPr>
              <a:t>- Charitable tax deduction in the year of the gift</a:t>
            </a:r>
          </a:p>
          <a:p>
            <a:pPr defTabSz="457200"/>
            <a:r>
              <a:rPr lang="en-US" sz="1600" dirty="0">
                <a:solidFill>
                  <a:prstClr val="black"/>
                </a:solidFill>
                <a:latin typeface="Palatino Linotype"/>
              </a:rPr>
              <a:t>	</a:t>
            </a:r>
            <a:r>
              <a:rPr lang="en-US" sz="1600" dirty="0" smtClean="0">
                <a:solidFill>
                  <a:prstClr val="black"/>
                </a:solidFill>
                <a:latin typeface="Palatino Linotype"/>
              </a:rPr>
              <a:t>- Deferred gift annuity is available for younger donors who wish to postpone payments</a:t>
            </a:r>
          </a:p>
          <a:p>
            <a:pPr defTabSz="457200"/>
            <a:r>
              <a:rPr lang="en-US" sz="1600" dirty="0" smtClean="0">
                <a:solidFill>
                  <a:prstClr val="black"/>
                </a:solidFill>
              </a:rPr>
              <a:t>	</a:t>
            </a:r>
            <a:r>
              <a:rPr lang="en-US" sz="1600" dirty="0" smtClean="0">
                <a:solidFill>
                  <a:prstClr val="black"/>
                </a:solidFill>
                <a:latin typeface="Palatino Linotype"/>
              </a:rPr>
              <a:t>- </a:t>
            </a:r>
            <a:r>
              <a:rPr lang="en-US" sz="1600" dirty="0">
                <a:solidFill>
                  <a:prstClr val="black"/>
                </a:solidFill>
                <a:latin typeface="Palatino Linotype"/>
              </a:rPr>
              <a:t>Specify the eventual College use for the </a:t>
            </a:r>
            <a:r>
              <a:rPr lang="en-US" sz="1600" dirty="0" smtClean="0">
                <a:solidFill>
                  <a:prstClr val="black"/>
                </a:solidFill>
                <a:latin typeface="Palatino Linotype"/>
              </a:rPr>
              <a:t>remainder </a:t>
            </a:r>
            <a:r>
              <a:rPr lang="en-US" sz="1600" dirty="0">
                <a:solidFill>
                  <a:prstClr val="black"/>
                </a:solidFill>
                <a:latin typeface="Palatino Linotype"/>
              </a:rPr>
              <a:t>once the annuity terminates</a:t>
            </a:r>
          </a:p>
          <a:p>
            <a:pPr defTabSz="457200"/>
            <a:endParaRPr lang="en-US" sz="1600" dirty="0">
              <a:solidFill>
                <a:prstClr val="black"/>
              </a:solidFill>
              <a:latin typeface="Palatino Linotype"/>
            </a:endParaRPr>
          </a:p>
          <a:p>
            <a:pPr marL="285750" indent="-285750" defTabSz="457200">
              <a:buFont typeface="Arial" panose="020B0604020202020204" pitchFamily="34" charset="0"/>
              <a:buChar char="•"/>
            </a:pPr>
            <a:r>
              <a:rPr lang="en-US" dirty="0" smtClean="0">
                <a:solidFill>
                  <a:prstClr val="black"/>
                </a:solidFill>
                <a:latin typeface="Palatino Linotype"/>
              </a:rPr>
              <a:t>Good Prospects</a:t>
            </a:r>
          </a:p>
          <a:p>
            <a:pPr defTabSz="457200"/>
            <a:r>
              <a:rPr lang="en-US" dirty="0">
                <a:solidFill>
                  <a:prstClr val="black"/>
                </a:solidFill>
                <a:latin typeface="Palatino Linotype"/>
              </a:rPr>
              <a:t>	</a:t>
            </a:r>
            <a:r>
              <a:rPr lang="en-US" dirty="0" smtClean="0">
                <a:solidFill>
                  <a:prstClr val="black"/>
                </a:solidFill>
                <a:latin typeface="Palatino Linotype"/>
              </a:rPr>
              <a:t>- </a:t>
            </a:r>
            <a:r>
              <a:rPr lang="en-US" sz="1600" dirty="0" smtClean="0">
                <a:solidFill>
                  <a:prstClr val="black"/>
                </a:solidFill>
                <a:latin typeface="Palatino Linotype"/>
              </a:rPr>
              <a:t>65 and older</a:t>
            </a:r>
          </a:p>
          <a:p>
            <a:pPr defTabSz="457200"/>
            <a:r>
              <a:rPr lang="en-US" dirty="0">
                <a:solidFill>
                  <a:prstClr val="black"/>
                </a:solidFill>
                <a:latin typeface="Palatino Linotype"/>
              </a:rPr>
              <a:t>	</a:t>
            </a:r>
            <a:r>
              <a:rPr lang="en-US" dirty="0" smtClean="0">
                <a:solidFill>
                  <a:prstClr val="black"/>
                </a:solidFill>
                <a:latin typeface="Palatino Linotype"/>
              </a:rPr>
              <a:t>- </a:t>
            </a:r>
            <a:r>
              <a:rPr lang="en-US" sz="1600" dirty="0" smtClean="0">
                <a:solidFill>
                  <a:prstClr val="black"/>
                </a:solidFill>
                <a:latin typeface="Palatino Linotype"/>
              </a:rPr>
              <a:t>Alumni in reunion; charitable deduction amount is counted towards class’s 5-year total</a:t>
            </a:r>
          </a:p>
          <a:p>
            <a:pPr defTabSz="457200"/>
            <a:r>
              <a:rPr lang="en-US" sz="1600" dirty="0">
                <a:solidFill>
                  <a:prstClr val="black"/>
                </a:solidFill>
                <a:latin typeface="Palatino Linotype"/>
              </a:rPr>
              <a:t>	</a:t>
            </a:r>
            <a:r>
              <a:rPr lang="en-US" sz="1600" dirty="0" smtClean="0">
                <a:solidFill>
                  <a:prstClr val="black"/>
                </a:solidFill>
                <a:latin typeface="Palatino Linotype"/>
              </a:rPr>
              <a:t>- Donors wanting guaranteed supplemental income once retired; deferred annuity works well</a:t>
            </a:r>
          </a:p>
          <a:p>
            <a:pPr defTabSz="457200"/>
            <a:endParaRPr lang="en-US" sz="1600" dirty="0">
              <a:solidFill>
                <a:prstClr val="black"/>
              </a:solidFill>
              <a:latin typeface="Palatino Linotype"/>
            </a:endParaRPr>
          </a:p>
        </p:txBody>
      </p:sp>
    </p:spTree>
    <p:extLst>
      <p:ext uri="{BB962C8B-B14F-4D97-AF65-F5344CB8AC3E}">
        <p14:creationId xmlns:p14="http://schemas.microsoft.com/office/powerpoint/2010/main" val="2747663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
                                            <p:txEl>
                                              <p:pRg st="12" end="1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762000" y="43717"/>
            <a:ext cx="7772400" cy="1470025"/>
          </a:xfrm>
        </p:spPr>
        <p:txBody>
          <a:bodyPr/>
          <a:lstStyle/>
          <a:p>
            <a:r>
              <a:rPr lang="en-US" dirty="0" smtClean="0">
                <a:solidFill>
                  <a:schemeClr val="accent5"/>
                </a:solidFill>
              </a:rPr>
              <a:t>CGA Examples</a:t>
            </a:r>
            <a:endParaRPr lang="en-US" dirty="0">
              <a:solidFill>
                <a:schemeClr val="accent5"/>
              </a:solidFill>
            </a:endParaRPr>
          </a:p>
        </p:txBody>
      </p:sp>
      <p:sp>
        <p:nvSpPr>
          <p:cNvPr id="5" name="TextBox 4"/>
          <p:cNvSpPr txBox="1"/>
          <p:nvPr/>
        </p:nvSpPr>
        <p:spPr>
          <a:xfrm>
            <a:off x="76200" y="1752600"/>
            <a:ext cx="9144000" cy="4154984"/>
          </a:xfrm>
          <a:prstGeom prst="rect">
            <a:avLst/>
          </a:prstGeom>
          <a:noFill/>
        </p:spPr>
        <p:txBody>
          <a:bodyPr wrap="square" rtlCol="0">
            <a:spAutoFit/>
          </a:bodyPr>
          <a:lstStyle/>
          <a:p>
            <a:pPr marL="285750" indent="-285750">
              <a:buFont typeface="Arial" panose="020B0604020202020204" pitchFamily="34" charset="0"/>
              <a:buChar char="•"/>
            </a:pPr>
            <a:r>
              <a:rPr lang="en-US" dirty="0" smtClean="0">
                <a:solidFill>
                  <a:prstClr val="black"/>
                </a:solidFill>
                <a:latin typeface="Palatino Linotype"/>
              </a:rPr>
              <a:t>Overview of Dartmouth’s  Gift Annuity Pool</a:t>
            </a:r>
          </a:p>
          <a:p>
            <a:pPr defTabSz="457200"/>
            <a:r>
              <a:rPr lang="en-US" dirty="0" smtClean="0">
                <a:solidFill>
                  <a:prstClr val="black"/>
                </a:solidFill>
                <a:latin typeface="Palatino Linotype"/>
              </a:rPr>
              <a:t>	- </a:t>
            </a:r>
            <a:r>
              <a:rPr lang="en-US" sz="1600" dirty="0" smtClean="0">
                <a:solidFill>
                  <a:prstClr val="black"/>
                </a:solidFill>
                <a:latin typeface="Palatino Linotype"/>
              </a:rPr>
              <a:t>There are currently 232 charitable gift annuity contracts in the College’s pool</a:t>
            </a:r>
          </a:p>
          <a:p>
            <a:pPr defTabSz="457200"/>
            <a:r>
              <a:rPr lang="en-US" dirty="0">
                <a:solidFill>
                  <a:prstClr val="black"/>
                </a:solidFill>
                <a:latin typeface="Palatino Linotype"/>
              </a:rPr>
              <a:t>	</a:t>
            </a:r>
            <a:r>
              <a:rPr lang="en-US" dirty="0" smtClean="0">
                <a:solidFill>
                  <a:prstClr val="black"/>
                </a:solidFill>
                <a:latin typeface="Palatino Linotype"/>
              </a:rPr>
              <a:t>- </a:t>
            </a:r>
            <a:r>
              <a:rPr lang="en-US" sz="1600" dirty="0" smtClean="0">
                <a:solidFill>
                  <a:prstClr val="black"/>
                </a:solidFill>
                <a:latin typeface="Palatino Linotype"/>
              </a:rPr>
              <a:t>Current market value of the pool is $8.3MM</a:t>
            </a:r>
          </a:p>
          <a:p>
            <a:pPr defTabSz="457200"/>
            <a:r>
              <a:rPr lang="en-US" sz="1600" dirty="0">
                <a:solidFill>
                  <a:prstClr val="black"/>
                </a:solidFill>
                <a:latin typeface="Palatino Linotype"/>
              </a:rPr>
              <a:t>	</a:t>
            </a:r>
            <a:r>
              <a:rPr lang="en-US" sz="1600" dirty="0" smtClean="0">
                <a:solidFill>
                  <a:prstClr val="black"/>
                </a:solidFill>
                <a:latin typeface="Palatino Linotype"/>
              </a:rPr>
              <a:t>- Nine gift annuities were established in FY15 totaling $250K in </a:t>
            </a:r>
            <a:r>
              <a:rPr lang="en-US" sz="1600" dirty="0" smtClean="0">
                <a:solidFill>
                  <a:prstClr val="black"/>
                </a:solidFill>
                <a:latin typeface="Palatino Linotype"/>
              </a:rPr>
              <a:t>cash and appreciated 	securities</a:t>
            </a:r>
            <a:endParaRPr lang="en-US" sz="1600" dirty="0" smtClean="0">
              <a:solidFill>
                <a:prstClr val="black"/>
              </a:solidFill>
              <a:latin typeface="Palatino Linotype"/>
            </a:endParaRPr>
          </a:p>
          <a:p>
            <a:pPr defTabSz="457200"/>
            <a:r>
              <a:rPr lang="en-US" sz="1600" dirty="0">
                <a:solidFill>
                  <a:prstClr val="black"/>
                </a:solidFill>
                <a:latin typeface="Palatino Linotype"/>
              </a:rPr>
              <a:t>	</a:t>
            </a:r>
            <a:r>
              <a:rPr lang="en-US" sz="1600" dirty="0" smtClean="0">
                <a:solidFill>
                  <a:prstClr val="black"/>
                </a:solidFill>
                <a:latin typeface="Palatino Linotype"/>
              </a:rPr>
              <a:t>- $773K in terminated gift annuity dollars realized in FY15</a:t>
            </a:r>
          </a:p>
          <a:p>
            <a:pPr defTabSz="457200"/>
            <a:endParaRPr lang="en-US" sz="1600" dirty="0">
              <a:solidFill>
                <a:prstClr val="black"/>
              </a:solidFill>
              <a:latin typeface="Palatino Linotype"/>
            </a:endParaRPr>
          </a:p>
          <a:p>
            <a:pPr marL="285750" indent="-285750" defTabSz="457200">
              <a:buFont typeface="Arial" panose="020B0604020202020204" pitchFamily="34" charset="0"/>
              <a:buChar char="•"/>
            </a:pPr>
            <a:endParaRPr lang="en-US" sz="1600" dirty="0" smtClean="0">
              <a:solidFill>
                <a:prstClr val="black"/>
              </a:solidFill>
              <a:latin typeface="Palatino Linotype"/>
            </a:endParaRPr>
          </a:p>
          <a:p>
            <a:pPr marL="285750" indent="-285750" defTabSz="457200">
              <a:buFont typeface="Arial" panose="020B0604020202020204" pitchFamily="34" charset="0"/>
              <a:buChar char="•"/>
            </a:pPr>
            <a:r>
              <a:rPr lang="en-US" dirty="0" smtClean="0">
                <a:solidFill>
                  <a:prstClr val="black"/>
                </a:solidFill>
                <a:latin typeface="Palatino Linotype"/>
              </a:rPr>
              <a:t>CGA Gift Example </a:t>
            </a:r>
          </a:p>
          <a:p>
            <a:pPr defTabSz="457200"/>
            <a:endParaRPr lang="en-US" sz="1600" dirty="0" smtClean="0">
              <a:solidFill>
                <a:prstClr val="black"/>
              </a:solidFill>
              <a:latin typeface="Palatino Linotype"/>
            </a:endParaRPr>
          </a:p>
          <a:p>
            <a:pPr lvl="1" defTabSz="457200"/>
            <a:r>
              <a:rPr lang="en-US" sz="1600" dirty="0" smtClean="0">
                <a:solidFill>
                  <a:prstClr val="black"/>
                </a:solidFill>
                <a:latin typeface="Palatino Linotype"/>
              </a:rPr>
              <a:t>- Charitable gift annuity for Donor A ’42 established in FY03 with $62,000 in securities</a:t>
            </a:r>
          </a:p>
          <a:p>
            <a:pPr lvl="2" defTabSz="457200"/>
            <a:r>
              <a:rPr lang="en-US" sz="1600" dirty="0" smtClean="0">
                <a:solidFill>
                  <a:prstClr val="black"/>
                </a:solidFill>
                <a:latin typeface="Palatino Linotype"/>
              </a:rPr>
              <a:t>- 9.7% annuity began making quarterly payments December 31, 2002</a:t>
            </a:r>
          </a:p>
          <a:p>
            <a:pPr lvl="2" defTabSz="457200"/>
            <a:r>
              <a:rPr lang="en-US" sz="1600" dirty="0" smtClean="0">
                <a:solidFill>
                  <a:prstClr val="black"/>
                </a:solidFill>
                <a:latin typeface="Palatino Linotype"/>
              </a:rPr>
              <a:t>- Immediate charitable tax deduction of 45% of the initial gift value (i.e. $28,035)</a:t>
            </a:r>
          </a:p>
          <a:p>
            <a:pPr lvl="2" defTabSz="457200"/>
            <a:r>
              <a:rPr lang="en-US" sz="1600" dirty="0" smtClean="0">
                <a:solidFill>
                  <a:prstClr val="black"/>
                </a:solidFill>
                <a:latin typeface="Palatino Linotype"/>
              </a:rPr>
              <a:t>- </a:t>
            </a:r>
            <a:r>
              <a:rPr lang="en-US" sz="1600" dirty="0" smtClean="0">
                <a:solidFill>
                  <a:prstClr val="black"/>
                </a:solidFill>
                <a:latin typeface="Palatino Linotype"/>
              </a:rPr>
              <a:t>In 2015, the contract terminated and $52,000 was given to the Hopkins Center for current priorities</a:t>
            </a:r>
            <a:endParaRPr lang="en-US" sz="1600" dirty="0" smtClean="0">
              <a:solidFill>
                <a:prstClr val="black"/>
              </a:solidFill>
              <a:latin typeface="Palatino Linotype"/>
            </a:endParaRPr>
          </a:p>
          <a:p>
            <a:pPr lvl="2" defTabSz="457200"/>
            <a:endParaRPr lang="en-US" sz="1600" dirty="0" smtClean="0">
              <a:solidFill>
                <a:prstClr val="black"/>
              </a:solidFill>
              <a:latin typeface="Palatino Linotype"/>
            </a:endParaRPr>
          </a:p>
        </p:txBody>
      </p:sp>
    </p:spTree>
    <p:extLst>
      <p:ext uri="{BB962C8B-B14F-4D97-AF65-F5344CB8AC3E}">
        <p14:creationId xmlns:p14="http://schemas.microsoft.com/office/powerpoint/2010/main" val="1991721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
                                            <p:txEl>
                                              <p:pRg st="10" end="1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
                                            <p:txEl>
                                              <p:pRg st="11" end="11"/>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685800" y="76200"/>
            <a:ext cx="7772400" cy="1470025"/>
          </a:xfrm>
        </p:spPr>
        <p:txBody>
          <a:bodyPr/>
          <a:lstStyle/>
          <a:p>
            <a:r>
              <a:rPr lang="en-US" dirty="0" smtClean="0">
                <a:solidFill>
                  <a:schemeClr val="accent5"/>
                </a:solidFill>
              </a:rPr>
              <a:t>Charitable Remainder Unitrust</a:t>
            </a:r>
            <a:br>
              <a:rPr lang="en-US" dirty="0" smtClean="0">
                <a:solidFill>
                  <a:schemeClr val="accent5"/>
                </a:solidFill>
              </a:rPr>
            </a:br>
            <a:r>
              <a:rPr lang="en-US" dirty="0" smtClean="0">
                <a:solidFill>
                  <a:schemeClr val="accent5"/>
                </a:solidFill>
              </a:rPr>
              <a:t>aka “CRUT”</a:t>
            </a:r>
            <a:endParaRPr lang="en-US" dirty="0">
              <a:solidFill>
                <a:schemeClr val="accent5"/>
              </a:solidFill>
            </a:endParaRPr>
          </a:p>
        </p:txBody>
      </p:sp>
      <p:sp>
        <p:nvSpPr>
          <p:cNvPr id="2" name="TextBox 1"/>
          <p:cNvSpPr txBox="1"/>
          <p:nvPr/>
        </p:nvSpPr>
        <p:spPr>
          <a:xfrm>
            <a:off x="11723" y="2826127"/>
            <a:ext cx="9144000" cy="4278094"/>
          </a:xfrm>
          <a:prstGeom prst="rect">
            <a:avLst/>
          </a:prstGeom>
          <a:noFill/>
        </p:spPr>
        <p:txBody>
          <a:bodyPr wrap="square" rtlCol="0">
            <a:spAutoFit/>
          </a:bodyPr>
          <a:lstStyle/>
          <a:p>
            <a:endParaRPr lang="en-US" dirty="0" smtClean="0">
              <a:solidFill>
                <a:prstClr val="black"/>
              </a:solidFill>
              <a:latin typeface="Palatino Linotype"/>
            </a:endParaRPr>
          </a:p>
          <a:p>
            <a:pPr defTabSz="457200"/>
            <a:r>
              <a:rPr lang="en-US" dirty="0" smtClean="0">
                <a:solidFill>
                  <a:prstClr val="black"/>
                </a:solidFill>
                <a:latin typeface="Palatino Linotype"/>
              </a:rPr>
              <a:t>	</a:t>
            </a:r>
          </a:p>
          <a:p>
            <a:pPr marL="285750" indent="-285750" defTabSz="457200">
              <a:buFont typeface="Arial" panose="020B0604020202020204" pitchFamily="34" charset="0"/>
              <a:buChar char="•"/>
            </a:pPr>
            <a:endParaRPr lang="en-US" dirty="0" smtClean="0">
              <a:solidFill>
                <a:prstClr val="black"/>
              </a:solidFill>
              <a:latin typeface="Palatino Linotype"/>
            </a:endParaRPr>
          </a:p>
          <a:p>
            <a:pPr marL="285750" indent="-285750" defTabSz="457200">
              <a:buFont typeface="Arial" panose="020B0604020202020204" pitchFamily="34" charset="0"/>
              <a:buChar char="•"/>
            </a:pPr>
            <a:r>
              <a:rPr lang="en-US" dirty="0" smtClean="0">
                <a:solidFill>
                  <a:prstClr val="black"/>
                </a:solidFill>
                <a:latin typeface="Palatino Linotype"/>
              </a:rPr>
              <a:t>Benefits</a:t>
            </a:r>
          </a:p>
          <a:p>
            <a:pPr defTabSz="457200"/>
            <a:r>
              <a:rPr lang="en-US" dirty="0">
                <a:solidFill>
                  <a:prstClr val="black"/>
                </a:solidFill>
                <a:latin typeface="Palatino Linotype"/>
              </a:rPr>
              <a:t>	</a:t>
            </a:r>
            <a:r>
              <a:rPr lang="en-US" dirty="0" smtClean="0">
                <a:solidFill>
                  <a:prstClr val="black"/>
                </a:solidFill>
                <a:latin typeface="Palatino Linotype"/>
              </a:rPr>
              <a:t>- </a:t>
            </a:r>
            <a:r>
              <a:rPr lang="en-US" sz="1600" dirty="0" smtClean="0">
                <a:solidFill>
                  <a:prstClr val="black"/>
                </a:solidFill>
                <a:latin typeface="Palatino Linotype"/>
              </a:rPr>
              <a:t>Gifts can be made with cash, marketable securities, real estate; $50,000 minimum</a:t>
            </a:r>
          </a:p>
          <a:p>
            <a:pPr defTabSz="457200"/>
            <a:r>
              <a:rPr lang="en-US" sz="1600" dirty="0">
                <a:solidFill>
                  <a:prstClr val="black"/>
                </a:solidFill>
                <a:latin typeface="Palatino Linotype"/>
              </a:rPr>
              <a:t>	</a:t>
            </a:r>
            <a:r>
              <a:rPr lang="en-US" sz="1600" dirty="0" smtClean="0">
                <a:solidFill>
                  <a:prstClr val="black"/>
                </a:solidFill>
                <a:latin typeface="Palatino Linotype"/>
              </a:rPr>
              <a:t>- </a:t>
            </a:r>
            <a:r>
              <a:rPr lang="en-US" sz="1600" dirty="0" smtClean="0">
                <a:solidFill>
                  <a:prstClr val="black"/>
                </a:solidFill>
                <a:latin typeface="Palatino Linotype"/>
              </a:rPr>
              <a:t>A variable </a:t>
            </a:r>
            <a:r>
              <a:rPr lang="en-US" sz="1600" dirty="0" smtClean="0">
                <a:solidFill>
                  <a:prstClr val="black"/>
                </a:solidFill>
                <a:latin typeface="Palatino Linotype"/>
              </a:rPr>
              <a:t>income stream for </a:t>
            </a:r>
            <a:r>
              <a:rPr lang="en-US" sz="1600" dirty="0" smtClean="0">
                <a:solidFill>
                  <a:prstClr val="black"/>
                </a:solidFill>
                <a:latin typeface="Palatino Linotype"/>
              </a:rPr>
              <a:t>life, </a:t>
            </a:r>
            <a:r>
              <a:rPr lang="en-US" sz="1600" dirty="0" smtClean="0">
                <a:solidFill>
                  <a:prstClr val="black"/>
                </a:solidFill>
                <a:latin typeface="Palatino Linotype"/>
              </a:rPr>
              <a:t>or a term </a:t>
            </a:r>
            <a:r>
              <a:rPr lang="en-US" sz="1600" dirty="0" smtClean="0">
                <a:solidFill>
                  <a:prstClr val="black"/>
                </a:solidFill>
                <a:latin typeface="Palatino Linotype"/>
              </a:rPr>
              <a:t>years, </a:t>
            </a:r>
            <a:r>
              <a:rPr lang="en-US" sz="1600" dirty="0" smtClean="0">
                <a:solidFill>
                  <a:prstClr val="black"/>
                </a:solidFill>
                <a:latin typeface="Palatino Linotype"/>
              </a:rPr>
              <a:t>for the donor or other </a:t>
            </a:r>
            <a:r>
              <a:rPr lang="en-US" sz="1600" dirty="0" smtClean="0">
                <a:solidFill>
                  <a:prstClr val="black"/>
                </a:solidFill>
                <a:latin typeface="Palatino Linotype"/>
              </a:rPr>
              <a:t>					   beneficiaries/successors</a:t>
            </a:r>
            <a:endParaRPr lang="en-US" sz="1600" dirty="0" smtClean="0">
              <a:solidFill>
                <a:prstClr val="black"/>
              </a:solidFill>
              <a:latin typeface="Palatino Linotype"/>
            </a:endParaRPr>
          </a:p>
          <a:p>
            <a:pPr defTabSz="457200"/>
            <a:r>
              <a:rPr lang="en-US" sz="1600" dirty="0" smtClean="0">
                <a:solidFill>
                  <a:prstClr val="black"/>
                </a:solidFill>
                <a:latin typeface="Palatino Linotype"/>
              </a:rPr>
              <a:t>	</a:t>
            </a:r>
            <a:r>
              <a:rPr lang="en-US" sz="1600" dirty="0">
                <a:solidFill>
                  <a:prstClr val="black"/>
                </a:solidFill>
                <a:latin typeface="Palatino Linotype"/>
              </a:rPr>
              <a:t>- Charitable tax deduction in the year of the </a:t>
            </a:r>
            <a:r>
              <a:rPr lang="en-US" sz="1600" dirty="0" smtClean="0">
                <a:solidFill>
                  <a:prstClr val="black"/>
                </a:solidFill>
                <a:latin typeface="Palatino Linotype"/>
              </a:rPr>
              <a:t>gift and reduced estate tax liability</a:t>
            </a:r>
          </a:p>
          <a:p>
            <a:pPr defTabSz="457200"/>
            <a:r>
              <a:rPr lang="en-US" sz="1600" dirty="0">
                <a:solidFill>
                  <a:prstClr val="black"/>
                </a:solidFill>
                <a:latin typeface="Palatino Linotype"/>
              </a:rPr>
              <a:t>	</a:t>
            </a:r>
            <a:r>
              <a:rPr lang="en-US" sz="1600" dirty="0" smtClean="0">
                <a:solidFill>
                  <a:prstClr val="black"/>
                </a:solidFill>
                <a:latin typeface="Palatino Linotype"/>
              </a:rPr>
              <a:t>- The opportunity for the payments/trust to grow over time without capital gains liability</a:t>
            </a:r>
          </a:p>
          <a:p>
            <a:pPr defTabSz="457200"/>
            <a:r>
              <a:rPr lang="en-US" sz="1600" dirty="0">
                <a:solidFill>
                  <a:prstClr val="black"/>
                </a:solidFill>
                <a:latin typeface="Palatino Linotype"/>
              </a:rPr>
              <a:t>	</a:t>
            </a:r>
            <a:r>
              <a:rPr lang="en-US" sz="1600" dirty="0" smtClean="0">
                <a:solidFill>
                  <a:prstClr val="black"/>
                </a:solidFill>
                <a:latin typeface="Palatino Linotype"/>
              </a:rPr>
              <a:t>- Option to make additions to the trust</a:t>
            </a:r>
            <a:endParaRPr lang="en-US" sz="1600" dirty="0">
              <a:solidFill>
                <a:prstClr val="black"/>
              </a:solidFill>
              <a:latin typeface="Palatino Linotype"/>
            </a:endParaRPr>
          </a:p>
          <a:p>
            <a:pPr marL="285750" indent="-285750" defTabSz="457200">
              <a:buFont typeface="Arial" panose="020B0604020202020204" pitchFamily="34" charset="0"/>
              <a:buChar char="•"/>
            </a:pPr>
            <a:r>
              <a:rPr lang="en-US" dirty="0" smtClean="0">
                <a:solidFill>
                  <a:prstClr val="black"/>
                </a:solidFill>
                <a:latin typeface="Palatino Linotype"/>
              </a:rPr>
              <a:t>Good Prospects</a:t>
            </a:r>
          </a:p>
          <a:p>
            <a:pPr defTabSz="457200"/>
            <a:r>
              <a:rPr lang="en-US" dirty="0">
                <a:solidFill>
                  <a:prstClr val="black"/>
                </a:solidFill>
                <a:latin typeface="Palatino Linotype"/>
              </a:rPr>
              <a:t>	</a:t>
            </a:r>
            <a:r>
              <a:rPr lang="en-US" sz="1600" dirty="0" smtClean="0">
                <a:solidFill>
                  <a:prstClr val="black"/>
                </a:solidFill>
                <a:latin typeface="Palatino Linotype"/>
              </a:rPr>
              <a:t>- Prospects interested in a supplemental retirement fund that can grow and receive additions</a:t>
            </a:r>
          </a:p>
          <a:p>
            <a:pPr defTabSz="457200"/>
            <a:r>
              <a:rPr lang="en-US" dirty="0">
                <a:solidFill>
                  <a:prstClr val="black"/>
                </a:solidFill>
                <a:latin typeface="Palatino Linotype"/>
              </a:rPr>
              <a:t>	</a:t>
            </a:r>
            <a:r>
              <a:rPr lang="en-US" dirty="0" smtClean="0">
                <a:solidFill>
                  <a:prstClr val="black"/>
                </a:solidFill>
                <a:latin typeface="Palatino Linotype"/>
              </a:rPr>
              <a:t>- </a:t>
            </a:r>
            <a:r>
              <a:rPr lang="en-US" sz="1600" dirty="0" smtClean="0">
                <a:solidFill>
                  <a:prstClr val="black"/>
                </a:solidFill>
                <a:latin typeface="Palatino Linotype"/>
              </a:rPr>
              <a:t>Prospects looking to support multiple schools/charities</a:t>
            </a:r>
          </a:p>
          <a:p>
            <a:pPr defTabSz="457200"/>
            <a:r>
              <a:rPr lang="en-US" sz="1600" dirty="0">
                <a:solidFill>
                  <a:prstClr val="black"/>
                </a:solidFill>
                <a:latin typeface="Palatino Linotype"/>
              </a:rPr>
              <a:t>	</a:t>
            </a:r>
            <a:r>
              <a:rPr lang="en-US" sz="1600" dirty="0" smtClean="0">
                <a:solidFill>
                  <a:prstClr val="black"/>
                </a:solidFill>
                <a:latin typeface="Palatino Linotype"/>
              </a:rPr>
              <a:t>- Prospects with real estate or privately held stock that aren’t generating income</a:t>
            </a:r>
          </a:p>
          <a:p>
            <a:pPr defTabSz="457200"/>
            <a:r>
              <a:rPr lang="en-US" sz="1600" dirty="0">
                <a:solidFill>
                  <a:prstClr val="black"/>
                </a:solidFill>
                <a:latin typeface="Palatino Linotype"/>
              </a:rPr>
              <a:t>	</a:t>
            </a:r>
            <a:r>
              <a:rPr lang="en-US" sz="1600" dirty="0" smtClean="0">
                <a:solidFill>
                  <a:prstClr val="black"/>
                </a:solidFill>
                <a:latin typeface="Palatino Linotype"/>
              </a:rPr>
              <a:t>- Prospects with relatives/friends for whom they want to provide financial support</a:t>
            </a:r>
          </a:p>
          <a:p>
            <a:pPr defTabSz="457200"/>
            <a:endParaRPr lang="en-US" sz="1600" dirty="0">
              <a:solidFill>
                <a:prstClr val="black"/>
              </a:solidFill>
              <a:latin typeface="Palatino Linotype"/>
            </a:endParaRPr>
          </a:p>
        </p:txBody>
      </p:sp>
      <p:pic>
        <p:nvPicPr>
          <p:cNvPr id="1026" name="Picture 2" descr="http://www.dartmouth.edu/%7Egpo/images/CRUTgraph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6375" y="1447800"/>
            <a:ext cx="6191250" cy="2305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2671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
                                            <p:txEl>
                                              <p:pRg st="12" end="1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762000" y="43717"/>
            <a:ext cx="7772400" cy="1470025"/>
          </a:xfrm>
        </p:spPr>
        <p:txBody>
          <a:bodyPr/>
          <a:lstStyle/>
          <a:p>
            <a:r>
              <a:rPr lang="en-US" dirty="0" smtClean="0">
                <a:solidFill>
                  <a:schemeClr val="accent5"/>
                </a:solidFill>
              </a:rPr>
              <a:t>CRUT Examples</a:t>
            </a:r>
            <a:endParaRPr lang="en-US" dirty="0">
              <a:solidFill>
                <a:schemeClr val="accent5"/>
              </a:solidFill>
            </a:endParaRPr>
          </a:p>
        </p:txBody>
      </p:sp>
      <p:sp>
        <p:nvSpPr>
          <p:cNvPr id="5" name="TextBox 4"/>
          <p:cNvSpPr txBox="1"/>
          <p:nvPr/>
        </p:nvSpPr>
        <p:spPr>
          <a:xfrm>
            <a:off x="0" y="1752600"/>
            <a:ext cx="9144000" cy="3908762"/>
          </a:xfrm>
          <a:prstGeom prst="rect">
            <a:avLst/>
          </a:prstGeom>
          <a:noFill/>
        </p:spPr>
        <p:txBody>
          <a:bodyPr wrap="square" rtlCol="0">
            <a:spAutoFit/>
          </a:bodyPr>
          <a:lstStyle/>
          <a:p>
            <a:pPr marL="285750" indent="-285750">
              <a:buFont typeface="Arial" panose="020B0604020202020204" pitchFamily="34" charset="0"/>
              <a:buChar char="•"/>
            </a:pPr>
            <a:r>
              <a:rPr lang="en-US" dirty="0">
                <a:solidFill>
                  <a:prstClr val="black"/>
                </a:solidFill>
                <a:latin typeface="Palatino Linotype"/>
              </a:rPr>
              <a:t>Overview of Dartmouth’s  </a:t>
            </a:r>
            <a:r>
              <a:rPr lang="en-US" dirty="0" smtClean="0">
                <a:solidFill>
                  <a:prstClr val="black"/>
                </a:solidFill>
                <a:latin typeface="Palatino Linotype"/>
              </a:rPr>
              <a:t>CRUT portfolio</a:t>
            </a:r>
          </a:p>
          <a:p>
            <a:pPr defTabSz="457200"/>
            <a:r>
              <a:rPr lang="en-US" dirty="0" smtClean="0">
                <a:solidFill>
                  <a:prstClr val="black"/>
                </a:solidFill>
                <a:latin typeface="Palatino Linotype"/>
              </a:rPr>
              <a:t>	- </a:t>
            </a:r>
            <a:r>
              <a:rPr lang="en-US" sz="1600" dirty="0" smtClean="0">
                <a:solidFill>
                  <a:prstClr val="black"/>
                </a:solidFill>
                <a:latin typeface="Palatino Linotype"/>
              </a:rPr>
              <a:t>There are currently 151 charitable remainder unitrusts in the College’s portfolio</a:t>
            </a:r>
          </a:p>
          <a:p>
            <a:pPr defTabSz="457200"/>
            <a:r>
              <a:rPr lang="en-US" dirty="0">
                <a:solidFill>
                  <a:prstClr val="black"/>
                </a:solidFill>
                <a:latin typeface="Palatino Linotype"/>
              </a:rPr>
              <a:t>	</a:t>
            </a:r>
            <a:r>
              <a:rPr lang="en-US" dirty="0" smtClean="0">
                <a:solidFill>
                  <a:prstClr val="black"/>
                </a:solidFill>
                <a:latin typeface="Palatino Linotype"/>
              </a:rPr>
              <a:t>- </a:t>
            </a:r>
            <a:r>
              <a:rPr lang="en-US" sz="1600" dirty="0" smtClean="0">
                <a:solidFill>
                  <a:prstClr val="black"/>
                </a:solidFill>
                <a:latin typeface="Palatino Linotype"/>
              </a:rPr>
              <a:t>Current market value is approximately $72MM</a:t>
            </a:r>
          </a:p>
          <a:p>
            <a:pPr defTabSz="457200"/>
            <a:r>
              <a:rPr lang="en-US" sz="1600" dirty="0">
                <a:solidFill>
                  <a:prstClr val="black"/>
                </a:solidFill>
                <a:latin typeface="Palatino Linotype"/>
              </a:rPr>
              <a:t>	</a:t>
            </a:r>
            <a:r>
              <a:rPr lang="en-US" sz="1600" dirty="0" smtClean="0">
                <a:solidFill>
                  <a:prstClr val="black"/>
                </a:solidFill>
                <a:latin typeface="Palatino Linotype"/>
              </a:rPr>
              <a:t>- Eleven CRUT’s were established in FY15 totaling $4.8MM in </a:t>
            </a:r>
            <a:r>
              <a:rPr lang="en-US" sz="1600" dirty="0" smtClean="0">
                <a:solidFill>
                  <a:prstClr val="black"/>
                </a:solidFill>
                <a:latin typeface="Palatino Linotype"/>
              </a:rPr>
              <a:t>real estate, appreciated 	 	 	securities, and cash</a:t>
            </a:r>
            <a:endParaRPr lang="en-US" sz="1600" dirty="0" smtClean="0">
              <a:solidFill>
                <a:prstClr val="black"/>
              </a:solidFill>
              <a:latin typeface="Palatino Linotype"/>
            </a:endParaRPr>
          </a:p>
          <a:p>
            <a:pPr defTabSz="457200"/>
            <a:r>
              <a:rPr lang="en-US" sz="1600" dirty="0">
                <a:solidFill>
                  <a:prstClr val="black"/>
                </a:solidFill>
                <a:latin typeface="Palatino Linotype"/>
              </a:rPr>
              <a:t>	</a:t>
            </a:r>
            <a:r>
              <a:rPr lang="en-US" sz="1600" dirty="0" smtClean="0">
                <a:solidFill>
                  <a:prstClr val="black"/>
                </a:solidFill>
                <a:latin typeface="Palatino Linotype"/>
              </a:rPr>
              <a:t>- $2.7MM in terminated unitrust dollars realized in FY15</a:t>
            </a:r>
          </a:p>
          <a:p>
            <a:pPr defTabSz="457200"/>
            <a:endParaRPr lang="en-US" sz="1600" dirty="0">
              <a:solidFill>
                <a:prstClr val="black"/>
              </a:solidFill>
              <a:latin typeface="Palatino Linotype"/>
            </a:endParaRPr>
          </a:p>
          <a:p>
            <a:pPr marL="285750" indent="-285750" defTabSz="457200">
              <a:buFont typeface="Arial" panose="020B0604020202020204" pitchFamily="34" charset="0"/>
              <a:buChar char="•"/>
            </a:pPr>
            <a:r>
              <a:rPr lang="en-US" dirty="0" smtClean="0">
                <a:solidFill>
                  <a:prstClr val="black"/>
                </a:solidFill>
                <a:latin typeface="Palatino Linotype"/>
              </a:rPr>
              <a:t>CRUT Gift Example - </a:t>
            </a:r>
          </a:p>
          <a:p>
            <a:pPr defTabSz="457200"/>
            <a:endParaRPr lang="en-US" sz="1600" dirty="0" smtClean="0">
              <a:solidFill>
                <a:prstClr val="black"/>
              </a:solidFill>
            </a:endParaRPr>
          </a:p>
          <a:p>
            <a:pPr marL="742950" lvl="1" indent="-285750" defTabSz="457200">
              <a:buFont typeface="Arial" panose="020B0604020202020204" pitchFamily="34" charset="0"/>
              <a:buChar char="•"/>
            </a:pPr>
            <a:r>
              <a:rPr lang="en-US" sz="1600" dirty="0" smtClean="0">
                <a:solidFill>
                  <a:prstClr val="black"/>
                </a:solidFill>
                <a:latin typeface="Palatino Linotype"/>
              </a:rPr>
              <a:t>CRUT established by Donor B ’47 with $60,245 in securities in FY83</a:t>
            </a:r>
            <a:endParaRPr lang="en-US" sz="1600" dirty="0">
              <a:solidFill>
                <a:prstClr val="black"/>
              </a:solidFill>
              <a:latin typeface="Palatino Linotype"/>
            </a:endParaRPr>
          </a:p>
          <a:p>
            <a:pPr lvl="2" defTabSz="457200"/>
            <a:r>
              <a:rPr lang="en-US" sz="1600" dirty="0" smtClean="0">
                <a:solidFill>
                  <a:prstClr val="black"/>
                </a:solidFill>
                <a:latin typeface="Palatino Linotype"/>
              </a:rPr>
              <a:t>- Trust </a:t>
            </a:r>
            <a:r>
              <a:rPr lang="en-US" sz="1600" dirty="0" smtClean="0">
                <a:solidFill>
                  <a:prstClr val="black"/>
                </a:solidFill>
                <a:latin typeface="Palatino Linotype"/>
              </a:rPr>
              <a:t>paid 5% of its market value annually to the donor and his wife for life</a:t>
            </a:r>
            <a:endParaRPr lang="en-US" sz="1600" dirty="0">
              <a:solidFill>
                <a:prstClr val="black"/>
              </a:solidFill>
              <a:latin typeface="Palatino Linotype"/>
            </a:endParaRPr>
          </a:p>
          <a:p>
            <a:pPr lvl="2" defTabSz="457200"/>
            <a:r>
              <a:rPr lang="en-US" sz="1600" dirty="0" smtClean="0">
                <a:solidFill>
                  <a:prstClr val="black"/>
                </a:solidFill>
                <a:latin typeface="Palatino Linotype"/>
              </a:rPr>
              <a:t>- Immediate </a:t>
            </a:r>
            <a:r>
              <a:rPr lang="en-US" sz="1600" dirty="0" smtClean="0">
                <a:solidFill>
                  <a:prstClr val="black"/>
                </a:solidFill>
                <a:latin typeface="Palatino Linotype"/>
              </a:rPr>
              <a:t>charitable </a:t>
            </a:r>
            <a:r>
              <a:rPr lang="en-US" sz="1600" dirty="0">
                <a:solidFill>
                  <a:prstClr val="black"/>
                </a:solidFill>
                <a:latin typeface="Palatino Linotype"/>
              </a:rPr>
              <a:t>tax deduction of </a:t>
            </a:r>
            <a:r>
              <a:rPr lang="en-US" sz="1600" dirty="0" smtClean="0">
                <a:solidFill>
                  <a:prstClr val="black"/>
                </a:solidFill>
                <a:latin typeface="Palatino Linotype"/>
              </a:rPr>
              <a:t>29% </a:t>
            </a:r>
            <a:r>
              <a:rPr lang="en-US" sz="1600" dirty="0">
                <a:solidFill>
                  <a:prstClr val="black"/>
                </a:solidFill>
                <a:latin typeface="Palatino Linotype"/>
              </a:rPr>
              <a:t>of the initial gift value (i.e. </a:t>
            </a:r>
            <a:r>
              <a:rPr lang="en-US" sz="1600" dirty="0" smtClean="0">
                <a:solidFill>
                  <a:prstClr val="black"/>
                </a:solidFill>
                <a:latin typeface="Palatino Linotype"/>
              </a:rPr>
              <a:t>$17,280)</a:t>
            </a:r>
            <a:endParaRPr lang="en-US" sz="1600" dirty="0">
              <a:solidFill>
                <a:prstClr val="black"/>
              </a:solidFill>
              <a:latin typeface="Palatino Linotype"/>
            </a:endParaRPr>
          </a:p>
          <a:p>
            <a:pPr lvl="2" defTabSz="457200"/>
            <a:r>
              <a:rPr lang="en-US" sz="1600" dirty="0" smtClean="0">
                <a:solidFill>
                  <a:prstClr val="black"/>
                </a:solidFill>
                <a:latin typeface="Palatino Linotype"/>
              </a:rPr>
              <a:t>- Multiple </a:t>
            </a:r>
            <a:r>
              <a:rPr lang="en-US" sz="1600" dirty="0" smtClean="0">
                <a:solidFill>
                  <a:prstClr val="black"/>
                </a:solidFill>
                <a:latin typeface="Palatino Linotype"/>
              </a:rPr>
              <a:t>additions over the years </a:t>
            </a:r>
            <a:r>
              <a:rPr lang="en-US" sz="1600" dirty="0" smtClean="0">
                <a:solidFill>
                  <a:prstClr val="black"/>
                </a:solidFill>
                <a:latin typeface="Palatino Linotype"/>
              </a:rPr>
              <a:t>totaling $560,755 were made to the trust</a:t>
            </a:r>
            <a:endParaRPr lang="en-US" sz="1600" dirty="0" smtClean="0">
              <a:solidFill>
                <a:prstClr val="black"/>
              </a:solidFill>
              <a:latin typeface="Palatino Linotype"/>
            </a:endParaRPr>
          </a:p>
          <a:p>
            <a:pPr lvl="2" defTabSz="457200"/>
            <a:r>
              <a:rPr lang="en-US" sz="1600" dirty="0" smtClean="0">
                <a:solidFill>
                  <a:prstClr val="black"/>
                </a:solidFill>
                <a:latin typeface="Palatino Linotype"/>
              </a:rPr>
              <a:t>- In FY15, $1.7MM was transferred to the College to be used by President Hanlon for top priorities</a:t>
            </a:r>
            <a:endParaRPr lang="en-US" sz="1600" dirty="0" smtClean="0">
              <a:solidFill>
                <a:prstClr val="black"/>
              </a:solidFill>
              <a:latin typeface="Palatino Linotype"/>
            </a:endParaRPr>
          </a:p>
        </p:txBody>
      </p:sp>
    </p:spTree>
    <p:extLst>
      <p:ext uri="{BB962C8B-B14F-4D97-AF65-F5344CB8AC3E}">
        <p14:creationId xmlns:p14="http://schemas.microsoft.com/office/powerpoint/2010/main" val="1518223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
                                            <p:txEl>
                                              <p:pRg st="9" end="9"/>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
                                            <p:txEl>
                                              <p:pRg st="10" end="10"/>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
                                            <p:txEl>
                                              <p:pRg st="11" end="11"/>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685800" y="76200"/>
            <a:ext cx="7772400" cy="1470025"/>
          </a:xfrm>
        </p:spPr>
        <p:txBody>
          <a:bodyPr/>
          <a:lstStyle/>
          <a:p>
            <a:r>
              <a:rPr lang="en-US" dirty="0" smtClean="0">
                <a:solidFill>
                  <a:schemeClr val="accent5"/>
                </a:solidFill>
              </a:rPr>
              <a:t>Pooled Income Fund</a:t>
            </a:r>
            <a:br>
              <a:rPr lang="en-US" dirty="0" smtClean="0">
                <a:solidFill>
                  <a:schemeClr val="accent5"/>
                </a:solidFill>
              </a:rPr>
            </a:br>
            <a:r>
              <a:rPr lang="en-US" dirty="0" smtClean="0">
                <a:solidFill>
                  <a:schemeClr val="accent5"/>
                </a:solidFill>
              </a:rPr>
              <a:t>aka “PIF”</a:t>
            </a:r>
            <a:endParaRPr lang="en-US" dirty="0">
              <a:solidFill>
                <a:schemeClr val="accent5"/>
              </a:solidFill>
            </a:endParaRPr>
          </a:p>
        </p:txBody>
      </p:sp>
      <p:sp>
        <p:nvSpPr>
          <p:cNvPr id="2" name="TextBox 1"/>
          <p:cNvSpPr txBox="1"/>
          <p:nvPr/>
        </p:nvSpPr>
        <p:spPr>
          <a:xfrm>
            <a:off x="0" y="2057399"/>
            <a:ext cx="9144000" cy="4031873"/>
          </a:xfrm>
          <a:prstGeom prst="rect">
            <a:avLst/>
          </a:prstGeom>
          <a:noFill/>
        </p:spPr>
        <p:txBody>
          <a:bodyPr wrap="square" rtlCol="0">
            <a:spAutoFit/>
          </a:bodyPr>
          <a:lstStyle/>
          <a:p>
            <a:pPr marL="285750" indent="-285750">
              <a:buFont typeface="Arial" panose="020B0604020202020204" pitchFamily="34" charset="0"/>
              <a:buChar char="•"/>
            </a:pPr>
            <a:r>
              <a:rPr lang="en-US" dirty="0" smtClean="0">
                <a:solidFill>
                  <a:prstClr val="black"/>
                </a:solidFill>
                <a:latin typeface="Palatino Linotype"/>
              </a:rPr>
              <a:t>Pooled Income Funds are trusts that combine gifts from individual donors  for investment purposes and pay out a proportionate share of the fund’s annual net income</a:t>
            </a:r>
          </a:p>
          <a:p>
            <a:pPr defTabSz="457200"/>
            <a:r>
              <a:rPr lang="en-US" dirty="0" smtClean="0">
                <a:solidFill>
                  <a:prstClr val="black"/>
                </a:solidFill>
                <a:latin typeface="Palatino Linotype"/>
              </a:rPr>
              <a:t>	</a:t>
            </a:r>
            <a:endParaRPr lang="en-US" dirty="0">
              <a:solidFill>
                <a:prstClr val="black"/>
              </a:solidFill>
              <a:latin typeface="Palatino Linotype"/>
            </a:endParaRPr>
          </a:p>
          <a:p>
            <a:pPr marL="285750" indent="-285750" defTabSz="457200">
              <a:buFont typeface="Arial" panose="020B0604020202020204" pitchFamily="34" charset="0"/>
              <a:buChar char="•"/>
            </a:pPr>
            <a:r>
              <a:rPr lang="en-US" dirty="0" smtClean="0">
                <a:solidFill>
                  <a:prstClr val="black"/>
                </a:solidFill>
                <a:latin typeface="Palatino Linotype"/>
              </a:rPr>
              <a:t>Benefits</a:t>
            </a:r>
          </a:p>
          <a:p>
            <a:pPr defTabSz="457200"/>
            <a:r>
              <a:rPr lang="en-US" dirty="0">
                <a:solidFill>
                  <a:prstClr val="black"/>
                </a:solidFill>
                <a:latin typeface="Palatino Linotype"/>
              </a:rPr>
              <a:t>	</a:t>
            </a:r>
            <a:r>
              <a:rPr lang="en-US" sz="1600" dirty="0" smtClean="0">
                <a:solidFill>
                  <a:prstClr val="black"/>
                </a:solidFill>
                <a:latin typeface="Palatino Linotype"/>
              </a:rPr>
              <a:t>- Gifts </a:t>
            </a:r>
            <a:r>
              <a:rPr lang="en-US" sz="1600" dirty="0">
                <a:solidFill>
                  <a:prstClr val="black"/>
                </a:solidFill>
                <a:latin typeface="Palatino Linotype"/>
              </a:rPr>
              <a:t>can be made with cash or marketable securities; </a:t>
            </a:r>
            <a:r>
              <a:rPr lang="en-US" sz="1600" dirty="0" smtClean="0">
                <a:solidFill>
                  <a:prstClr val="black"/>
                </a:solidFill>
                <a:latin typeface="Palatino Linotype"/>
              </a:rPr>
              <a:t>$10,000 </a:t>
            </a:r>
            <a:r>
              <a:rPr lang="en-US" sz="1600" dirty="0" smtClean="0">
                <a:solidFill>
                  <a:prstClr val="black"/>
                </a:solidFill>
                <a:latin typeface="Palatino Linotype"/>
              </a:rPr>
              <a:t>minimum</a:t>
            </a:r>
            <a:endParaRPr lang="en-US" sz="1600" dirty="0">
              <a:solidFill>
                <a:prstClr val="black"/>
              </a:solidFill>
              <a:latin typeface="Palatino Linotype"/>
            </a:endParaRPr>
          </a:p>
          <a:p>
            <a:pPr defTabSz="457200"/>
            <a:r>
              <a:rPr lang="en-US" sz="1600" dirty="0">
                <a:solidFill>
                  <a:prstClr val="black"/>
                </a:solidFill>
                <a:latin typeface="Palatino Linotype"/>
              </a:rPr>
              <a:t>	- I</a:t>
            </a:r>
            <a:r>
              <a:rPr lang="en-US" sz="1600" dirty="0" smtClean="0">
                <a:solidFill>
                  <a:prstClr val="black"/>
                </a:solidFill>
                <a:latin typeface="Palatino Linotype"/>
              </a:rPr>
              <a:t>ncome </a:t>
            </a:r>
            <a:r>
              <a:rPr lang="en-US" sz="1600" dirty="0">
                <a:solidFill>
                  <a:prstClr val="black"/>
                </a:solidFill>
                <a:latin typeface="Palatino Linotype"/>
              </a:rPr>
              <a:t>for life for one or two </a:t>
            </a:r>
            <a:r>
              <a:rPr lang="en-US" sz="1600" dirty="0" smtClean="0">
                <a:solidFill>
                  <a:prstClr val="black"/>
                </a:solidFill>
                <a:latin typeface="Palatino Linotype"/>
              </a:rPr>
              <a:t>beneficiaries and the option to make additions</a:t>
            </a:r>
            <a:r>
              <a:rPr lang="en-US" sz="1600" dirty="0">
                <a:solidFill>
                  <a:prstClr val="black"/>
                </a:solidFill>
                <a:latin typeface="Palatino Linotype"/>
              </a:rPr>
              <a:t>	</a:t>
            </a:r>
            <a:endParaRPr lang="en-US" sz="1600" dirty="0" smtClean="0">
              <a:solidFill>
                <a:prstClr val="black"/>
              </a:solidFill>
              <a:latin typeface="Palatino Linotype"/>
            </a:endParaRPr>
          </a:p>
          <a:p>
            <a:pPr defTabSz="457200"/>
            <a:r>
              <a:rPr lang="en-US" sz="1600" dirty="0">
                <a:solidFill>
                  <a:prstClr val="black"/>
                </a:solidFill>
                <a:latin typeface="Palatino Linotype"/>
              </a:rPr>
              <a:t>	</a:t>
            </a:r>
            <a:r>
              <a:rPr lang="en-US" sz="1600" dirty="0" smtClean="0">
                <a:solidFill>
                  <a:prstClr val="black"/>
                </a:solidFill>
                <a:latin typeface="Palatino Linotype"/>
              </a:rPr>
              <a:t>- </a:t>
            </a:r>
            <a:r>
              <a:rPr lang="en-US" sz="1600" dirty="0">
                <a:solidFill>
                  <a:prstClr val="black"/>
                </a:solidFill>
                <a:latin typeface="Palatino Linotype"/>
              </a:rPr>
              <a:t>Charitable tax deduction in the year of the </a:t>
            </a:r>
            <a:r>
              <a:rPr lang="en-US" sz="1600" dirty="0" smtClean="0">
                <a:solidFill>
                  <a:prstClr val="black"/>
                </a:solidFill>
                <a:latin typeface="Palatino Linotype"/>
              </a:rPr>
              <a:t>gift, generally higher than the CGA or CRUT</a:t>
            </a:r>
            <a:endParaRPr lang="en-US" sz="1600" dirty="0">
              <a:solidFill>
                <a:prstClr val="black"/>
              </a:solidFill>
              <a:latin typeface="Palatino Linotype"/>
            </a:endParaRPr>
          </a:p>
          <a:p>
            <a:pPr defTabSz="457200"/>
            <a:r>
              <a:rPr lang="en-US" sz="1600" dirty="0">
                <a:solidFill>
                  <a:prstClr val="black"/>
                </a:solidFill>
                <a:latin typeface="Palatino Linotype"/>
              </a:rPr>
              <a:t>	- The opportunity for the </a:t>
            </a:r>
            <a:r>
              <a:rPr lang="en-US" sz="1600" dirty="0" smtClean="0">
                <a:solidFill>
                  <a:prstClr val="black"/>
                </a:solidFill>
                <a:latin typeface="Palatino Linotype"/>
              </a:rPr>
              <a:t>payments </a:t>
            </a:r>
            <a:r>
              <a:rPr lang="en-US" sz="1600" dirty="0">
                <a:solidFill>
                  <a:prstClr val="black"/>
                </a:solidFill>
                <a:latin typeface="Palatino Linotype"/>
              </a:rPr>
              <a:t>to grow over </a:t>
            </a:r>
            <a:r>
              <a:rPr lang="en-US" sz="1600" dirty="0" smtClean="0">
                <a:solidFill>
                  <a:prstClr val="black"/>
                </a:solidFill>
                <a:latin typeface="Palatino Linotype"/>
              </a:rPr>
              <a:t>time</a:t>
            </a:r>
            <a:endParaRPr lang="en-US" sz="1600" dirty="0" smtClean="0">
              <a:solidFill>
                <a:prstClr val="black"/>
              </a:solidFill>
              <a:latin typeface="Palatino Linotype"/>
            </a:endParaRPr>
          </a:p>
          <a:p>
            <a:pPr defTabSz="457200"/>
            <a:r>
              <a:rPr lang="en-US" sz="1600" dirty="0">
                <a:solidFill>
                  <a:prstClr val="black"/>
                </a:solidFill>
                <a:latin typeface="Palatino Linotype"/>
              </a:rPr>
              <a:t>	</a:t>
            </a:r>
            <a:r>
              <a:rPr lang="en-US" sz="1600" dirty="0" smtClean="0">
                <a:solidFill>
                  <a:prstClr val="black"/>
                </a:solidFill>
                <a:latin typeface="Palatino Linotype"/>
              </a:rPr>
              <a:t>- </a:t>
            </a:r>
            <a:r>
              <a:rPr lang="en-US" sz="1600" dirty="0">
                <a:solidFill>
                  <a:prstClr val="black"/>
                </a:solidFill>
                <a:latin typeface="Palatino Linotype"/>
              </a:rPr>
              <a:t>Specify the eventual College use for the </a:t>
            </a:r>
            <a:r>
              <a:rPr lang="en-US" sz="1600" dirty="0" smtClean="0">
                <a:solidFill>
                  <a:prstClr val="black"/>
                </a:solidFill>
                <a:latin typeface="Palatino Linotype"/>
              </a:rPr>
              <a:t>remainder </a:t>
            </a:r>
            <a:r>
              <a:rPr lang="en-US" sz="1600" dirty="0">
                <a:solidFill>
                  <a:prstClr val="black"/>
                </a:solidFill>
                <a:latin typeface="Palatino Linotype"/>
              </a:rPr>
              <a:t>once the trust </a:t>
            </a:r>
            <a:r>
              <a:rPr lang="en-US" sz="1600" dirty="0" smtClean="0">
                <a:solidFill>
                  <a:prstClr val="black"/>
                </a:solidFill>
                <a:latin typeface="Palatino Linotype"/>
              </a:rPr>
              <a:t>terminates</a:t>
            </a:r>
            <a:endParaRPr lang="en-US" sz="1600" dirty="0">
              <a:solidFill>
                <a:prstClr val="black"/>
              </a:solidFill>
              <a:latin typeface="Palatino Linotype"/>
            </a:endParaRPr>
          </a:p>
          <a:p>
            <a:pPr defTabSz="457200"/>
            <a:endParaRPr lang="en-US" sz="1600" dirty="0">
              <a:solidFill>
                <a:prstClr val="black"/>
              </a:solidFill>
              <a:latin typeface="Palatino Linotype"/>
            </a:endParaRPr>
          </a:p>
          <a:p>
            <a:pPr marL="285750" indent="-285750" defTabSz="457200">
              <a:buFont typeface="Arial" panose="020B0604020202020204" pitchFamily="34" charset="0"/>
              <a:buChar char="•"/>
            </a:pPr>
            <a:r>
              <a:rPr lang="en-US" dirty="0" smtClean="0">
                <a:solidFill>
                  <a:prstClr val="black"/>
                </a:solidFill>
                <a:latin typeface="Palatino Linotype"/>
              </a:rPr>
              <a:t>Good Prospects </a:t>
            </a:r>
          </a:p>
          <a:p>
            <a:pPr defTabSz="457200"/>
            <a:r>
              <a:rPr lang="en-US" dirty="0">
                <a:solidFill>
                  <a:prstClr val="black"/>
                </a:solidFill>
                <a:latin typeface="Palatino Linotype"/>
              </a:rPr>
              <a:t>	</a:t>
            </a:r>
            <a:r>
              <a:rPr lang="en-US" dirty="0" smtClean="0">
                <a:solidFill>
                  <a:prstClr val="black"/>
                </a:solidFill>
                <a:latin typeface="Palatino Linotype"/>
              </a:rPr>
              <a:t>- </a:t>
            </a:r>
            <a:r>
              <a:rPr lang="en-US" sz="1600" dirty="0">
                <a:solidFill>
                  <a:prstClr val="black"/>
                </a:solidFill>
                <a:latin typeface="Palatino Linotype"/>
              </a:rPr>
              <a:t>Prospects interested in </a:t>
            </a:r>
            <a:r>
              <a:rPr lang="en-US" sz="1600" dirty="0" smtClean="0">
                <a:solidFill>
                  <a:prstClr val="black"/>
                </a:solidFill>
                <a:latin typeface="Palatino Linotype"/>
              </a:rPr>
              <a:t>a modest supplemental retirement fund</a:t>
            </a:r>
          </a:p>
          <a:p>
            <a:pPr defTabSz="457200"/>
            <a:r>
              <a:rPr lang="en-US" sz="1600" dirty="0">
                <a:solidFill>
                  <a:prstClr val="black"/>
                </a:solidFill>
                <a:latin typeface="Palatino Linotype"/>
              </a:rPr>
              <a:t>	</a:t>
            </a:r>
            <a:r>
              <a:rPr lang="en-US" sz="1600" dirty="0" smtClean="0">
                <a:solidFill>
                  <a:prstClr val="black"/>
                </a:solidFill>
                <a:latin typeface="Palatino Linotype"/>
              </a:rPr>
              <a:t>- Prospects looking to maximize the remainder gift to Dartmouth</a:t>
            </a:r>
          </a:p>
          <a:p>
            <a:pPr defTabSz="457200"/>
            <a:r>
              <a:rPr lang="en-US" sz="1600" dirty="0">
                <a:solidFill>
                  <a:prstClr val="black"/>
                </a:solidFill>
                <a:latin typeface="Palatino Linotype"/>
              </a:rPr>
              <a:t>	</a:t>
            </a:r>
            <a:r>
              <a:rPr lang="en-US" sz="1600" dirty="0" smtClean="0">
                <a:solidFill>
                  <a:prstClr val="black"/>
                </a:solidFill>
                <a:latin typeface="Palatino Linotype"/>
              </a:rPr>
              <a:t>- Prospects who are more interested in the tax deduction than the income stream</a:t>
            </a:r>
            <a:endParaRPr lang="en-US" sz="1600" dirty="0">
              <a:solidFill>
                <a:prstClr val="black"/>
              </a:solidFill>
              <a:latin typeface="Palatino Linotype"/>
            </a:endParaRPr>
          </a:p>
        </p:txBody>
      </p:sp>
    </p:spTree>
    <p:extLst>
      <p:ext uri="{BB962C8B-B14F-4D97-AF65-F5344CB8AC3E}">
        <p14:creationId xmlns:p14="http://schemas.microsoft.com/office/powerpoint/2010/main" val="2944690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762000" y="43717"/>
            <a:ext cx="7772400" cy="1470025"/>
          </a:xfrm>
        </p:spPr>
        <p:txBody>
          <a:bodyPr/>
          <a:lstStyle/>
          <a:p>
            <a:r>
              <a:rPr lang="en-US" dirty="0" smtClean="0">
                <a:solidFill>
                  <a:schemeClr val="accent5"/>
                </a:solidFill>
              </a:rPr>
              <a:t>PIF Examples</a:t>
            </a:r>
            <a:endParaRPr lang="en-US" dirty="0">
              <a:solidFill>
                <a:schemeClr val="accent5"/>
              </a:solidFill>
            </a:endParaRPr>
          </a:p>
        </p:txBody>
      </p:sp>
      <p:sp>
        <p:nvSpPr>
          <p:cNvPr id="5" name="TextBox 4"/>
          <p:cNvSpPr txBox="1"/>
          <p:nvPr/>
        </p:nvSpPr>
        <p:spPr>
          <a:xfrm>
            <a:off x="0" y="1676400"/>
            <a:ext cx="9144000" cy="4893647"/>
          </a:xfrm>
          <a:prstGeom prst="rect">
            <a:avLst/>
          </a:prstGeom>
          <a:noFill/>
        </p:spPr>
        <p:txBody>
          <a:bodyPr wrap="square" rtlCol="0">
            <a:spAutoFit/>
          </a:bodyPr>
          <a:lstStyle/>
          <a:p>
            <a:pPr marL="285750" indent="-285750">
              <a:buFont typeface="Arial" panose="020B0604020202020204" pitchFamily="34" charset="0"/>
              <a:buChar char="•"/>
            </a:pPr>
            <a:r>
              <a:rPr lang="en-US" dirty="0" smtClean="0">
                <a:solidFill>
                  <a:prstClr val="black"/>
                </a:solidFill>
                <a:latin typeface="Palatino Linotype"/>
              </a:rPr>
              <a:t>Overview of Dartmouth’s Pooled Income Funds</a:t>
            </a:r>
          </a:p>
          <a:p>
            <a:pPr defTabSz="457200"/>
            <a:r>
              <a:rPr lang="en-US" dirty="0" smtClean="0">
                <a:solidFill>
                  <a:prstClr val="black"/>
                </a:solidFill>
                <a:latin typeface="Palatino Linotype"/>
              </a:rPr>
              <a:t>	- </a:t>
            </a:r>
            <a:r>
              <a:rPr lang="en-US" sz="1600" dirty="0" smtClean="0">
                <a:solidFill>
                  <a:prstClr val="black"/>
                </a:solidFill>
                <a:latin typeface="Palatino Linotype"/>
              </a:rPr>
              <a:t>The College maintains three pooled income funds</a:t>
            </a:r>
          </a:p>
          <a:p>
            <a:pPr defTabSz="457200"/>
            <a:r>
              <a:rPr lang="en-US" sz="1600" dirty="0">
                <a:solidFill>
                  <a:prstClr val="black"/>
                </a:solidFill>
                <a:latin typeface="Palatino Linotype"/>
              </a:rPr>
              <a:t>	</a:t>
            </a:r>
            <a:r>
              <a:rPr lang="en-US" sz="1600" dirty="0" smtClean="0">
                <a:solidFill>
                  <a:prstClr val="black"/>
                </a:solidFill>
                <a:latin typeface="Palatino Linotype"/>
              </a:rPr>
              <a:t>	Samson Occom Pool seeks significant long-term growth</a:t>
            </a:r>
          </a:p>
          <a:p>
            <a:pPr defTabSz="457200"/>
            <a:r>
              <a:rPr lang="en-US" sz="1600" dirty="0">
                <a:solidFill>
                  <a:prstClr val="black"/>
                </a:solidFill>
                <a:latin typeface="Palatino Linotype"/>
              </a:rPr>
              <a:t>	</a:t>
            </a:r>
            <a:r>
              <a:rPr lang="en-US" sz="1600" dirty="0" smtClean="0">
                <a:solidFill>
                  <a:prstClr val="black"/>
                </a:solidFill>
                <a:latin typeface="Palatino Linotype"/>
              </a:rPr>
              <a:t>	John Ledyard Pool provides moderate growth and ample current yield</a:t>
            </a:r>
          </a:p>
          <a:p>
            <a:pPr defTabSz="457200"/>
            <a:r>
              <a:rPr lang="en-US" sz="1600" dirty="0">
                <a:solidFill>
                  <a:prstClr val="black"/>
                </a:solidFill>
                <a:latin typeface="Palatino Linotype"/>
              </a:rPr>
              <a:t>	</a:t>
            </a:r>
            <a:r>
              <a:rPr lang="en-US" sz="1600" dirty="0" smtClean="0">
                <a:solidFill>
                  <a:prstClr val="black"/>
                </a:solidFill>
                <a:latin typeface="Palatino Linotype"/>
              </a:rPr>
              <a:t>	Old Pine Pool is designed for a </a:t>
            </a:r>
            <a:r>
              <a:rPr lang="en-US" sz="1600" dirty="0" smtClean="0">
                <a:solidFill>
                  <a:prstClr val="black"/>
                </a:solidFill>
                <a:latin typeface="Palatino Linotype"/>
              </a:rPr>
              <a:t>higher </a:t>
            </a:r>
            <a:r>
              <a:rPr lang="en-US" sz="1600" dirty="0" smtClean="0">
                <a:solidFill>
                  <a:prstClr val="black"/>
                </a:solidFill>
                <a:latin typeface="Palatino Linotype"/>
              </a:rPr>
              <a:t>current yield </a:t>
            </a:r>
            <a:r>
              <a:rPr lang="en-US" sz="1600" dirty="0" smtClean="0">
                <a:solidFill>
                  <a:prstClr val="black"/>
                </a:solidFill>
                <a:latin typeface="Palatino Linotype"/>
              </a:rPr>
              <a:t>while maintaining </a:t>
            </a:r>
            <a:r>
              <a:rPr lang="en-US" sz="1600" dirty="0" smtClean="0">
                <a:solidFill>
                  <a:prstClr val="black"/>
                </a:solidFill>
                <a:latin typeface="Palatino Linotype"/>
              </a:rPr>
              <a:t>a high degree of </a:t>
            </a:r>
            <a:r>
              <a:rPr lang="en-US" sz="1600" dirty="0" smtClean="0">
                <a:solidFill>
                  <a:prstClr val="black"/>
                </a:solidFill>
                <a:latin typeface="Palatino Linotype"/>
              </a:rPr>
              <a:t>		stability</a:t>
            </a:r>
            <a:endParaRPr lang="en-US" sz="1600" dirty="0" smtClean="0">
              <a:solidFill>
                <a:prstClr val="black"/>
              </a:solidFill>
              <a:latin typeface="Palatino Linotype"/>
            </a:endParaRPr>
          </a:p>
          <a:p>
            <a:pPr defTabSz="457200"/>
            <a:r>
              <a:rPr lang="en-US" dirty="0">
                <a:solidFill>
                  <a:prstClr val="black"/>
                </a:solidFill>
                <a:latin typeface="Palatino Linotype"/>
              </a:rPr>
              <a:t>	</a:t>
            </a:r>
            <a:r>
              <a:rPr lang="en-US" dirty="0" smtClean="0">
                <a:solidFill>
                  <a:prstClr val="black"/>
                </a:solidFill>
                <a:latin typeface="Palatino Linotype"/>
              </a:rPr>
              <a:t>- </a:t>
            </a:r>
            <a:r>
              <a:rPr lang="en-US" sz="1600" dirty="0" smtClean="0">
                <a:solidFill>
                  <a:prstClr val="black"/>
                </a:solidFill>
                <a:latin typeface="Palatino Linotype"/>
              </a:rPr>
              <a:t>Current combined market value of the pooled funds is $21MM</a:t>
            </a:r>
          </a:p>
          <a:p>
            <a:pPr defTabSz="457200"/>
            <a:r>
              <a:rPr lang="en-US" sz="1600" dirty="0">
                <a:solidFill>
                  <a:prstClr val="black"/>
                </a:solidFill>
                <a:latin typeface="Palatino Linotype"/>
              </a:rPr>
              <a:t>	</a:t>
            </a:r>
            <a:r>
              <a:rPr lang="en-US" sz="1600" dirty="0" smtClean="0">
                <a:solidFill>
                  <a:prstClr val="black"/>
                </a:solidFill>
                <a:latin typeface="Palatino Linotype"/>
              </a:rPr>
              <a:t>- One PIF was established and one addition was made in FY15 totaling $101K </a:t>
            </a:r>
            <a:r>
              <a:rPr lang="en-US" sz="1600" dirty="0" smtClean="0">
                <a:solidFill>
                  <a:prstClr val="black"/>
                </a:solidFill>
                <a:latin typeface="Palatino Linotype"/>
              </a:rPr>
              <a:t>in cash and 	appreciated securities</a:t>
            </a:r>
            <a:endParaRPr lang="en-US" sz="1600" dirty="0" smtClean="0">
              <a:solidFill>
                <a:prstClr val="black"/>
              </a:solidFill>
              <a:latin typeface="Palatino Linotype"/>
            </a:endParaRPr>
          </a:p>
          <a:p>
            <a:pPr defTabSz="457200"/>
            <a:r>
              <a:rPr lang="en-US" sz="1600" dirty="0">
                <a:solidFill>
                  <a:prstClr val="black"/>
                </a:solidFill>
                <a:latin typeface="Palatino Linotype"/>
              </a:rPr>
              <a:t>	</a:t>
            </a:r>
            <a:r>
              <a:rPr lang="en-US" sz="1600" dirty="0" smtClean="0">
                <a:solidFill>
                  <a:prstClr val="black"/>
                </a:solidFill>
                <a:latin typeface="Palatino Linotype"/>
              </a:rPr>
              <a:t>- $837.7K in terminated pooled income fund dollars realized in FY15</a:t>
            </a:r>
          </a:p>
          <a:p>
            <a:pPr defTabSz="457200"/>
            <a:endParaRPr lang="en-US" sz="1600" dirty="0">
              <a:solidFill>
                <a:prstClr val="black"/>
              </a:solidFill>
              <a:latin typeface="Palatino Linotype"/>
            </a:endParaRPr>
          </a:p>
          <a:p>
            <a:pPr marL="285750" indent="-285750" defTabSz="457200">
              <a:buFont typeface="Arial" panose="020B0604020202020204" pitchFamily="34" charset="0"/>
              <a:buChar char="•"/>
            </a:pPr>
            <a:r>
              <a:rPr lang="en-US" dirty="0" smtClean="0">
                <a:solidFill>
                  <a:prstClr val="black"/>
                </a:solidFill>
                <a:latin typeface="Palatino Linotype"/>
              </a:rPr>
              <a:t>PIF Gift Example - </a:t>
            </a:r>
          </a:p>
          <a:p>
            <a:pPr defTabSz="457200"/>
            <a:r>
              <a:rPr lang="en-US" sz="1600" dirty="0">
                <a:solidFill>
                  <a:prstClr val="black"/>
                </a:solidFill>
                <a:latin typeface="Palatino Linotype"/>
              </a:rPr>
              <a:t>	</a:t>
            </a:r>
            <a:endParaRPr lang="en-US" sz="1600" dirty="0" smtClean="0">
              <a:solidFill>
                <a:prstClr val="black"/>
              </a:solidFill>
              <a:latin typeface="Palatino Linotype"/>
            </a:endParaRPr>
          </a:p>
          <a:p>
            <a:pPr marL="742950" lvl="1" indent="-285750" defTabSz="457200">
              <a:buFont typeface="Arial" panose="020B0604020202020204" pitchFamily="34" charset="0"/>
              <a:buChar char="•"/>
            </a:pPr>
            <a:r>
              <a:rPr lang="en-US" sz="1600" dirty="0" smtClean="0">
                <a:solidFill>
                  <a:prstClr val="black"/>
                </a:solidFill>
                <a:latin typeface="Palatino Linotype"/>
              </a:rPr>
              <a:t>Samson Occom PIF set up by Donor C ’46 with $57,700 in securities</a:t>
            </a:r>
            <a:endParaRPr lang="en-US" sz="1600" dirty="0">
              <a:solidFill>
                <a:prstClr val="black"/>
              </a:solidFill>
              <a:latin typeface="Palatino Linotype"/>
            </a:endParaRPr>
          </a:p>
          <a:p>
            <a:pPr marL="1200150" lvl="2" indent="-285750" defTabSz="457200">
              <a:buFont typeface="Arial" panose="020B0604020202020204" pitchFamily="34" charset="0"/>
              <a:buChar char="•"/>
            </a:pPr>
            <a:r>
              <a:rPr lang="en-US" sz="1600" dirty="0" smtClean="0">
                <a:solidFill>
                  <a:prstClr val="black"/>
                </a:solidFill>
                <a:latin typeface="Palatino Linotype"/>
              </a:rPr>
              <a:t>Established in FY94 to benefit the donor’s sister and </a:t>
            </a:r>
            <a:r>
              <a:rPr lang="en-US" sz="1600" dirty="0" smtClean="0">
                <a:solidFill>
                  <a:prstClr val="black"/>
                </a:solidFill>
                <a:latin typeface="Palatino Linotype"/>
              </a:rPr>
              <a:t>brother-in-law</a:t>
            </a:r>
            <a:endParaRPr lang="en-US" sz="1600" dirty="0" smtClean="0">
              <a:solidFill>
                <a:prstClr val="black"/>
              </a:solidFill>
              <a:latin typeface="Palatino Linotype"/>
            </a:endParaRPr>
          </a:p>
          <a:p>
            <a:pPr marL="1200150" lvl="2" indent="-285750" defTabSz="457200">
              <a:buFont typeface="Arial" panose="020B0604020202020204" pitchFamily="34" charset="0"/>
              <a:buChar char="•"/>
            </a:pPr>
            <a:r>
              <a:rPr lang="en-US" sz="1600" dirty="0" smtClean="0">
                <a:solidFill>
                  <a:prstClr val="black"/>
                </a:solidFill>
                <a:latin typeface="Palatino Linotype"/>
              </a:rPr>
              <a:t>Immediate charitable tax deduction of 36% of the initial gift value (i.e. $20,700)</a:t>
            </a:r>
            <a:endParaRPr lang="en-US" sz="1600" dirty="0">
              <a:solidFill>
                <a:prstClr val="black"/>
              </a:solidFill>
              <a:latin typeface="Palatino Linotype"/>
            </a:endParaRPr>
          </a:p>
          <a:p>
            <a:pPr marL="1200150" lvl="2" indent="-285750" defTabSz="457200">
              <a:buFont typeface="Arial" panose="020B0604020202020204" pitchFamily="34" charset="0"/>
              <a:buChar char="•"/>
            </a:pPr>
            <a:r>
              <a:rPr lang="en-US" sz="1600" dirty="0" smtClean="0">
                <a:solidFill>
                  <a:prstClr val="black"/>
                </a:solidFill>
                <a:latin typeface="Palatino Linotype"/>
              </a:rPr>
              <a:t>In FY15, the trust was terminated and $162,405 was used to establish a DCF endowment for the Class of 1946</a:t>
            </a:r>
            <a:endParaRPr lang="en-US" sz="1600" dirty="0" smtClean="0">
              <a:solidFill>
                <a:prstClr val="black"/>
              </a:solidFill>
              <a:latin typeface="Palatino Linotype"/>
            </a:endParaRPr>
          </a:p>
          <a:p>
            <a:pPr lvl="2" defTabSz="457200"/>
            <a:endParaRPr lang="en-US" sz="1600" dirty="0">
              <a:solidFill>
                <a:prstClr val="black"/>
              </a:solidFill>
              <a:latin typeface="Palatino Linotype"/>
            </a:endParaRPr>
          </a:p>
        </p:txBody>
      </p:sp>
    </p:spTree>
    <p:extLst>
      <p:ext uri="{BB962C8B-B14F-4D97-AF65-F5344CB8AC3E}">
        <p14:creationId xmlns:p14="http://schemas.microsoft.com/office/powerpoint/2010/main" val="185747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xEl>
                                              <p:pRg st="10" end="10"/>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
                                            <p:txEl>
                                              <p:pRg st="11" end="11"/>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
                                            <p:txEl>
                                              <p:pRg st="12" end="12"/>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5">
                                            <p:txEl>
                                              <p:pRg st="13" end="13"/>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5">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362200" y="152400"/>
            <a:ext cx="4651753" cy="6553200"/>
          </a:xfrm>
          <a:prstGeom prst="rect">
            <a:avLst/>
          </a:prstGeom>
        </p:spPr>
      </p:pic>
    </p:spTree>
    <p:extLst>
      <p:ext uri="{BB962C8B-B14F-4D97-AF65-F5344CB8AC3E}">
        <p14:creationId xmlns:p14="http://schemas.microsoft.com/office/powerpoint/2010/main" val="142158625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609600" y="76200"/>
            <a:ext cx="7924800" cy="1470025"/>
          </a:xfrm>
        </p:spPr>
        <p:txBody>
          <a:bodyPr/>
          <a:lstStyle/>
          <a:p>
            <a:r>
              <a:rPr lang="en-US" dirty="0" smtClean="0">
                <a:solidFill>
                  <a:schemeClr val="accent5"/>
                </a:solidFill>
              </a:rPr>
              <a:t>Desired Bequest Documentation</a:t>
            </a:r>
            <a:endParaRPr lang="en-US" dirty="0">
              <a:solidFill>
                <a:schemeClr val="accent5"/>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19200" y="1981200"/>
            <a:ext cx="6705600" cy="4470400"/>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solidFill>
                  <a:schemeClr val="accent5"/>
                </a:solidFill>
              </a:rPr>
              <a:t>What details do we want and why?</a:t>
            </a:r>
            <a:br>
              <a:rPr lang="en-US" dirty="0" smtClean="0">
                <a:solidFill>
                  <a:schemeClr val="accent5"/>
                </a:solidFill>
              </a:rPr>
            </a:br>
            <a:r>
              <a:rPr lang="en-US" sz="2200" dirty="0" smtClean="0">
                <a:solidFill>
                  <a:schemeClr val="accent5"/>
                </a:solidFill>
              </a:rPr>
              <a:t>(i.e. What do we need to make someone BTS?)</a:t>
            </a:r>
            <a:endParaRPr lang="en-US" sz="2200" dirty="0">
              <a:solidFill>
                <a:schemeClr val="accent5"/>
              </a:solidFill>
            </a:endParaRPr>
          </a:p>
        </p:txBody>
      </p:sp>
      <p:sp>
        <p:nvSpPr>
          <p:cNvPr id="3" name="Content Placeholder 2"/>
          <p:cNvSpPr>
            <a:spLocks noGrp="1"/>
          </p:cNvSpPr>
          <p:nvPr>
            <p:ph idx="1"/>
          </p:nvPr>
        </p:nvSpPr>
        <p:spPr>
          <a:xfrm>
            <a:off x="457200" y="1951038"/>
            <a:ext cx="8229600" cy="4525962"/>
          </a:xfrm>
        </p:spPr>
        <p:txBody>
          <a:bodyPr/>
          <a:lstStyle/>
          <a:p>
            <a:pPr eaLnBrk="1" hangingPunct="1"/>
            <a:r>
              <a:rPr lang="en-US" dirty="0" smtClean="0"/>
              <a:t>Copy of will/beneficiary designation form:</a:t>
            </a:r>
          </a:p>
          <a:p>
            <a:pPr marL="0" indent="0" eaLnBrk="1" hangingPunct="1">
              <a:buNone/>
            </a:pPr>
            <a:r>
              <a:rPr lang="en-US" dirty="0" smtClean="0"/>
              <a:t>	- </a:t>
            </a:r>
            <a:r>
              <a:rPr lang="en-US" sz="2400" dirty="0" smtClean="0"/>
              <a:t>Verifies that plans include Dartmouth</a:t>
            </a:r>
          </a:p>
          <a:p>
            <a:pPr marL="0" indent="0" eaLnBrk="1" hangingPunct="1">
              <a:buNone/>
            </a:pPr>
            <a:r>
              <a:rPr lang="en-US" dirty="0" smtClean="0"/>
              <a:t>	- </a:t>
            </a:r>
            <a:r>
              <a:rPr lang="en-US" sz="2400" dirty="0"/>
              <a:t>Answers questions about </a:t>
            </a:r>
            <a:r>
              <a:rPr lang="en-US" sz="2400" dirty="0" smtClean="0"/>
              <a:t>restrictions </a:t>
            </a:r>
            <a:r>
              <a:rPr lang="en-US" sz="2400" dirty="0"/>
              <a:t>and </a:t>
            </a:r>
            <a:r>
              <a:rPr lang="en-US" sz="2400" dirty="0" smtClean="0"/>
              <a:t>			contingencies</a:t>
            </a:r>
            <a:endParaRPr lang="en-US" sz="2400" dirty="0"/>
          </a:p>
          <a:p>
            <a:pPr marL="0" indent="0" eaLnBrk="1" hangingPunct="1">
              <a:buNone/>
            </a:pPr>
            <a:r>
              <a:rPr lang="en-US" dirty="0" smtClean="0"/>
              <a:t>	</a:t>
            </a:r>
            <a:endParaRPr lang="en-US" dirty="0"/>
          </a:p>
          <a:p>
            <a:pPr eaLnBrk="1" hangingPunct="1">
              <a:buFont typeface="Arial" panose="020B0604020202020204" pitchFamily="34" charset="0"/>
              <a:buChar char="•"/>
            </a:pPr>
            <a:r>
              <a:rPr lang="en-US" dirty="0" smtClean="0"/>
              <a:t>Bequest amount </a:t>
            </a:r>
            <a:r>
              <a:rPr lang="en-US" sz="2800" i="1" dirty="0" smtClean="0"/>
              <a:t>(optional)</a:t>
            </a:r>
            <a:endParaRPr lang="en-US" sz="2400" i="1" dirty="0" smtClean="0"/>
          </a:p>
          <a:p>
            <a:pPr marL="0" indent="0" eaLnBrk="1" hangingPunct="1">
              <a:buNone/>
            </a:pPr>
            <a:r>
              <a:rPr lang="en-US" dirty="0"/>
              <a:t>	</a:t>
            </a:r>
            <a:endParaRPr lang="en-US" sz="2400" dirty="0"/>
          </a:p>
        </p:txBody>
      </p:sp>
    </p:spTree>
    <p:extLst>
      <p:ext uri="{BB962C8B-B14F-4D97-AF65-F5344CB8AC3E}">
        <p14:creationId xmlns:p14="http://schemas.microsoft.com/office/powerpoint/2010/main" val="35410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44562"/>
          </a:xfrm>
        </p:spPr>
        <p:txBody>
          <a:bodyPr/>
          <a:lstStyle/>
          <a:p>
            <a:pPr eaLnBrk="1" hangingPunct="1">
              <a:defRPr/>
            </a:pPr>
            <a:r>
              <a:rPr lang="en-US" dirty="0" smtClean="0">
                <a:solidFill>
                  <a:schemeClr val="accent5"/>
                </a:solidFill>
              </a:rPr>
              <a:t>Gift Planning Office Staff</a:t>
            </a:r>
            <a:br>
              <a:rPr lang="en-US" dirty="0" smtClean="0">
                <a:solidFill>
                  <a:schemeClr val="accent5"/>
                </a:solidFill>
              </a:rPr>
            </a:br>
            <a:endParaRPr lang="en-US" sz="2000" dirty="0">
              <a:solidFill>
                <a:schemeClr val="accent5"/>
              </a:solidFill>
            </a:endParaRPr>
          </a:p>
        </p:txBody>
      </p:sp>
      <p:sp>
        <p:nvSpPr>
          <p:cNvPr id="17410" name="Content Placeholder 2"/>
          <p:cNvSpPr>
            <a:spLocks noGrp="1"/>
          </p:cNvSpPr>
          <p:nvPr>
            <p:ph idx="1"/>
          </p:nvPr>
        </p:nvSpPr>
        <p:spPr>
          <a:xfrm>
            <a:off x="2895600" y="1905000"/>
            <a:ext cx="3486150" cy="914400"/>
          </a:xfrm>
          <a:effectLst>
            <a:glow rad="63500">
              <a:schemeClr val="accent1">
                <a:satMod val="175000"/>
                <a:alpha val="40000"/>
              </a:schemeClr>
            </a:glow>
          </a:effectLst>
          <a:scene3d>
            <a:camera prst="orthographicFront"/>
            <a:lightRig rig="threePt" dir="t"/>
          </a:scene3d>
          <a:sp3d>
            <a:bevelT prst="relaxedInset"/>
          </a:sp3d>
        </p:spPr>
        <p:txBody>
          <a:bodyPr/>
          <a:lstStyle/>
          <a:p>
            <a:pPr algn="ctr" eaLnBrk="1" hangingPunct="1">
              <a:buFont typeface="Arial" charset="0"/>
              <a:buNone/>
            </a:pPr>
            <a:r>
              <a:rPr lang="en-US" sz="2000" b="1" dirty="0" smtClean="0"/>
              <a:t>Susan Hanifin</a:t>
            </a:r>
          </a:p>
          <a:p>
            <a:pPr algn="ctr" eaLnBrk="1" hangingPunct="1">
              <a:buFont typeface="Arial" charset="0"/>
              <a:buNone/>
            </a:pPr>
            <a:r>
              <a:rPr lang="en-US" sz="2000" b="1" dirty="0" smtClean="0"/>
              <a:t>Executive Director</a:t>
            </a:r>
          </a:p>
        </p:txBody>
      </p:sp>
      <p:sp>
        <p:nvSpPr>
          <p:cNvPr id="6" name="TextBox 5"/>
          <p:cNvSpPr txBox="1"/>
          <p:nvPr/>
        </p:nvSpPr>
        <p:spPr>
          <a:xfrm>
            <a:off x="228600" y="2819400"/>
            <a:ext cx="3505200" cy="1477328"/>
          </a:xfrm>
          <a:prstGeom prst="rect">
            <a:avLst/>
          </a:prstGeom>
          <a:noFill/>
        </p:spPr>
        <p:txBody>
          <a:bodyPr wrap="square" rtlCol="0">
            <a:spAutoFit/>
          </a:bodyPr>
          <a:lstStyle/>
          <a:p>
            <a:pPr algn="ctr"/>
            <a:r>
              <a:rPr lang="en-US" dirty="0" smtClean="0">
                <a:latin typeface="Palatino Linotype" panose="02040502050505030304" pitchFamily="18" charset="0"/>
              </a:rPr>
              <a:t>Heather Ermarth</a:t>
            </a:r>
          </a:p>
          <a:p>
            <a:pPr algn="ctr"/>
            <a:r>
              <a:rPr lang="en-US" dirty="0" smtClean="0">
                <a:latin typeface="Palatino Linotype" panose="02040502050505030304" pitchFamily="18" charset="0"/>
              </a:rPr>
              <a:t>Associate Director</a:t>
            </a:r>
          </a:p>
          <a:p>
            <a:pPr algn="ctr"/>
            <a:endParaRPr lang="en-US" dirty="0">
              <a:latin typeface="Palatino Linotype" panose="02040502050505030304" pitchFamily="18" charset="0"/>
            </a:endParaRPr>
          </a:p>
          <a:p>
            <a:pPr algn="ctr"/>
            <a:r>
              <a:rPr lang="en-US" dirty="0" smtClean="0">
                <a:latin typeface="Palatino Linotype" panose="02040502050505030304" pitchFamily="18" charset="0"/>
              </a:rPr>
              <a:t>Darius Long</a:t>
            </a:r>
          </a:p>
          <a:p>
            <a:pPr algn="ctr"/>
            <a:r>
              <a:rPr lang="en-US" dirty="0" smtClean="0">
                <a:latin typeface="Palatino Linotype" panose="02040502050505030304" pitchFamily="18" charset="0"/>
              </a:rPr>
              <a:t>Life Income Plan Manager</a:t>
            </a:r>
            <a:endParaRPr lang="en-US" dirty="0">
              <a:latin typeface="Palatino Linotype" panose="02040502050505030304" pitchFamily="18" charset="0"/>
            </a:endParaRPr>
          </a:p>
        </p:txBody>
      </p:sp>
      <p:sp>
        <p:nvSpPr>
          <p:cNvPr id="7" name="TextBox 6"/>
          <p:cNvSpPr txBox="1"/>
          <p:nvPr/>
        </p:nvSpPr>
        <p:spPr>
          <a:xfrm>
            <a:off x="5486400" y="2819400"/>
            <a:ext cx="3200400" cy="1477328"/>
          </a:xfrm>
          <a:prstGeom prst="rect">
            <a:avLst/>
          </a:prstGeom>
          <a:noFill/>
        </p:spPr>
        <p:txBody>
          <a:bodyPr wrap="square" rtlCol="0">
            <a:spAutoFit/>
          </a:bodyPr>
          <a:lstStyle/>
          <a:p>
            <a:pPr algn="ctr"/>
            <a:r>
              <a:rPr lang="en-US" dirty="0" smtClean="0">
                <a:latin typeface="+mn-lt"/>
              </a:rPr>
              <a:t>Margo LaHaye</a:t>
            </a:r>
          </a:p>
          <a:p>
            <a:pPr algn="ctr"/>
            <a:r>
              <a:rPr lang="en-US" dirty="0" smtClean="0">
                <a:latin typeface="+mn-lt"/>
              </a:rPr>
              <a:t>Assistant Director</a:t>
            </a:r>
          </a:p>
          <a:p>
            <a:pPr algn="ctr"/>
            <a:endParaRPr lang="en-US" dirty="0">
              <a:latin typeface="+mn-lt"/>
            </a:endParaRPr>
          </a:p>
          <a:p>
            <a:pPr algn="ctr"/>
            <a:r>
              <a:rPr lang="en-US" dirty="0" smtClean="0">
                <a:latin typeface="+mn-lt"/>
              </a:rPr>
              <a:t>Julie Hinman</a:t>
            </a:r>
          </a:p>
          <a:p>
            <a:pPr algn="ctr"/>
            <a:r>
              <a:rPr lang="en-US" dirty="0" smtClean="0">
                <a:latin typeface="+mn-lt"/>
              </a:rPr>
              <a:t>Volunteer Program Manager</a:t>
            </a:r>
            <a:endParaRPr lang="en-US" dirty="0">
              <a:latin typeface="+mn-lt"/>
            </a:endParaRPr>
          </a:p>
        </p:txBody>
      </p:sp>
      <p:sp>
        <p:nvSpPr>
          <p:cNvPr id="8" name="TextBox 7"/>
          <p:cNvSpPr txBox="1"/>
          <p:nvPr/>
        </p:nvSpPr>
        <p:spPr>
          <a:xfrm>
            <a:off x="3233988" y="4600892"/>
            <a:ext cx="2676024" cy="646331"/>
          </a:xfrm>
          <a:prstGeom prst="rect">
            <a:avLst/>
          </a:prstGeom>
          <a:noFill/>
        </p:spPr>
        <p:txBody>
          <a:bodyPr wrap="square" rtlCol="0">
            <a:spAutoFit/>
          </a:bodyPr>
          <a:lstStyle/>
          <a:p>
            <a:pPr algn="ctr"/>
            <a:r>
              <a:rPr lang="en-US" dirty="0" smtClean="0">
                <a:latin typeface="+mn-lt"/>
              </a:rPr>
              <a:t>Kristen Campbell</a:t>
            </a:r>
          </a:p>
          <a:p>
            <a:pPr algn="ctr"/>
            <a:r>
              <a:rPr lang="en-US" dirty="0" smtClean="0">
                <a:latin typeface="+mn-lt"/>
              </a:rPr>
              <a:t>Gift Planning Assistant</a:t>
            </a:r>
            <a:endParaRPr lang="en-US" dirty="0">
              <a:latin typeface="+mn-lt"/>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solidFill>
                  <a:schemeClr val="accent5"/>
                </a:solidFill>
              </a:rPr>
              <a:t>Why it’s in the donor’s best interest to provide these details?</a:t>
            </a:r>
            <a:endParaRPr lang="en-US" dirty="0">
              <a:solidFill>
                <a:schemeClr val="accent5"/>
              </a:solidFill>
            </a:endParaRPr>
          </a:p>
        </p:txBody>
      </p:sp>
      <p:sp>
        <p:nvSpPr>
          <p:cNvPr id="3" name="Content Placeholder 2"/>
          <p:cNvSpPr>
            <a:spLocks noGrp="1"/>
          </p:cNvSpPr>
          <p:nvPr>
            <p:ph idx="1"/>
          </p:nvPr>
        </p:nvSpPr>
        <p:spPr>
          <a:xfrm>
            <a:off x="457200" y="1951038"/>
            <a:ext cx="8229600" cy="4525962"/>
          </a:xfrm>
        </p:spPr>
        <p:txBody>
          <a:bodyPr/>
          <a:lstStyle/>
          <a:p>
            <a:pPr eaLnBrk="1" hangingPunct="1"/>
            <a:r>
              <a:rPr lang="en-US" dirty="0" smtClean="0"/>
              <a:t>Bequest documentation </a:t>
            </a:r>
          </a:p>
          <a:p>
            <a:pPr lvl="1" eaLnBrk="1" hangingPunct="1"/>
            <a:r>
              <a:rPr lang="en-US" dirty="0" smtClean="0"/>
              <a:t>Ensures that we can uphold donor’s wishes</a:t>
            </a:r>
          </a:p>
          <a:p>
            <a:pPr marL="0" indent="0" eaLnBrk="1" hangingPunct="1">
              <a:buNone/>
            </a:pPr>
            <a:endParaRPr lang="en-US" dirty="0" smtClean="0"/>
          </a:p>
          <a:p>
            <a:pPr eaLnBrk="1" hangingPunct="1"/>
            <a:r>
              <a:rPr lang="en-US" dirty="0" smtClean="0"/>
              <a:t>Bequest amount</a:t>
            </a:r>
          </a:p>
          <a:p>
            <a:pPr lvl="1" eaLnBrk="1" hangingPunct="1"/>
            <a:r>
              <a:rPr lang="en-US" dirty="0" smtClean="0"/>
              <a:t>Prompts endowed fund conversation </a:t>
            </a:r>
          </a:p>
          <a:p>
            <a:pPr eaLnBrk="1" hangingPunct="1"/>
            <a:endParaRPr lang="en-US" dirty="0"/>
          </a:p>
          <a:p>
            <a:pPr marL="0" indent="0" eaLnBrk="1" hangingPunct="1">
              <a:buNone/>
            </a:pPr>
            <a:endParaRPr lang="en-US" dirty="0" smtClean="0"/>
          </a:p>
          <a:p>
            <a:pPr marL="0" indent="0" algn="ctr" eaLnBrk="1" hangingPunct="1">
              <a:buNone/>
            </a:pPr>
            <a:r>
              <a:rPr lang="en-US" i="1" dirty="0" smtClean="0"/>
              <a:t>Please help us reinforce this message</a:t>
            </a:r>
            <a:endParaRPr lang="en-US" i="1" dirty="0"/>
          </a:p>
          <a:p>
            <a:pPr marL="0" indent="0" eaLnBrk="1" hangingPunct="1">
              <a:buNone/>
            </a:pPr>
            <a:endParaRPr lang="en-US" dirty="0"/>
          </a:p>
          <a:p>
            <a:pPr eaLnBrk="1" hangingPunct="1">
              <a:lnSpc>
                <a:spcPct val="80000"/>
              </a:lnSpc>
            </a:pPr>
            <a:endParaRPr lang="en-US" sz="1700" dirty="0" smtClean="0"/>
          </a:p>
        </p:txBody>
      </p:sp>
    </p:spTree>
    <p:extLst>
      <p:ext uri="{BB962C8B-B14F-4D97-AF65-F5344CB8AC3E}">
        <p14:creationId xmlns:p14="http://schemas.microsoft.com/office/powerpoint/2010/main" val="241500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solidFill>
                  <a:schemeClr val="accent5"/>
                </a:solidFill>
              </a:rPr>
              <a:t>How Dartmouth uses these details</a:t>
            </a:r>
            <a:endParaRPr lang="en-US" dirty="0">
              <a:solidFill>
                <a:schemeClr val="accent5"/>
              </a:solidFill>
            </a:endParaRPr>
          </a:p>
        </p:txBody>
      </p:sp>
      <p:sp>
        <p:nvSpPr>
          <p:cNvPr id="3" name="Content Placeholder 2"/>
          <p:cNvSpPr>
            <a:spLocks noGrp="1"/>
          </p:cNvSpPr>
          <p:nvPr>
            <p:ph idx="1"/>
          </p:nvPr>
        </p:nvSpPr>
        <p:spPr>
          <a:xfrm>
            <a:off x="457200" y="1951038"/>
            <a:ext cx="8229600" cy="4525962"/>
          </a:xfrm>
        </p:spPr>
        <p:txBody>
          <a:bodyPr/>
          <a:lstStyle/>
          <a:p>
            <a:pPr eaLnBrk="1" hangingPunct="1"/>
            <a:r>
              <a:rPr lang="en-US" dirty="0" smtClean="0"/>
              <a:t>Helps the College plan for the future</a:t>
            </a:r>
          </a:p>
          <a:p>
            <a:pPr marL="0" indent="0" eaLnBrk="1" hangingPunct="1">
              <a:buNone/>
            </a:pPr>
            <a:endParaRPr lang="en-US" dirty="0" smtClean="0"/>
          </a:p>
          <a:p>
            <a:pPr eaLnBrk="1" hangingPunct="1"/>
            <a:r>
              <a:rPr lang="en-US" dirty="0" smtClean="0"/>
              <a:t>Allows us to thank and engage the alumni during their lifetime</a:t>
            </a:r>
          </a:p>
          <a:p>
            <a:pPr marL="0" indent="0" eaLnBrk="1" hangingPunct="1">
              <a:buNone/>
            </a:pPr>
            <a:endParaRPr lang="en-US" dirty="0" smtClean="0"/>
          </a:p>
          <a:p>
            <a:pPr eaLnBrk="1" hangingPunct="1"/>
            <a:r>
              <a:rPr lang="en-US" dirty="0" smtClean="0"/>
              <a:t>Inspires and motivates others to do the same</a:t>
            </a:r>
            <a:endParaRPr lang="en-US" dirty="0"/>
          </a:p>
          <a:p>
            <a:pPr marL="0" indent="0" eaLnBrk="1" hangingPunct="1">
              <a:buNone/>
            </a:pPr>
            <a:endParaRPr lang="en-US" dirty="0"/>
          </a:p>
          <a:p>
            <a:pPr eaLnBrk="1" hangingPunct="1">
              <a:lnSpc>
                <a:spcPct val="80000"/>
              </a:lnSpc>
            </a:pPr>
            <a:endParaRPr lang="en-US" sz="1700" dirty="0" smtClean="0"/>
          </a:p>
        </p:txBody>
      </p:sp>
    </p:spTree>
    <p:extLst>
      <p:ext uri="{BB962C8B-B14F-4D97-AF65-F5344CB8AC3E}">
        <p14:creationId xmlns:p14="http://schemas.microsoft.com/office/powerpoint/2010/main" val="223609838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solidFill>
                  <a:srgbClr val="FFFFFF"/>
                </a:solidFill>
              </a:rPr>
              <a:t>Sample documentation</a:t>
            </a:r>
            <a:br>
              <a:rPr lang="en-US" dirty="0" smtClean="0">
                <a:solidFill>
                  <a:srgbClr val="FFFFFF"/>
                </a:solidFill>
              </a:rPr>
            </a:br>
            <a:r>
              <a:rPr lang="en-US" sz="2200" dirty="0">
                <a:solidFill>
                  <a:schemeClr val="accent5"/>
                </a:solidFill>
              </a:rPr>
              <a:t>(will or living trust) </a:t>
            </a:r>
          </a:p>
        </p:txBody>
      </p:sp>
      <p:sp>
        <p:nvSpPr>
          <p:cNvPr id="3" name="Content Placeholder 2"/>
          <p:cNvSpPr>
            <a:spLocks noGrp="1"/>
          </p:cNvSpPr>
          <p:nvPr>
            <p:ph idx="1"/>
          </p:nvPr>
        </p:nvSpPr>
        <p:spPr/>
        <p:txBody>
          <a:bodyPr/>
          <a:lstStyle/>
          <a:p>
            <a:pPr marL="0" indent="0" algn="ctr">
              <a:buNone/>
            </a:pPr>
            <a:endParaRPr lang="en-US" dirty="0" smtClean="0"/>
          </a:p>
          <a:p>
            <a:pPr marL="0" indent="0" algn="ctr">
              <a:buNone/>
            </a:pPr>
            <a:endParaRPr lang="en-US" dirty="0"/>
          </a:p>
          <a:p>
            <a:pPr marL="0" indent="0" algn="ctr">
              <a:buNone/>
            </a:pPr>
            <a:endParaRPr lang="en-US" dirty="0" smtClean="0"/>
          </a:p>
          <a:p>
            <a:pPr marL="0" indent="0" algn="ctr">
              <a:buNone/>
            </a:pPr>
            <a:r>
              <a:rPr lang="en-US" dirty="0" smtClean="0"/>
              <a:t>(Screen shot of will) </a:t>
            </a:r>
            <a:endParaRPr lang="en-US" dirty="0"/>
          </a:p>
        </p:txBody>
      </p:sp>
      <p:pic>
        <p:nvPicPr>
          <p:cNvPr id="4" name="Picture 3"/>
          <p:cNvPicPr>
            <a:picLocks noChangeAspect="1"/>
          </p:cNvPicPr>
          <p:nvPr/>
        </p:nvPicPr>
        <p:blipFill>
          <a:blip r:embed="rId3"/>
          <a:stretch>
            <a:fillRect/>
          </a:stretch>
        </p:blipFill>
        <p:spPr>
          <a:xfrm>
            <a:off x="1081088" y="1905000"/>
            <a:ext cx="6981825" cy="2047875"/>
          </a:xfrm>
          <a:prstGeom prst="rect">
            <a:avLst/>
          </a:prstGeom>
        </p:spPr>
      </p:pic>
      <p:pic>
        <p:nvPicPr>
          <p:cNvPr id="8" name="Picture 7"/>
          <p:cNvPicPr>
            <a:picLocks noChangeAspect="1"/>
          </p:cNvPicPr>
          <p:nvPr/>
        </p:nvPicPr>
        <p:blipFill>
          <a:blip r:embed="rId4"/>
          <a:stretch>
            <a:fillRect/>
          </a:stretch>
        </p:blipFill>
        <p:spPr>
          <a:xfrm>
            <a:off x="2309813" y="4038600"/>
            <a:ext cx="4524375" cy="2705100"/>
          </a:xfrm>
          <a:prstGeom prst="rect">
            <a:avLst/>
          </a:prstGeom>
        </p:spPr>
      </p:pic>
    </p:spTree>
    <p:extLst>
      <p:ext uri="{BB962C8B-B14F-4D97-AF65-F5344CB8AC3E}">
        <p14:creationId xmlns:p14="http://schemas.microsoft.com/office/powerpoint/2010/main" val="260393181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FF"/>
                </a:solidFill>
              </a:rPr>
              <a:t>Sample documentation</a:t>
            </a:r>
            <a:br>
              <a:rPr lang="en-US" dirty="0" smtClean="0">
                <a:solidFill>
                  <a:srgbClr val="FFFFFF"/>
                </a:solidFill>
              </a:rPr>
            </a:br>
            <a:r>
              <a:rPr lang="en-US" sz="2200" dirty="0" smtClean="0">
                <a:solidFill>
                  <a:srgbClr val="FFFFFF"/>
                </a:solidFill>
              </a:rPr>
              <a:t>(retirement account or life insurance policy) </a:t>
            </a:r>
            <a:endParaRPr lang="en-US" sz="2200" dirty="0">
              <a:solidFill>
                <a:srgbClr val="FFFFFF"/>
              </a:solidFill>
            </a:endParaRPr>
          </a:p>
        </p:txBody>
      </p:sp>
      <p:sp>
        <p:nvSpPr>
          <p:cNvPr id="3" name="Content Placeholder 2"/>
          <p:cNvSpPr>
            <a:spLocks noGrp="1"/>
          </p:cNvSpPr>
          <p:nvPr>
            <p:ph idx="1"/>
          </p:nvPr>
        </p:nvSpPr>
        <p:spPr/>
        <p:txBody>
          <a:bodyPr/>
          <a:lstStyle/>
          <a:p>
            <a:pPr marL="0" indent="0" algn="ctr">
              <a:buNone/>
            </a:pPr>
            <a:endParaRPr lang="en-US" dirty="0" smtClean="0"/>
          </a:p>
          <a:p>
            <a:pPr marL="0" indent="0" algn="ctr">
              <a:buNone/>
            </a:pPr>
            <a:endParaRPr lang="en-US" dirty="0"/>
          </a:p>
          <a:p>
            <a:pPr marL="0" indent="0" algn="ctr">
              <a:buNone/>
            </a:pPr>
            <a:endParaRPr lang="en-US" dirty="0" smtClean="0"/>
          </a:p>
        </p:txBody>
      </p:sp>
      <p:pic>
        <p:nvPicPr>
          <p:cNvPr id="5" name="Picture 4"/>
          <p:cNvPicPr>
            <a:picLocks noChangeAspect="1"/>
          </p:cNvPicPr>
          <p:nvPr/>
        </p:nvPicPr>
        <p:blipFill>
          <a:blip r:embed="rId3"/>
          <a:stretch>
            <a:fillRect/>
          </a:stretch>
        </p:blipFill>
        <p:spPr>
          <a:xfrm>
            <a:off x="1319949" y="1421607"/>
            <a:ext cx="6504102" cy="4369594"/>
          </a:xfrm>
          <a:prstGeom prst="rect">
            <a:avLst/>
          </a:prstGeom>
        </p:spPr>
      </p:pic>
      <p:pic>
        <p:nvPicPr>
          <p:cNvPr id="4" name="Picture 3"/>
          <p:cNvPicPr>
            <a:picLocks noChangeAspect="1"/>
          </p:cNvPicPr>
          <p:nvPr/>
        </p:nvPicPr>
        <p:blipFill>
          <a:blip r:embed="rId4"/>
          <a:stretch>
            <a:fillRect/>
          </a:stretch>
        </p:blipFill>
        <p:spPr>
          <a:xfrm>
            <a:off x="1319949" y="5809489"/>
            <a:ext cx="6504102" cy="1227189"/>
          </a:xfrm>
          <a:prstGeom prst="rect">
            <a:avLst/>
          </a:prstGeom>
        </p:spPr>
      </p:pic>
    </p:spTree>
    <p:extLst>
      <p:ext uri="{BB962C8B-B14F-4D97-AF65-F5344CB8AC3E}">
        <p14:creationId xmlns:p14="http://schemas.microsoft.com/office/powerpoint/2010/main" val="361213401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FF"/>
                </a:solidFill>
              </a:rPr>
              <a:t>Sample documentation</a:t>
            </a:r>
            <a:br>
              <a:rPr lang="en-US" dirty="0" smtClean="0">
                <a:solidFill>
                  <a:srgbClr val="FFFFFF"/>
                </a:solidFill>
              </a:rPr>
            </a:br>
            <a:r>
              <a:rPr lang="en-US" sz="2200" dirty="0" smtClean="0">
                <a:solidFill>
                  <a:srgbClr val="FFFFFF"/>
                </a:solidFill>
              </a:rPr>
              <a:t>(retirement account or life insurance policy) </a:t>
            </a:r>
            <a:endParaRPr lang="en-US" sz="2200" dirty="0">
              <a:solidFill>
                <a:srgbClr val="FFFFFF"/>
              </a:solidFill>
            </a:endParaRPr>
          </a:p>
        </p:txBody>
      </p:sp>
      <p:sp>
        <p:nvSpPr>
          <p:cNvPr id="3" name="Content Placeholder 2"/>
          <p:cNvSpPr>
            <a:spLocks noGrp="1"/>
          </p:cNvSpPr>
          <p:nvPr>
            <p:ph idx="1"/>
          </p:nvPr>
        </p:nvSpPr>
        <p:spPr/>
        <p:txBody>
          <a:bodyPr/>
          <a:lstStyle/>
          <a:p>
            <a:pPr marL="0" indent="0" algn="ctr">
              <a:buNone/>
            </a:pPr>
            <a:endParaRPr lang="en-US" dirty="0" smtClean="0"/>
          </a:p>
          <a:p>
            <a:pPr marL="0" indent="0" algn="ctr">
              <a:buNone/>
            </a:pPr>
            <a:endParaRPr lang="en-US" dirty="0"/>
          </a:p>
          <a:p>
            <a:pPr marL="0" indent="0" algn="ctr">
              <a:buNone/>
            </a:pPr>
            <a:endParaRPr lang="en-US" dirty="0" smtClean="0"/>
          </a:p>
        </p:txBody>
      </p:sp>
      <p:pic>
        <p:nvPicPr>
          <p:cNvPr id="6" name="Picture 5"/>
          <p:cNvPicPr>
            <a:picLocks noChangeAspect="1"/>
          </p:cNvPicPr>
          <p:nvPr/>
        </p:nvPicPr>
        <p:blipFill>
          <a:blip r:embed="rId3"/>
          <a:stretch>
            <a:fillRect/>
          </a:stretch>
        </p:blipFill>
        <p:spPr>
          <a:xfrm>
            <a:off x="2400300" y="1752600"/>
            <a:ext cx="4343400" cy="5050465"/>
          </a:xfrm>
          <a:prstGeom prst="rect">
            <a:avLst/>
          </a:prstGeom>
        </p:spPr>
      </p:pic>
    </p:spTree>
    <p:extLst>
      <p:ext uri="{BB962C8B-B14F-4D97-AF65-F5344CB8AC3E}">
        <p14:creationId xmlns:p14="http://schemas.microsoft.com/office/powerpoint/2010/main" val="272380448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solidFill>
                  <a:schemeClr val="accent5"/>
                </a:solidFill>
              </a:rPr>
              <a:t>The Anatomy of a Successful</a:t>
            </a:r>
            <a:br>
              <a:rPr lang="en-US" dirty="0" smtClean="0">
                <a:solidFill>
                  <a:schemeClr val="accent5"/>
                </a:solidFill>
              </a:rPr>
            </a:br>
            <a:r>
              <a:rPr lang="en-US" dirty="0" smtClean="0">
                <a:solidFill>
                  <a:schemeClr val="accent5"/>
                </a:solidFill>
              </a:rPr>
              <a:t>BTS Reunion Campaign</a:t>
            </a:r>
            <a:endParaRPr lang="en-US" dirty="0">
              <a:solidFill>
                <a:schemeClr val="accent5"/>
              </a:solidFill>
            </a:endParaRP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627222" y="1814526"/>
            <a:ext cx="3889556" cy="5181972"/>
          </a:xfrm>
        </p:spPr>
      </p:pic>
      <p:sp>
        <p:nvSpPr>
          <p:cNvPr id="5" name="TextBox 4"/>
          <p:cNvSpPr txBox="1"/>
          <p:nvPr/>
        </p:nvSpPr>
        <p:spPr>
          <a:xfrm>
            <a:off x="5328139" y="2047815"/>
            <a:ext cx="1066800" cy="276999"/>
          </a:xfrm>
          <a:prstGeom prst="rect">
            <a:avLst/>
          </a:prstGeom>
          <a:solidFill>
            <a:srgbClr val="00703C"/>
          </a:solidFill>
        </p:spPr>
        <p:txBody>
          <a:bodyPr wrap="square" rtlCol="0">
            <a:spAutoFit/>
          </a:bodyPr>
          <a:lstStyle/>
          <a:p>
            <a:r>
              <a:rPr lang="en-US" sz="1200" dirty="0" smtClean="0">
                <a:solidFill>
                  <a:schemeClr val="accent5"/>
                </a:solidFill>
              </a:rPr>
              <a:t>Plan Ahead!</a:t>
            </a:r>
            <a:endParaRPr lang="en-US" sz="1200" dirty="0">
              <a:solidFill>
                <a:schemeClr val="accent5"/>
              </a:solidFill>
            </a:endParaRPr>
          </a:p>
        </p:txBody>
      </p:sp>
      <p:sp>
        <p:nvSpPr>
          <p:cNvPr id="6" name="TextBox 5"/>
          <p:cNvSpPr txBox="1"/>
          <p:nvPr/>
        </p:nvSpPr>
        <p:spPr>
          <a:xfrm>
            <a:off x="4733819" y="3792564"/>
            <a:ext cx="1524000" cy="276999"/>
          </a:xfrm>
          <a:prstGeom prst="rect">
            <a:avLst/>
          </a:prstGeom>
          <a:solidFill>
            <a:srgbClr val="00703C"/>
          </a:solidFill>
        </p:spPr>
        <p:txBody>
          <a:bodyPr wrap="square" rtlCol="0">
            <a:spAutoFit/>
          </a:bodyPr>
          <a:lstStyle/>
          <a:p>
            <a:r>
              <a:rPr lang="en-US" sz="1200" dirty="0" smtClean="0">
                <a:solidFill>
                  <a:schemeClr val="accent5"/>
                </a:solidFill>
              </a:rPr>
              <a:t>Talk to Classmates!</a:t>
            </a:r>
            <a:endParaRPr lang="en-US" sz="1200" dirty="0">
              <a:solidFill>
                <a:schemeClr val="accent5"/>
              </a:solidFill>
            </a:endParaRPr>
          </a:p>
        </p:txBody>
      </p:sp>
      <p:sp>
        <p:nvSpPr>
          <p:cNvPr id="7" name="TextBox 6"/>
          <p:cNvSpPr txBox="1"/>
          <p:nvPr/>
        </p:nvSpPr>
        <p:spPr>
          <a:xfrm>
            <a:off x="5861539" y="4831563"/>
            <a:ext cx="1752600" cy="276999"/>
          </a:xfrm>
          <a:prstGeom prst="rect">
            <a:avLst/>
          </a:prstGeom>
          <a:solidFill>
            <a:srgbClr val="00703C"/>
          </a:solidFill>
        </p:spPr>
        <p:txBody>
          <a:bodyPr wrap="square" rtlCol="0">
            <a:spAutoFit/>
          </a:bodyPr>
          <a:lstStyle/>
          <a:p>
            <a:r>
              <a:rPr lang="en-US" sz="1200" dirty="0" smtClean="0">
                <a:solidFill>
                  <a:schemeClr val="accent5"/>
                </a:solidFill>
              </a:rPr>
              <a:t>Write Personal Notes!</a:t>
            </a:r>
            <a:endParaRPr lang="en-US" sz="1200" dirty="0">
              <a:solidFill>
                <a:schemeClr val="accent5"/>
              </a:solidFill>
            </a:endParaRPr>
          </a:p>
        </p:txBody>
      </p:sp>
      <p:sp>
        <p:nvSpPr>
          <p:cNvPr id="8" name="TextBox 7"/>
          <p:cNvSpPr txBox="1"/>
          <p:nvPr/>
        </p:nvSpPr>
        <p:spPr>
          <a:xfrm>
            <a:off x="2174630" y="4274205"/>
            <a:ext cx="1066800" cy="276999"/>
          </a:xfrm>
          <a:prstGeom prst="rect">
            <a:avLst/>
          </a:prstGeom>
          <a:solidFill>
            <a:srgbClr val="00703C"/>
          </a:solidFill>
        </p:spPr>
        <p:txBody>
          <a:bodyPr wrap="square" rtlCol="0">
            <a:spAutoFit/>
          </a:bodyPr>
          <a:lstStyle/>
          <a:p>
            <a:r>
              <a:rPr lang="en-US" sz="1200" dirty="0" smtClean="0">
                <a:solidFill>
                  <a:schemeClr val="accent5"/>
                </a:solidFill>
              </a:rPr>
              <a:t>Be Creative!</a:t>
            </a:r>
            <a:endParaRPr lang="en-US" sz="1200" dirty="0">
              <a:solidFill>
                <a:schemeClr val="accent5"/>
              </a:solidFill>
            </a:endParaRPr>
          </a:p>
        </p:txBody>
      </p:sp>
      <p:sp>
        <p:nvSpPr>
          <p:cNvPr id="9" name="TextBox 8"/>
          <p:cNvSpPr txBox="1"/>
          <p:nvPr/>
        </p:nvSpPr>
        <p:spPr>
          <a:xfrm>
            <a:off x="3259015" y="5029200"/>
            <a:ext cx="1255623" cy="276999"/>
          </a:xfrm>
          <a:prstGeom prst="rect">
            <a:avLst/>
          </a:prstGeom>
          <a:solidFill>
            <a:srgbClr val="00703C"/>
          </a:solidFill>
        </p:spPr>
        <p:txBody>
          <a:bodyPr wrap="square" rtlCol="0">
            <a:spAutoFit/>
          </a:bodyPr>
          <a:lstStyle/>
          <a:p>
            <a:r>
              <a:rPr lang="en-US" sz="1200" dirty="0" smtClean="0">
                <a:solidFill>
                  <a:schemeClr val="accent5"/>
                </a:solidFill>
              </a:rPr>
              <a:t>Spare No One!</a:t>
            </a:r>
            <a:endParaRPr lang="en-US" sz="1200" dirty="0">
              <a:solidFill>
                <a:schemeClr val="accent5"/>
              </a:solidFill>
            </a:endParaRPr>
          </a:p>
        </p:txBody>
      </p:sp>
      <p:sp>
        <p:nvSpPr>
          <p:cNvPr id="10" name="TextBox 9"/>
          <p:cNvSpPr txBox="1"/>
          <p:nvPr/>
        </p:nvSpPr>
        <p:spPr>
          <a:xfrm>
            <a:off x="4849797" y="4604544"/>
            <a:ext cx="1066800" cy="261610"/>
          </a:xfrm>
          <a:prstGeom prst="rect">
            <a:avLst/>
          </a:prstGeom>
          <a:solidFill>
            <a:srgbClr val="00703C"/>
          </a:solidFill>
        </p:spPr>
        <p:txBody>
          <a:bodyPr wrap="square" rtlCol="0">
            <a:spAutoFit/>
          </a:bodyPr>
          <a:lstStyle/>
          <a:p>
            <a:r>
              <a:rPr lang="en-US" sz="1100" dirty="0" smtClean="0">
                <a:solidFill>
                  <a:schemeClr val="accent5"/>
                </a:solidFill>
              </a:rPr>
              <a:t>Give it Heart!</a:t>
            </a:r>
            <a:endParaRPr lang="en-US" sz="1100" dirty="0">
              <a:solidFill>
                <a:schemeClr val="accent5"/>
              </a:solidFill>
            </a:endParaRPr>
          </a:p>
        </p:txBody>
      </p:sp>
      <p:sp>
        <p:nvSpPr>
          <p:cNvPr id="11" name="TextBox 10"/>
          <p:cNvSpPr txBox="1"/>
          <p:nvPr/>
        </p:nvSpPr>
        <p:spPr>
          <a:xfrm>
            <a:off x="4947139" y="5401135"/>
            <a:ext cx="762000" cy="276999"/>
          </a:xfrm>
          <a:prstGeom prst="rect">
            <a:avLst/>
          </a:prstGeom>
          <a:solidFill>
            <a:srgbClr val="00703C"/>
          </a:solidFill>
        </p:spPr>
        <p:txBody>
          <a:bodyPr wrap="square" rtlCol="0">
            <a:spAutoFit/>
          </a:bodyPr>
          <a:lstStyle/>
          <a:p>
            <a:r>
              <a:rPr lang="en-US" sz="1200" dirty="0" smtClean="0">
                <a:solidFill>
                  <a:schemeClr val="accent5"/>
                </a:solidFill>
              </a:rPr>
              <a:t>Engage!</a:t>
            </a:r>
            <a:endParaRPr lang="en-US" sz="1200" dirty="0">
              <a:solidFill>
                <a:schemeClr val="accent5"/>
              </a:solidFill>
            </a:endParaRPr>
          </a:p>
        </p:txBody>
      </p:sp>
      <p:sp>
        <p:nvSpPr>
          <p:cNvPr id="12" name="TextBox 11"/>
          <p:cNvSpPr txBox="1"/>
          <p:nvPr/>
        </p:nvSpPr>
        <p:spPr>
          <a:xfrm>
            <a:off x="4429018" y="5717942"/>
            <a:ext cx="1209782" cy="261610"/>
          </a:xfrm>
          <a:prstGeom prst="rect">
            <a:avLst/>
          </a:prstGeom>
          <a:solidFill>
            <a:srgbClr val="00703C"/>
          </a:solidFill>
        </p:spPr>
        <p:txBody>
          <a:bodyPr wrap="square" rtlCol="0">
            <a:spAutoFit/>
          </a:bodyPr>
          <a:lstStyle/>
          <a:p>
            <a:r>
              <a:rPr lang="en-US" sz="1100" dirty="0" smtClean="0">
                <a:solidFill>
                  <a:schemeClr val="accent5"/>
                </a:solidFill>
              </a:rPr>
              <a:t>Feed  BTS Info!</a:t>
            </a:r>
            <a:endParaRPr lang="en-US" sz="1100" dirty="0">
              <a:solidFill>
                <a:schemeClr val="accent5"/>
              </a:solidFill>
            </a:endParaRPr>
          </a:p>
        </p:txBody>
      </p:sp>
      <p:sp>
        <p:nvSpPr>
          <p:cNvPr id="13" name="TextBox 12"/>
          <p:cNvSpPr txBox="1"/>
          <p:nvPr/>
        </p:nvSpPr>
        <p:spPr>
          <a:xfrm>
            <a:off x="3672881" y="4402401"/>
            <a:ext cx="847619" cy="276999"/>
          </a:xfrm>
          <a:prstGeom prst="rect">
            <a:avLst/>
          </a:prstGeom>
          <a:solidFill>
            <a:srgbClr val="00703C"/>
          </a:solidFill>
        </p:spPr>
        <p:txBody>
          <a:bodyPr wrap="square" rtlCol="0">
            <a:spAutoFit/>
          </a:bodyPr>
          <a:lstStyle/>
          <a:p>
            <a:r>
              <a:rPr lang="en-US" sz="1200" dirty="0" smtClean="0">
                <a:solidFill>
                  <a:schemeClr val="accent5"/>
                </a:solidFill>
              </a:rPr>
              <a:t>Wish Big!</a:t>
            </a:r>
            <a:endParaRPr lang="en-US" sz="1200" dirty="0">
              <a:solidFill>
                <a:schemeClr val="accent5"/>
              </a:solidFill>
            </a:endParaRPr>
          </a:p>
        </p:txBody>
      </p:sp>
      <p:sp>
        <p:nvSpPr>
          <p:cNvPr id="18" name="TextBox 17"/>
          <p:cNvSpPr txBox="1"/>
          <p:nvPr/>
        </p:nvSpPr>
        <p:spPr>
          <a:xfrm>
            <a:off x="2514600" y="6324600"/>
            <a:ext cx="4038600" cy="685800"/>
          </a:xfrm>
          <a:prstGeom prst="rect">
            <a:avLst/>
          </a:prstGeom>
          <a:solidFill>
            <a:schemeClr val="bg2"/>
          </a:solidFill>
        </p:spPr>
        <p:txBody>
          <a:bodyPr wrap="square" rtlCol="0">
            <a:spAutoFit/>
          </a:bodyPr>
          <a:lstStyle/>
          <a:p>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dirty="0" smtClean="0">
                <a:solidFill>
                  <a:schemeClr val="accent5"/>
                </a:solidFill>
              </a:rPr>
              <a:t>Format a Strategy</a:t>
            </a:r>
            <a:endParaRPr lang="en-US" dirty="0">
              <a:solidFill>
                <a:schemeClr val="accent5"/>
              </a:solidFill>
            </a:endParaRPr>
          </a:p>
        </p:txBody>
      </p:sp>
      <p:sp>
        <p:nvSpPr>
          <p:cNvPr id="3" name="Content Placeholder 2"/>
          <p:cNvSpPr>
            <a:spLocks noGrp="1"/>
          </p:cNvSpPr>
          <p:nvPr>
            <p:ph idx="1"/>
          </p:nvPr>
        </p:nvSpPr>
        <p:spPr>
          <a:xfrm>
            <a:off x="457200" y="1951038"/>
            <a:ext cx="8229600" cy="4525962"/>
          </a:xfrm>
        </p:spPr>
        <p:txBody>
          <a:bodyPr/>
          <a:lstStyle/>
          <a:p>
            <a:pPr eaLnBrk="1" hangingPunct="1">
              <a:lnSpc>
                <a:spcPct val="80000"/>
              </a:lnSpc>
            </a:pPr>
            <a:endParaRPr lang="en-US" sz="1700" dirty="0" smtClean="0"/>
          </a:p>
          <a:p>
            <a:pPr eaLnBrk="1" hangingPunct="1">
              <a:lnSpc>
                <a:spcPct val="80000"/>
              </a:lnSpc>
            </a:pPr>
            <a:endParaRPr lang="en-US" sz="1700" dirty="0"/>
          </a:p>
          <a:p>
            <a:pPr eaLnBrk="1" hangingPunct="1">
              <a:lnSpc>
                <a:spcPct val="80000"/>
              </a:lnSpc>
            </a:pPr>
            <a:endParaRPr lang="en-US" sz="1700" dirty="0" smtClean="0"/>
          </a:p>
          <a:p>
            <a:pPr eaLnBrk="1" hangingPunct="1">
              <a:lnSpc>
                <a:spcPct val="80000"/>
              </a:lnSpc>
            </a:pPr>
            <a:r>
              <a:rPr lang="en-US" sz="2400" b="1" dirty="0" smtClean="0"/>
              <a:t>Schedule a strategy session with Gift Planning Office</a:t>
            </a:r>
          </a:p>
          <a:p>
            <a:pPr marL="0" indent="0" eaLnBrk="1" hangingPunct="1">
              <a:lnSpc>
                <a:spcPct val="80000"/>
              </a:lnSpc>
              <a:buNone/>
            </a:pPr>
            <a:r>
              <a:rPr lang="en-US" sz="1700" dirty="0"/>
              <a:t>	</a:t>
            </a:r>
            <a:r>
              <a:rPr lang="en-US" sz="1700" dirty="0" smtClean="0"/>
              <a:t>- </a:t>
            </a:r>
            <a:r>
              <a:rPr lang="en-US" sz="1800" dirty="0" smtClean="0"/>
              <a:t>Begin campaign one to two (or more!) years out</a:t>
            </a:r>
          </a:p>
          <a:p>
            <a:pPr marL="0" indent="0" eaLnBrk="1" hangingPunct="1">
              <a:lnSpc>
                <a:spcPct val="80000"/>
              </a:lnSpc>
              <a:buNone/>
            </a:pPr>
            <a:r>
              <a:rPr lang="en-US" sz="1800" dirty="0"/>
              <a:t>	</a:t>
            </a:r>
            <a:r>
              <a:rPr lang="en-US" sz="1800" dirty="0" smtClean="0"/>
              <a:t>- Share ideas with Class President and Head Agent</a:t>
            </a:r>
          </a:p>
          <a:p>
            <a:pPr marL="0" indent="0" eaLnBrk="1" hangingPunct="1">
              <a:lnSpc>
                <a:spcPct val="80000"/>
              </a:lnSpc>
              <a:buNone/>
            </a:pPr>
            <a:r>
              <a:rPr lang="en-US" sz="1800" dirty="0"/>
              <a:t>	</a:t>
            </a:r>
            <a:r>
              <a:rPr lang="en-US" sz="1800" dirty="0" smtClean="0"/>
              <a:t>- Maintain consistent contact with GPO for updates and support</a:t>
            </a:r>
          </a:p>
          <a:p>
            <a:pPr marL="0" indent="0" eaLnBrk="1" hangingPunct="1">
              <a:lnSpc>
                <a:spcPct val="80000"/>
              </a:lnSpc>
              <a:buNone/>
            </a:pPr>
            <a:endParaRPr lang="en-US" sz="1700" dirty="0"/>
          </a:p>
          <a:p>
            <a:pPr eaLnBrk="1" hangingPunct="1">
              <a:lnSpc>
                <a:spcPct val="80000"/>
              </a:lnSpc>
              <a:buFont typeface="Arial" panose="020B0604020202020204" pitchFamily="34" charset="0"/>
              <a:buChar char="•"/>
            </a:pPr>
            <a:r>
              <a:rPr lang="en-US" sz="2400" b="1" dirty="0" smtClean="0"/>
              <a:t>Set Reunion Goals</a:t>
            </a:r>
          </a:p>
          <a:p>
            <a:pPr marL="0" indent="0" eaLnBrk="1" hangingPunct="1">
              <a:lnSpc>
                <a:spcPct val="80000"/>
              </a:lnSpc>
              <a:buNone/>
            </a:pPr>
            <a:r>
              <a:rPr lang="en-US" sz="1700" dirty="0"/>
              <a:t>	</a:t>
            </a:r>
            <a:r>
              <a:rPr lang="en-US" sz="1700" dirty="0" smtClean="0"/>
              <a:t>- </a:t>
            </a:r>
            <a:r>
              <a:rPr lang="en-US" sz="1800" dirty="0" smtClean="0"/>
              <a:t>Include class leadership on goal setting</a:t>
            </a:r>
          </a:p>
          <a:p>
            <a:pPr marL="0" indent="0" eaLnBrk="1" hangingPunct="1">
              <a:lnSpc>
                <a:spcPct val="80000"/>
              </a:lnSpc>
              <a:buNone/>
            </a:pPr>
            <a:r>
              <a:rPr lang="en-US" sz="1800" dirty="0"/>
              <a:t>	</a:t>
            </a:r>
            <a:r>
              <a:rPr lang="en-US" sz="1800" dirty="0" smtClean="0"/>
              <a:t>- Be challenging but realistic</a:t>
            </a:r>
          </a:p>
          <a:p>
            <a:pPr marL="0" indent="0" eaLnBrk="1" hangingPunct="1">
              <a:lnSpc>
                <a:spcPct val="80000"/>
              </a:lnSpc>
              <a:buNone/>
            </a:pPr>
            <a:r>
              <a:rPr lang="en-US" sz="1800" dirty="0"/>
              <a:t>	</a:t>
            </a:r>
            <a:r>
              <a:rPr lang="en-US" sz="1800" dirty="0" smtClean="0"/>
              <a:t>- Cluster competition</a:t>
            </a:r>
          </a:p>
          <a:p>
            <a:pPr marL="0" indent="0" eaLnBrk="1" hangingPunct="1">
              <a:lnSpc>
                <a:spcPct val="80000"/>
              </a:lnSpc>
              <a:buNone/>
            </a:pPr>
            <a:r>
              <a:rPr lang="en-US" sz="1800" dirty="0" smtClean="0"/>
              <a:t>	- </a:t>
            </a:r>
            <a:r>
              <a:rPr lang="en-US" sz="1800" dirty="0"/>
              <a:t>Goal of “50 by 50</a:t>
            </a:r>
            <a:r>
              <a:rPr lang="en-US" sz="1800" baseline="30000" dirty="0"/>
              <a:t>th</a:t>
            </a:r>
            <a:r>
              <a:rPr lang="en-US" sz="1800" dirty="0"/>
              <a:t>”, “30 by </a:t>
            </a:r>
            <a:r>
              <a:rPr lang="en-US" sz="1800" dirty="0" smtClean="0"/>
              <a:t>30</a:t>
            </a:r>
            <a:r>
              <a:rPr lang="en-US" sz="1800" baseline="30000" dirty="0" smtClean="0"/>
              <a:t>th</a:t>
            </a:r>
            <a:r>
              <a:rPr lang="en-US" sz="1800" dirty="0" smtClean="0"/>
              <a:t>”, double your class BTS 		   membership, etc.</a:t>
            </a:r>
            <a:endParaRPr lang="en-US" sz="1800" dirty="0"/>
          </a:p>
          <a:p>
            <a:pPr marL="0" indent="0" eaLnBrk="1" hangingPunct="1">
              <a:lnSpc>
                <a:spcPct val="80000"/>
              </a:lnSpc>
              <a:buNone/>
            </a:pPr>
            <a:r>
              <a:rPr lang="en-US" sz="1800" dirty="0"/>
              <a:t>	</a:t>
            </a:r>
            <a:r>
              <a:rPr lang="en-US" sz="1800" dirty="0" smtClean="0"/>
              <a:t>- Try to break current record </a:t>
            </a:r>
          </a:p>
          <a:p>
            <a:pPr marL="0" indent="0" eaLnBrk="1" hangingPunct="1">
              <a:lnSpc>
                <a:spcPct val="80000"/>
              </a:lnSpc>
              <a:buNone/>
            </a:pPr>
            <a:endParaRPr lang="en-US" sz="17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fade">
                                      <p:cBhvr>
                                        <p:cTn id="12" dur="500"/>
                                        <p:tgtEl>
                                          <p:spTgt spid="3">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fade">
                                      <p:cBhvr>
                                        <p:cTn id="17" dur="500"/>
                                        <p:tgtEl>
                                          <p:spTgt spid="3">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9" end="9"/>
                                            </p:txEl>
                                          </p:spTgt>
                                        </p:tgtEl>
                                        <p:attrNameLst>
                                          <p:attrName>style.visibility</p:attrName>
                                        </p:attrNameLst>
                                      </p:cBhvr>
                                      <p:to>
                                        <p:strVal val="visible"/>
                                      </p:to>
                                    </p:set>
                                    <p:animEffect transition="in" filter="fade">
                                      <p:cBhvr>
                                        <p:cTn id="22" dur="500"/>
                                        <p:tgtEl>
                                          <p:spTgt spid="3">
                                            <p:txEl>
                                              <p:pRg st="9" end="9"/>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animEffect transition="in" filter="fade">
                                      <p:cBhvr>
                                        <p:cTn id="27" dur="500"/>
                                        <p:tgtEl>
                                          <p:spTgt spid="3">
                                            <p:txEl>
                                              <p:pRg st="10" end="1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11" end="11"/>
                                            </p:txEl>
                                          </p:spTgt>
                                        </p:tgtEl>
                                        <p:attrNameLst>
                                          <p:attrName>style.visibility</p:attrName>
                                        </p:attrNameLst>
                                      </p:cBhvr>
                                      <p:to>
                                        <p:strVal val="visible"/>
                                      </p:to>
                                    </p:set>
                                    <p:animEffect transition="in" filter="fade">
                                      <p:cBhvr>
                                        <p:cTn id="32" dur="500"/>
                                        <p:tgtEl>
                                          <p:spTgt spid="3">
                                            <p:txEl>
                                              <p:pRg st="11" end="1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12" end="12"/>
                                            </p:txEl>
                                          </p:spTgt>
                                        </p:tgtEl>
                                        <p:attrNameLst>
                                          <p:attrName>style.visibility</p:attrName>
                                        </p:attrNameLst>
                                      </p:cBhvr>
                                      <p:to>
                                        <p:strVal val="visible"/>
                                      </p:to>
                                    </p:set>
                                    <p:animEffect transition="in" filter="fade">
                                      <p:cBhvr>
                                        <p:cTn id="37" dur="500"/>
                                        <p:tgtEl>
                                          <p:spTgt spid="3">
                                            <p:txEl>
                                              <p:pRg st="12" end="1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13" end="13"/>
                                            </p:txEl>
                                          </p:spTgt>
                                        </p:tgtEl>
                                        <p:attrNameLst>
                                          <p:attrName>style.visibility</p:attrName>
                                        </p:attrNameLst>
                                      </p:cBhvr>
                                      <p:to>
                                        <p:strVal val="visible"/>
                                      </p:to>
                                    </p:set>
                                    <p:animEffect transition="in" filter="fade">
                                      <p:cBhvr>
                                        <p:cTn id="42" dur="5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solidFill>
                  <a:schemeClr val="accent5"/>
                </a:solidFill>
              </a:rPr>
              <a:t>16 Yr Bartlett Tower Society </a:t>
            </a:r>
            <a:br>
              <a:rPr lang="en-US" dirty="0" smtClean="0">
                <a:solidFill>
                  <a:schemeClr val="accent5"/>
                </a:solidFill>
              </a:rPr>
            </a:br>
            <a:r>
              <a:rPr lang="en-US" dirty="0" smtClean="0">
                <a:solidFill>
                  <a:schemeClr val="accent5"/>
                </a:solidFill>
              </a:rPr>
              <a:t>Reunion Results</a:t>
            </a:r>
            <a:endParaRPr lang="en-US" dirty="0">
              <a:solidFill>
                <a:schemeClr val="accent5"/>
              </a:solidFill>
            </a:endParaRPr>
          </a:p>
        </p:txBody>
      </p:sp>
      <p:graphicFrame>
        <p:nvGraphicFramePr>
          <p:cNvPr id="7" name="Content Placeholder 6"/>
          <p:cNvGraphicFramePr>
            <a:graphicFrameLocks noGrp="1"/>
          </p:cNvGraphicFramePr>
          <p:nvPr>
            <p:ph idx="1"/>
          </p:nvPr>
        </p:nvGraphicFramePr>
        <p:xfrm>
          <a:off x="457199" y="2173584"/>
          <a:ext cx="8229602" cy="3379194"/>
        </p:xfrm>
        <a:graphic>
          <a:graphicData uri="http://schemas.openxmlformats.org/drawingml/2006/table">
            <a:tbl>
              <a:tblPr/>
              <a:tblGrid>
                <a:gridCol w="368318"/>
                <a:gridCol w="627291"/>
                <a:gridCol w="368318"/>
                <a:gridCol w="368318"/>
                <a:gridCol w="627291"/>
                <a:gridCol w="368318"/>
                <a:gridCol w="368318"/>
                <a:gridCol w="627291"/>
                <a:gridCol w="368318"/>
                <a:gridCol w="368318"/>
                <a:gridCol w="627291"/>
                <a:gridCol w="368318"/>
                <a:gridCol w="368318"/>
                <a:gridCol w="650311"/>
                <a:gridCol w="368318"/>
                <a:gridCol w="368318"/>
                <a:gridCol w="650311"/>
                <a:gridCol w="368318"/>
              </a:tblGrid>
              <a:tr h="160914">
                <a:tc gridSpan="2">
                  <a:txBody>
                    <a:bodyPr/>
                    <a:lstStyle/>
                    <a:p>
                      <a:pPr algn="l" fontAlgn="b"/>
                      <a:r>
                        <a:rPr lang="en-US" sz="1000" b="1" i="0" u="none" strike="noStrike" dirty="0">
                          <a:solidFill>
                            <a:srgbClr val="000000"/>
                          </a:solidFill>
                          <a:effectLst/>
                          <a:latin typeface="Calibri" panose="020F0502020204030204" pitchFamily="34" charset="0"/>
                        </a:rPr>
                        <a:t>25th Reunion</a:t>
                      </a:r>
                    </a:p>
                  </a:txBody>
                  <a:tcPr marL="5747" marR="5747" marT="5747" marB="0" anchor="b">
                    <a:lnL>
                      <a:noFill/>
                    </a:lnL>
                    <a:lnR>
                      <a:noFill/>
                    </a:lnR>
                    <a:lnT>
                      <a:noFill/>
                    </a:lnT>
                    <a:lnB>
                      <a:noFill/>
                    </a:lnB>
                  </a:tcPr>
                </a:tc>
                <a:tc hMerge="1">
                  <a:txBody>
                    <a:bodyPr/>
                    <a:lstStyle/>
                    <a:p>
                      <a:endParaRPr lang="en-US"/>
                    </a:p>
                  </a:txBody>
                  <a:tcPr/>
                </a:tc>
                <a:tc>
                  <a:txBody>
                    <a:bodyPr/>
                    <a:lstStyle/>
                    <a:p>
                      <a:pPr algn="l" fontAlgn="b"/>
                      <a:endParaRPr lang="en-US" sz="1000" b="1" i="0" u="none" strike="noStrike" dirty="0">
                        <a:solidFill>
                          <a:srgbClr val="000000"/>
                        </a:solidFill>
                        <a:effectLst/>
                        <a:latin typeface="Calibri" panose="020F0502020204030204" pitchFamily="34" charset="0"/>
                      </a:endParaRPr>
                    </a:p>
                  </a:txBody>
                  <a:tcPr marL="5747" marR="5747" marT="5747" marB="0" anchor="b">
                    <a:lnL>
                      <a:noFill/>
                    </a:lnL>
                    <a:lnR>
                      <a:noFill/>
                    </a:lnR>
                    <a:lnT>
                      <a:noFill/>
                    </a:lnT>
                    <a:lnB>
                      <a:noFill/>
                    </a:lnB>
                  </a:tcPr>
                </a:tc>
                <a:tc gridSpan="2">
                  <a:txBody>
                    <a:bodyPr/>
                    <a:lstStyle/>
                    <a:p>
                      <a:pPr algn="l" fontAlgn="b"/>
                      <a:r>
                        <a:rPr lang="en-US" sz="1000" b="1" i="0" u="none" strike="noStrike" dirty="0">
                          <a:solidFill>
                            <a:srgbClr val="000000"/>
                          </a:solidFill>
                          <a:effectLst/>
                          <a:latin typeface="Calibri" panose="020F0502020204030204" pitchFamily="34" charset="0"/>
                        </a:rPr>
                        <a:t>30th Reunion</a:t>
                      </a:r>
                    </a:p>
                  </a:txBody>
                  <a:tcPr marL="5747" marR="5747" marT="5747" marB="0" anchor="b">
                    <a:lnL>
                      <a:noFill/>
                    </a:lnL>
                    <a:lnR>
                      <a:noFill/>
                    </a:lnR>
                    <a:lnT>
                      <a:noFill/>
                    </a:lnT>
                    <a:lnB>
                      <a:noFill/>
                    </a:lnB>
                  </a:tcPr>
                </a:tc>
                <a:tc hMerge="1">
                  <a:txBody>
                    <a:bodyPr/>
                    <a:lstStyle/>
                    <a:p>
                      <a:endParaRPr lang="en-US"/>
                    </a:p>
                  </a:txBody>
                  <a:tcPr/>
                </a:tc>
                <a:tc>
                  <a:txBody>
                    <a:bodyPr/>
                    <a:lstStyle/>
                    <a:p>
                      <a:pPr algn="l" fontAlgn="b"/>
                      <a:endParaRPr lang="en-US" sz="1000" b="1" i="0" u="none" strike="noStrike" dirty="0">
                        <a:solidFill>
                          <a:srgbClr val="000000"/>
                        </a:solidFill>
                        <a:effectLst/>
                        <a:latin typeface="Calibri" panose="020F0502020204030204" pitchFamily="34" charset="0"/>
                      </a:endParaRPr>
                    </a:p>
                  </a:txBody>
                  <a:tcPr marL="5747" marR="5747" marT="5747" marB="0" anchor="b">
                    <a:lnL>
                      <a:noFill/>
                    </a:lnL>
                    <a:lnR>
                      <a:noFill/>
                    </a:lnR>
                    <a:lnT>
                      <a:noFill/>
                    </a:lnT>
                    <a:lnB>
                      <a:noFill/>
                    </a:lnB>
                  </a:tcPr>
                </a:tc>
                <a:tc gridSpan="2">
                  <a:txBody>
                    <a:bodyPr/>
                    <a:lstStyle/>
                    <a:p>
                      <a:pPr algn="l" fontAlgn="b"/>
                      <a:r>
                        <a:rPr lang="en-US" sz="1000" b="1" i="0" u="none" strike="noStrike" dirty="0">
                          <a:solidFill>
                            <a:srgbClr val="000000"/>
                          </a:solidFill>
                          <a:effectLst/>
                          <a:latin typeface="Calibri" panose="020F0502020204030204" pitchFamily="34" charset="0"/>
                        </a:rPr>
                        <a:t>35th Reunion</a:t>
                      </a:r>
                    </a:p>
                  </a:txBody>
                  <a:tcPr marL="5747" marR="5747" marT="5747" marB="0" anchor="b">
                    <a:lnL>
                      <a:noFill/>
                    </a:lnL>
                    <a:lnR>
                      <a:noFill/>
                    </a:lnR>
                    <a:lnT>
                      <a:noFill/>
                    </a:lnT>
                    <a:lnB>
                      <a:noFill/>
                    </a:lnB>
                  </a:tcPr>
                </a:tc>
                <a:tc hMerge="1">
                  <a:txBody>
                    <a:bodyPr/>
                    <a:lstStyle/>
                    <a:p>
                      <a:endParaRPr lang="en-US"/>
                    </a:p>
                  </a:txBody>
                  <a:tcPr/>
                </a:tc>
                <a:tc>
                  <a:txBody>
                    <a:bodyPr/>
                    <a:lstStyle/>
                    <a:p>
                      <a:pPr algn="l" fontAlgn="b"/>
                      <a:endParaRPr lang="en-US" sz="1000" b="0" i="0" u="none" strike="noStrike" dirty="0">
                        <a:solidFill>
                          <a:srgbClr val="000000"/>
                        </a:solidFill>
                        <a:effectLst/>
                        <a:latin typeface="Calibri" panose="020F0502020204030204" pitchFamily="34" charset="0"/>
                      </a:endParaRPr>
                    </a:p>
                  </a:txBody>
                  <a:tcPr marL="5747" marR="5747" marT="5747" marB="0" anchor="b">
                    <a:lnL>
                      <a:noFill/>
                    </a:lnL>
                    <a:lnR>
                      <a:noFill/>
                    </a:lnR>
                    <a:lnT>
                      <a:noFill/>
                    </a:lnT>
                    <a:lnB>
                      <a:noFill/>
                    </a:lnB>
                  </a:tcPr>
                </a:tc>
                <a:tc gridSpan="2">
                  <a:txBody>
                    <a:bodyPr/>
                    <a:lstStyle/>
                    <a:p>
                      <a:pPr algn="l" fontAlgn="b"/>
                      <a:r>
                        <a:rPr lang="en-US" sz="1000" b="1" i="0" u="none" strike="noStrike" dirty="0">
                          <a:solidFill>
                            <a:srgbClr val="000000"/>
                          </a:solidFill>
                          <a:effectLst/>
                          <a:latin typeface="Calibri" panose="020F0502020204030204" pitchFamily="34" charset="0"/>
                        </a:rPr>
                        <a:t>40th Reunion</a:t>
                      </a:r>
                    </a:p>
                  </a:txBody>
                  <a:tcPr marL="5747" marR="5747" marT="5747" marB="0" anchor="b">
                    <a:lnL>
                      <a:noFill/>
                    </a:lnL>
                    <a:lnR>
                      <a:noFill/>
                    </a:lnR>
                    <a:lnT>
                      <a:noFill/>
                    </a:lnT>
                    <a:lnB>
                      <a:noFill/>
                    </a:lnB>
                  </a:tcPr>
                </a:tc>
                <a:tc hMerge="1">
                  <a:txBody>
                    <a:bodyPr/>
                    <a:lstStyle/>
                    <a:p>
                      <a:endParaRPr lang="en-US"/>
                    </a:p>
                  </a:txBody>
                  <a:tcPr/>
                </a:tc>
                <a:tc>
                  <a:txBody>
                    <a:bodyPr/>
                    <a:lstStyle/>
                    <a:p>
                      <a:pPr algn="l" fontAlgn="b"/>
                      <a:endParaRPr lang="en-US" sz="1000" b="0" i="0" u="none" strike="noStrike" dirty="0">
                        <a:solidFill>
                          <a:srgbClr val="000000"/>
                        </a:solidFill>
                        <a:effectLst/>
                        <a:latin typeface="Calibri" panose="020F0502020204030204" pitchFamily="34" charset="0"/>
                      </a:endParaRPr>
                    </a:p>
                  </a:txBody>
                  <a:tcPr marL="5747" marR="5747" marT="5747" marB="0" anchor="b">
                    <a:lnL>
                      <a:noFill/>
                    </a:lnL>
                    <a:lnR>
                      <a:noFill/>
                    </a:lnR>
                    <a:lnT>
                      <a:noFill/>
                    </a:lnT>
                    <a:lnB>
                      <a:noFill/>
                    </a:lnB>
                  </a:tcPr>
                </a:tc>
                <a:tc gridSpan="2">
                  <a:txBody>
                    <a:bodyPr/>
                    <a:lstStyle/>
                    <a:p>
                      <a:pPr algn="l" fontAlgn="b"/>
                      <a:r>
                        <a:rPr lang="en-US" sz="1000" b="1" i="0" u="none" strike="noStrike" dirty="0">
                          <a:solidFill>
                            <a:srgbClr val="000000"/>
                          </a:solidFill>
                          <a:effectLst/>
                          <a:latin typeface="Calibri" panose="020F0502020204030204" pitchFamily="34" charset="0"/>
                        </a:rPr>
                        <a:t>45th Reunion</a:t>
                      </a:r>
                    </a:p>
                  </a:txBody>
                  <a:tcPr marL="5747" marR="5747" marT="5747" marB="0" anchor="b">
                    <a:lnL>
                      <a:noFill/>
                    </a:lnL>
                    <a:lnR>
                      <a:noFill/>
                    </a:lnR>
                    <a:lnT>
                      <a:noFill/>
                    </a:lnT>
                    <a:lnB>
                      <a:noFill/>
                    </a:lnB>
                  </a:tcPr>
                </a:tc>
                <a:tc hMerge="1">
                  <a:txBody>
                    <a:bodyPr/>
                    <a:lstStyle/>
                    <a:p>
                      <a:endParaRPr lang="en-US"/>
                    </a:p>
                  </a:txBody>
                  <a:tcPr/>
                </a:tc>
                <a:tc>
                  <a:txBody>
                    <a:bodyPr/>
                    <a:lstStyle/>
                    <a:p>
                      <a:pPr algn="l" fontAlgn="b"/>
                      <a:endParaRPr lang="en-US" sz="1000" b="0" i="0" u="none" strike="noStrike" dirty="0">
                        <a:solidFill>
                          <a:srgbClr val="000000"/>
                        </a:solidFill>
                        <a:effectLst/>
                        <a:latin typeface="Calibri" panose="020F0502020204030204" pitchFamily="34" charset="0"/>
                      </a:endParaRPr>
                    </a:p>
                  </a:txBody>
                  <a:tcPr marL="5747" marR="5747" marT="5747" marB="0" anchor="b">
                    <a:lnL>
                      <a:noFill/>
                    </a:lnL>
                    <a:lnR>
                      <a:noFill/>
                    </a:lnR>
                    <a:lnT>
                      <a:noFill/>
                    </a:lnT>
                    <a:lnB>
                      <a:noFill/>
                    </a:lnB>
                  </a:tcPr>
                </a:tc>
                <a:tc gridSpan="2">
                  <a:txBody>
                    <a:bodyPr/>
                    <a:lstStyle/>
                    <a:p>
                      <a:pPr algn="l" fontAlgn="b"/>
                      <a:r>
                        <a:rPr lang="en-US" sz="1000" b="1" i="0" u="none" strike="noStrike" dirty="0">
                          <a:solidFill>
                            <a:srgbClr val="000000"/>
                          </a:solidFill>
                          <a:effectLst/>
                          <a:latin typeface="Calibri" panose="020F0502020204030204" pitchFamily="34" charset="0"/>
                        </a:rPr>
                        <a:t>50th Reunion</a:t>
                      </a:r>
                    </a:p>
                  </a:txBody>
                  <a:tcPr marL="5747" marR="5747" marT="5747" marB="0" anchor="b">
                    <a:lnL>
                      <a:noFill/>
                    </a:lnL>
                    <a:lnR>
                      <a:noFill/>
                    </a:lnR>
                    <a:lnT>
                      <a:noFill/>
                    </a:lnT>
                    <a:lnB>
                      <a:noFill/>
                    </a:lnB>
                  </a:tcPr>
                </a:tc>
                <a:tc hMerge="1">
                  <a:txBody>
                    <a:bodyPr/>
                    <a:lstStyle/>
                    <a:p>
                      <a:endParaRPr lang="en-US"/>
                    </a:p>
                  </a:txBody>
                  <a:tcPr/>
                </a:tc>
                <a:tc>
                  <a:txBody>
                    <a:bodyPr/>
                    <a:lstStyle/>
                    <a:p>
                      <a:pPr algn="l" fontAlgn="b"/>
                      <a:endParaRPr lang="en-US" sz="700" b="0" i="0" u="none" strike="noStrike" dirty="0">
                        <a:solidFill>
                          <a:srgbClr val="000000"/>
                        </a:solidFill>
                        <a:effectLst/>
                        <a:latin typeface="Calibri" panose="020F0502020204030204" pitchFamily="34" charset="0"/>
                      </a:endParaRPr>
                    </a:p>
                  </a:txBody>
                  <a:tcPr marL="5747" marR="5747" marT="5747" marB="0" anchor="b">
                    <a:lnL>
                      <a:noFill/>
                    </a:lnL>
                    <a:lnR>
                      <a:noFill/>
                    </a:lnR>
                    <a:lnT>
                      <a:noFill/>
                    </a:lnT>
                    <a:lnB>
                      <a:noFill/>
                    </a:lnB>
                  </a:tcPr>
                </a:tc>
              </a:tr>
              <a:tr h="160914">
                <a:tc>
                  <a:txBody>
                    <a:bodyPr/>
                    <a:lstStyle/>
                    <a:p>
                      <a:pPr algn="l" fontAlgn="b"/>
                      <a:endParaRPr lang="en-US" sz="1000" b="0" i="0" u="none" strike="noStrike" dirty="0">
                        <a:solidFill>
                          <a:srgbClr val="000000"/>
                        </a:solidFill>
                        <a:effectLst/>
                        <a:latin typeface="Calibri" panose="020F0502020204030204" pitchFamily="34" charset="0"/>
                      </a:endParaRPr>
                    </a:p>
                  </a:txBody>
                  <a:tcPr marL="5747" marR="5747" marT="5747" marB="0" anchor="b">
                    <a:lnL>
                      <a:noFill/>
                    </a:lnL>
                    <a:lnR>
                      <a:noFill/>
                    </a:lnR>
                    <a:lnT>
                      <a:noFill/>
                    </a:lnT>
                    <a:lnB>
                      <a:noFill/>
                    </a:lnB>
                  </a:tcPr>
                </a:tc>
                <a:tc>
                  <a:txBody>
                    <a:bodyPr/>
                    <a:lstStyle/>
                    <a:p>
                      <a:pPr algn="l" fontAlgn="b"/>
                      <a:endParaRPr lang="en-US" sz="1000" b="0" i="0" u="none" strike="noStrike" dirty="0">
                        <a:solidFill>
                          <a:srgbClr val="000000"/>
                        </a:solidFill>
                        <a:effectLst/>
                        <a:latin typeface="Calibri" panose="020F0502020204030204" pitchFamily="34" charset="0"/>
                      </a:endParaRPr>
                    </a:p>
                  </a:txBody>
                  <a:tcPr marL="5747" marR="5747" marT="5747" marB="0" anchor="b">
                    <a:lnL>
                      <a:noFill/>
                    </a:lnL>
                    <a:lnR>
                      <a:noFill/>
                    </a:lnR>
                    <a:lnT>
                      <a:noFill/>
                    </a:lnT>
                    <a:lnB>
                      <a:noFill/>
                    </a:lnB>
                  </a:tcPr>
                </a:tc>
                <a:tc>
                  <a:txBody>
                    <a:bodyPr/>
                    <a:lstStyle/>
                    <a:p>
                      <a:pPr algn="l" fontAlgn="b"/>
                      <a:endParaRPr lang="en-US" sz="1000" b="0" i="0" u="none" strike="noStrike" dirty="0">
                        <a:solidFill>
                          <a:srgbClr val="000000"/>
                        </a:solidFill>
                        <a:effectLst/>
                        <a:latin typeface="Calibri" panose="020F0502020204030204" pitchFamily="34" charset="0"/>
                      </a:endParaRPr>
                    </a:p>
                  </a:txBody>
                  <a:tcPr marL="5747" marR="5747" marT="5747" marB="0" anchor="b">
                    <a:lnL>
                      <a:noFill/>
                    </a:lnL>
                    <a:lnR>
                      <a:noFill/>
                    </a:lnR>
                    <a:lnT>
                      <a:noFill/>
                    </a:lnT>
                    <a:lnB>
                      <a:noFill/>
                    </a:lnB>
                  </a:tcPr>
                </a:tc>
                <a:tc>
                  <a:txBody>
                    <a:bodyPr/>
                    <a:lstStyle/>
                    <a:p>
                      <a:pPr algn="l" fontAlgn="b"/>
                      <a:endParaRPr lang="en-US" sz="1000" b="0" i="0" u="none" strike="noStrike" dirty="0">
                        <a:solidFill>
                          <a:srgbClr val="000000"/>
                        </a:solidFill>
                        <a:effectLst/>
                        <a:latin typeface="Calibri" panose="020F0502020204030204" pitchFamily="34" charset="0"/>
                      </a:endParaRPr>
                    </a:p>
                  </a:txBody>
                  <a:tcPr marL="5747" marR="5747" marT="5747" marB="0" anchor="b">
                    <a:lnL>
                      <a:noFill/>
                    </a:lnL>
                    <a:lnR>
                      <a:noFill/>
                    </a:lnR>
                    <a:lnT>
                      <a:noFill/>
                    </a:lnT>
                    <a:lnB>
                      <a:noFill/>
                    </a:lnB>
                  </a:tcPr>
                </a:tc>
                <a:tc>
                  <a:txBody>
                    <a:bodyPr/>
                    <a:lstStyle/>
                    <a:p>
                      <a:pPr algn="l" fontAlgn="b"/>
                      <a:endParaRPr lang="en-US" sz="1000" b="0" i="0" u="none" strike="noStrike" dirty="0">
                        <a:solidFill>
                          <a:srgbClr val="000000"/>
                        </a:solidFill>
                        <a:effectLst/>
                        <a:latin typeface="Calibri" panose="020F0502020204030204" pitchFamily="34" charset="0"/>
                      </a:endParaRPr>
                    </a:p>
                  </a:txBody>
                  <a:tcPr marL="5747" marR="5747" marT="5747" marB="0" anchor="b">
                    <a:lnL>
                      <a:noFill/>
                    </a:lnL>
                    <a:lnR>
                      <a:noFill/>
                    </a:lnR>
                    <a:lnT>
                      <a:noFill/>
                    </a:lnT>
                    <a:lnB>
                      <a:noFill/>
                    </a:lnB>
                  </a:tcPr>
                </a:tc>
                <a:tc>
                  <a:txBody>
                    <a:bodyPr/>
                    <a:lstStyle/>
                    <a:p>
                      <a:pPr algn="l" fontAlgn="b"/>
                      <a:endParaRPr lang="en-US" sz="1000" b="0" i="0" u="none" strike="noStrike" dirty="0">
                        <a:solidFill>
                          <a:srgbClr val="000000"/>
                        </a:solidFill>
                        <a:effectLst/>
                        <a:latin typeface="Calibri" panose="020F0502020204030204" pitchFamily="34" charset="0"/>
                      </a:endParaRPr>
                    </a:p>
                  </a:txBody>
                  <a:tcPr marL="5747" marR="5747" marT="5747" marB="0" anchor="b">
                    <a:lnL>
                      <a:noFill/>
                    </a:lnL>
                    <a:lnR>
                      <a:noFill/>
                    </a:lnR>
                    <a:lnT>
                      <a:noFill/>
                    </a:lnT>
                    <a:lnB>
                      <a:noFill/>
                    </a:lnB>
                  </a:tcPr>
                </a:tc>
                <a:tc>
                  <a:txBody>
                    <a:bodyPr/>
                    <a:lstStyle/>
                    <a:p>
                      <a:pPr algn="l" fontAlgn="b"/>
                      <a:endParaRPr lang="en-US" sz="1000" b="0" i="0" u="none" strike="noStrike" dirty="0">
                        <a:solidFill>
                          <a:srgbClr val="000000"/>
                        </a:solidFill>
                        <a:effectLst/>
                        <a:latin typeface="Calibri" panose="020F0502020204030204" pitchFamily="34" charset="0"/>
                      </a:endParaRPr>
                    </a:p>
                  </a:txBody>
                  <a:tcPr marL="5747" marR="5747" marT="5747" marB="0" anchor="b">
                    <a:lnL>
                      <a:noFill/>
                    </a:lnL>
                    <a:lnR>
                      <a:noFill/>
                    </a:lnR>
                    <a:lnT>
                      <a:noFill/>
                    </a:lnT>
                    <a:lnB>
                      <a:noFill/>
                    </a:lnB>
                  </a:tcPr>
                </a:tc>
                <a:tc>
                  <a:txBody>
                    <a:bodyPr/>
                    <a:lstStyle/>
                    <a:p>
                      <a:pPr algn="l" fontAlgn="b"/>
                      <a:endParaRPr lang="en-US" sz="1000" b="0" i="0" u="none" strike="noStrike" dirty="0">
                        <a:solidFill>
                          <a:srgbClr val="000000"/>
                        </a:solidFill>
                        <a:effectLst/>
                        <a:latin typeface="Calibri" panose="020F0502020204030204" pitchFamily="34" charset="0"/>
                      </a:endParaRPr>
                    </a:p>
                  </a:txBody>
                  <a:tcPr marL="5747" marR="5747" marT="5747" marB="0" anchor="b">
                    <a:lnL>
                      <a:noFill/>
                    </a:lnL>
                    <a:lnR>
                      <a:noFill/>
                    </a:lnR>
                    <a:lnT>
                      <a:noFill/>
                    </a:lnT>
                    <a:lnB>
                      <a:noFill/>
                    </a:lnB>
                  </a:tcPr>
                </a:tc>
                <a:tc>
                  <a:txBody>
                    <a:bodyPr/>
                    <a:lstStyle/>
                    <a:p>
                      <a:pPr algn="l" fontAlgn="b"/>
                      <a:endParaRPr lang="en-US" sz="1000" b="0" i="0" u="none" strike="noStrike" dirty="0">
                        <a:solidFill>
                          <a:srgbClr val="000000"/>
                        </a:solidFill>
                        <a:effectLst/>
                        <a:latin typeface="Calibri" panose="020F0502020204030204" pitchFamily="34" charset="0"/>
                      </a:endParaRPr>
                    </a:p>
                  </a:txBody>
                  <a:tcPr marL="5747" marR="5747" marT="5747" marB="0" anchor="b">
                    <a:lnL>
                      <a:noFill/>
                    </a:lnL>
                    <a:lnR>
                      <a:noFill/>
                    </a:lnR>
                    <a:lnT>
                      <a:noFill/>
                    </a:lnT>
                    <a:lnB>
                      <a:noFill/>
                    </a:lnB>
                  </a:tcPr>
                </a:tc>
                <a:tc>
                  <a:txBody>
                    <a:bodyPr/>
                    <a:lstStyle/>
                    <a:p>
                      <a:pPr algn="l" fontAlgn="b"/>
                      <a:endParaRPr lang="en-US" sz="1000" b="1" i="0" u="none" strike="noStrike" dirty="0">
                        <a:solidFill>
                          <a:srgbClr val="000000"/>
                        </a:solidFill>
                        <a:effectLst/>
                        <a:latin typeface="Calibri" panose="020F0502020204030204" pitchFamily="34" charset="0"/>
                      </a:endParaRPr>
                    </a:p>
                  </a:txBody>
                  <a:tcPr marL="5747" marR="5747" marT="5747" marB="0" anchor="b">
                    <a:lnL>
                      <a:noFill/>
                    </a:lnL>
                    <a:lnR>
                      <a:noFill/>
                    </a:lnR>
                    <a:lnT>
                      <a:noFill/>
                    </a:lnT>
                    <a:lnB>
                      <a:noFill/>
                    </a:lnB>
                  </a:tcPr>
                </a:tc>
                <a:tc>
                  <a:txBody>
                    <a:bodyPr/>
                    <a:lstStyle/>
                    <a:p>
                      <a:pPr algn="l" fontAlgn="b"/>
                      <a:endParaRPr lang="en-US" sz="1000" b="1" i="0" u="none" strike="noStrike" dirty="0">
                        <a:solidFill>
                          <a:srgbClr val="000000"/>
                        </a:solidFill>
                        <a:effectLst/>
                        <a:latin typeface="Calibri" panose="020F0502020204030204" pitchFamily="34" charset="0"/>
                      </a:endParaRPr>
                    </a:p>
                  </a:txBody>
                  <a:tcPr marL="5747" marR="5747" marT="5747" marB="0" anchor="b">
                    <a:lnL>
                      <a:noFill/>
                    </a:lnL>
                    <a:lnR>
                      <a:noFill/>
                    </a:lnR>
                    <a:lnT>
                      <a:noFill/>
                    </a:lnT>
                    <a:lnB>
                      <a:noFill/>
                    </a:lnB>
                  </a:tcPr>
                </a:tc>
                <a:tc>
                  <a:txBody>
                    <a:bodyPr/>
                    <a:lstStyle/>
                    <a:p>
                      <a:pPr algn="l" fontAlgn="b"/>
                      <a:endParaRPr lang="en-US" sz="1000" b="0" i="0" u="none" strike="noStrike" dirty="0">
                        <a:solidFill>
                          <a:srgbClr val="000000"/>
                        </a:solidFill>
                        <a:effectLst/>
                        <a:latin typeface="Calibri" panose="020F0502020204030204" pitchFamily="34" charset="0"/>
                      </a:endParaRPr>
                    </a:p>
                  </a:txBody>
                  <a:tcPr marL="5747" marR="5747" marT="5747" marB="0" anchor="b">
                    <a:lnL>
                      <a:noFill/>
                    </a:lnL>
                    <a:lnR>
                      <a:noFill/>
                    </a:lnR>
                    <a:lnT>
                      <a:noFill/>
                    </a:lnT>
                    <a:lnB>
                      <a:noFill/>
                    </a:lnB>
                  </a:tcPr>
                </a:tc>
                <a:tc>
                  <a:txBody>
                    <a:bodyPr/>
                    <a:lstStyle/>
                    <a:p>
                      <a:pPr algn="l" fontAlgn="b"/>
                      <a:endParaRPr lang="en-US" sz="1000" b="1" i="0" u="none" strike="noStrike" dirty="0">
                        <a:solidFill>
                          <a:srgbClr val="000000"/>
                        </a:solidFill>
                        <a:effectLst/>
                        <a:latin typeface="Calibri" panose="020F0502020204030204" pitchFamily="34" charset="0"/>
                      </a:endParaRPr>
                    </a:p>
                  </a:txBody>
                  <a:tcPr marL="5747" marR="5747" marT="5747" marB="0" anchor="b">
                    <a:lnL>
                      <a:noFill/>
                    </a:lnL>
                    <a:lnR>
                      <a:noFill/>
                    </a:lnR>
                    <a:lnT>
                      <a:noFill/>
                    </a:lnT>
                    <a:lnB>
                      <a:noFill/>
                    </a:lnB>
                  </a:tcPr>
                </a:tc>
                <a:tc>
                  <a:txBody>
                    <a:bodyPr/>
                    <a:lstStyle/>
                    <a:p>
                      <a:pPr algn="l" fontAlgn="b"/>
                      <a:endParaRPr lang="en-US" sz="1000" b="1" i="0" u="none" strike="noStrike" dirty="0">
                        <a:solidFill>
                          <a:srgbClr val="000000"/>
                        </a:solidFill>
                        <a:effectLst/>
                        <a:latin typeface="Calibri" panose="020F0502020204030204" pitchFamily="34" charset="0"/>
                      </a:endParaRPr>
                    </a:p>
                  </a:txBody>
                  <a:tcPr marL="5747" marR="5747" marT="5747" marB="0" anchor="b">
                    <a:lnL>
                      <a:noFill/>
                    </a:lnL>
                    <a:lnR>
                      <a:noFill/>
                    </a:lnR>
                    <a:lnT>
                      <a:noFill/>
                    </a:lnT>
                    <a:lnB>
                      <a:noFill/>
                    </a:lnB>
                  </a:tcPr>
                </a:tc>
                <a:tc>
                  <a:txBody>
                    <a:bodyPr/>
                    <a:lstStyle/>
                    <a:p>
                      <a:pPr algn="l" fontAlgn="b"/>
                      <a:endParaRPr lang="en-US" sz="1000" b="0" i="0" u="none" strike="noStrike" dirty="0">
                        <a:solidFill>
                          <a:srgbClr val="000000"/>
                        </a:solidFill>
                        <a:effectLst/>
                        <a:latin typeface="Calibri" panose="020F0502020204030204" pitchFamily="34" charset="0"/>
                      </a:endParaRPr>
                    </a:p>
                  </a:txBody>
                  <a:tcPr marL="5747" marR="5747" marT="5747" marB="0" anchor="b">
                    <a:lnL>
                      <a:noFill/>
                    </a:lnL>
                    <a:lnR>
                      <a:noFill/>
                    </a:lnR>
                    <a:lnT>
                      <a:noFill/>
                    </a:lnT>
                    <a:lnB>
                      <a:noFill/>
                    </a:lnB>
                  </a:tcPr>
                </a:tc>
                <a:tc>
                  <a:txBody>
                    <a:bodyPr/>
                    <a:lstStyle/>
                    <a:p>
                      <a:pPr algn="l" fontAlgn="b"/>
                      <a:endParaRPr lang="en-US" sz="1000" b="0" i="0" u="none" strike="noStrike" dirty="0">
                        <a:solidFill>
                          <a:srgbClr val="000000"/>
                        </a:solidFill>
                        <a:effectLst/>
                        <a:latin typeface="Calibri" panose="020F0502020204030204" pitchFamily="34" charset="0"/>
                      </a:endParaRPr>
                    </a:p>
                  </a:txBody>
                  <a:tcPr marL="5747" marR="5747" marT="5747" marB="0" anchor="b">
                    <a:lnL>
                      <a:noFill/>
                    </a:lnL>
                    <a:lnR>
                      <a:noFill/>
                    </a:lnR>
                    <a:lnT>
                      <a:noFill/>
                    </a:lnT>
                    <a:lnB>
                      <a:noFill/>
                    </a:lnB>
                  </a:tcPr>
                </a:tc>
                <a:tc>
                  <a:txBody>
                    <a:bodyPr/>
                    <a:lstStyle/>
                    <a:p>
                      <a:pPr algn="l" fontAlgn="b"/>
                      <a:endParaRPr lang="en-US" sz="1000" b="0" i="0" u="none" strike="noStrike" dirty="0">
                        <a:solidFill>
                          <a:srgbClr val="000000"/>
                        </a:solidFill>
                        <a:effectLst/>
                        <a:latin typeface="Calibri" panose="020F0502020204030204" pitchFamily="34" charset="0"/>
                      </a:endParaRPr>
                    </a:p>
                  </a:txBody>
                  <a:tcPr marL="5747" marR="5747" marT="5747"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panose="020F0502020204030204" pitchFamily="34" charset="0"/>
                      </a:endParaRPr>
                    </a:p>
                  </a:txBody>
                  <a:tcPr marL="5747" marR="5747" marT="5747" marB="0" anchor="b">
                    <a:lnL>
                      <a:noFill/>
                    </a:lnL>
                    <a:lnR>
                      <a:noFill/>
                    </a:lnR>
                    <a:lnT>
                      <a:noFill/>
                    </a:lnT>
                    <a:lnB>
                      <a:noFill/>
                    </a:lnB>
                  </a:tcPr>
                </a:tc>
              </a:tr>
              <a:tr h="160914">
                <a:tc>
                  <a:txBody>
                    <a:bodyPr/>
                    <a:lstStyle/>
                    <a:p>
                      <a:pPr algn="l" fontAlgn="b"/>
                      <a:r>
                        <a:rPr lang="en-US" sz="1000" b="1" i="0" u="none" strike="noStrike" dirty="0">
                          <a:solidFill>
                            <a:srgbClr val="000000"/>
                          </a:solidFill>
                          <a:effectLst/>
                          <a:latin typeface="Calibri" panose="020F0502020204030204" pitchFamily="34" charset="0"/>
                        </a:rPr>
                        <a:t>Class</a:t>
                      </a:r>
                    </a:p>
                  </a:txBody>
                  <a:tcPr marL="5747" marR="5747" marT="5747" marB="0" anchor="b">
                    <a:lnL>
                      <a:noFill/>
                    </a:lnL>
                    <a:lnR>
                      <a:noFill/>
                    </a:lnR>
                    <a:lnT>
                      <a:noFill/>
                    </a:lnT>
                    <a:lnB>
                      <a:noFill/>
                    </a:lnB>
                  </a:tcPr>
                </a:tc>
                <a:tc gridSpan="2">
                  <a:txBody>
                    <a:bodyPr/>
                    <a:lstStyle/>
                    <a:p>
                      <a:pPr algn="l" fontAlgn="b"/>
                      <a:r>
                        <a:rPr lang="en-US" sz="1000" b="1" i="0" u="none" strike="noStrike" dirty="0">
                          <a:solidFill>
                            <a:srgbClr val="000000"/>
                          </a:solidFill>
                          <a:effectLst/>
                          <a:latin typeface="Calibri" panose="020F0502020204030204" pitchFamily="34" charset="0"/>
                        </a:rPr>
                        <a:t># BTS Members</a:t>
                      </a:r>
                    </a:p>
                  </a:txBody>
                  <a:tcPr marL="5747" marR="5747" marT="5747" marB="0" anchor="b">
                    <a:lnL>
                      <a:noFill/>
                    </a:lnL>
                    <a:lnR>
                      <a:noFill/>
                    </a:lnR>
                    <a:lnT>
                      <a:noFill/>
                    </a:lnT>
                    <a:lnB>
                      <a:noFill/>
                    </a:lnB>
                  </a:tcPr>
                </a:tc>
                <a:tc hMerge="1">
                  <a:txBody>
                    <a:bodyPr/>
                    <a:lstStyle/>
                    <a:p>
                      <a:endParaRPr lang="en-US"/>
                    </a:p>
                  </a:txBody>
                  <a:tcPr/>
                </a:tc>
                <a:tc>
                  <a:txBody>
                    <a:bodyPr/>
                    <a:lstStyle/>
                    <a:p>
                      <a:pPr algn="l" fontAlgn="b"/>
                      <a:r>
                        <a:rPr lang="en-US" sz="1000" b="1" i="0" u="none" strike="noStrike" dirty="0">
                          <a:solidFill>
                            <a:srgbClr val="000000"/>
                          </a:solidFill>
                          <a:effectLst/>
                          <a:latin typeface="Calibri" panose="020F0502020204030204" pitchFamily="34" charset="0"/>
                        </a:rPr>
                        <a:t>Class</a:t>
                      </a:r>
                    </a:p>
                  </a:txBody>
                  <a:tcPr marL="5747" marR="5747" marT="5747" marB="0" anchor="b">
                    <a:lnL>
                      <a:noFill/>
                    </a:lnL>
                    <a:lnR>
                      <a:noFill/>
                    </a:lnR>
                    <a:lnT>
                      <a:noFill/>
                    </a:lnT>
                    <a:lnB>
                      <a:noFill/>
                    </a:lnB>
                  </a:tcPr>
                </a:tc>
                <a:tc gridSpan="2">
                  <a:txBody>
                    <a:bodyPr/>
                    <a:lstStyle/>
                    <a:p>
                      <a:pPr algn="l" fontAlgn="b"/>
                      <a:r>
                        <a:rPr lang="en-US" sz="1000" b="1" i="0" u="none" strike="noStrike" dirty="0">
                          <a:solidFill>
                            <a:srgbClr val="000000"/>
                          </a:solidFill>
                          <a:effectLst/>
                          <a:latin typeface="Calibri" panose="020F0502020204030204" pitchFamily="34" charset="0"/>
                        </a:rPr>
                        <a:t># BTS Members</a:t>
                      </a:r>
                    </a:p>
                  </a:txBody>
                  <a:tcPr marL="5747" marR="5747" marT="5747" marB="0" anchor="b">
                    <a:lnL>
                      <a:noFill/>
                    </a:lnL>
                    <a:lnR>
                      <a:noFill/>
                    </a:lnR>
                    <a:lnT>
                      <a:noFill/>
                    </a:lnT>
                    <a:lnB>
                      <a:noFill/>
                    </a:lnB>
                  </a:tcPr>
                </a:tc>
                <a:tc hMerge="1">
                  <a:txBody>
                    <a:bodyPr/>
                    <a:lstStyle/>
                    <a:p>
                      <a:endParaRPr lang="en-US"/>
                    </a:p>
                  </a:txBody>
                  <a:tcPr/>
                </a:tc>
                <a:tc>
                  <a:txBody>
                    <a:bodyPr/>
                    <a:lstStyle/>
                    <a:p>
                      <a:pPr algn="l" fontAlgn="b"/>
                      <a:r>
                        <a:rPr lang="en-US" sz="1000" b="1" i="0" u="none" strike="noStrike" dirty="0">
                          <a:solidFill>
                            <a:srgbClr val="000000"/>
                          </a:solidFill>
                          <a:effectLst/>
                          <a:latin typeface="Calibri" panose="020F0502020204030204" pitchFamily="34" charset="0"/>
                        </a:rPr>
                        <a:t>Class</a:t>
                      </a:r>
                    </a:p>
                  </a:txBody>
                  <a:tcPr marL="5747" marR="5747" marT="5747" marB="0" anchor="b">
                    <a:lnL>
                      <a:noFill/>
                    </a:lnL>
                    <a:lnR>
                      <a:noFill/>
                    </a:lnR>
                    <a:lnT>
                      <a:noFill/>
                    </a:lnT>
                    <a:lnB>
                      <a:noFill/>
                    </a:lnB>
                  </a:tcPr>
                </a:tc>
                <a:tc gridSpan="2">
                  <a:txBody>
                    <a:bodyPr/>
                    <a:lstStyle/>
                    <a:p>
                      <a:pPr algn="l" fontAlgn="b"/>
                      <a:r>
                        <a:rPr lang="en-US" sz="1000" b="1" i="0" u="none" strike="noStrike" dirty="0">
                          <a:solidFill>
                            <a:srgbClr val="000000"/>
                          </a:solidFill>
                          <a:effectLst/>
                          <a:latin typeface="Calibri" panose="020F0502020204030204" pitchFamily="34" charset="0"/>
                        </a:rPr>
                        <a:t># BTS Members</a:t>
                      </a:r>
                    </a:p>
                  </a:txBody>
                  <a:tcPr marL="5747" marR="5747" marT="5747" marB="0" anchor="b">
                    <a:lnL>
                      <a:noFill/>
                    </a:lnL>
                    <a:lnR>
                      <a:noFill/>
                    </a:lnR>
                    <a:lnT>
                      <a:noFill/>
                    </a:lnT>
                    <a:lnB>
                      <a:noFill/>
                    </a:lnB>
                  </a:tcPr>
                </a:tc>
                <a:tc hMerge="1">
                  <a:txBody>
                    <a:bodyPr/>
                    <a:lstStyle/>
                    <a:p>
                      <a:endParaRPr lang="en-US"/>
                    </a:p>
                  </a:txBody>
                  <a:tcPr/>
                </a:tc>
                <a:tc>
                  <a:txBody>
                    <a:bodyPr/>
                    <a:lstStyle/>
                    <a:p>
                      <a:pPr algn="l" fontAlgn="b"/>
                      <a:r>
                        <a:rPr lang="en-US" sz="1000" b="1" i="0" u="none" strike="noStrike" dirty="0">
                          <a:solidFill>
                            <a:srgbClr val="000000"/>
                          </a:solidFill>
                          <a:effectLst/>
                          <a:latin typeface="Calibri" panose="020F0502020204030204" pitchFamily="34" charset="0"/>
                        </a:rPr>
                        <a:t>Class</a:t>
                      </a:r>
                    </a:p>
                  </a:txBody>
                  <a:tcPr marL="5747" marR="5747" marT="5747" marB="0" anchor="b">
                    <a:lnL>
                      <a:noFill/>
                    </a:lnL>
                    <a:lnR>
                      <a:noFill/>
                    </a:lnR>
                    <a:lnT>
                      <a:noFill/>
                    </a:lnT>
                    <a:lnB>
                      <a:noFill/>
                    </a:lnB>
                  </a:tcPr>
                </a:tc>
                <a:tc gridSpan="2">
                  <a:txBody>
                    <a:bodyPr/>
                    <a:lstStyle/>
                    <a:p>
                      <a:pPr algn="l" fontAlgn="b"/>
                      <a:r>
                        <a:rPr lang="en-US" sz="1000" b="1" i="0" u="none" strike="noStrike" dirty="0">
                          <a:solidFill>
                            <a:srgbClr val="000000"/>
                          </a:solidFill>
                          <a:effectLst/>
                          <a:latin typeface="Calibri" panose="020F0502020204030204" pitchFamily="34" charset="0"/>
                        </a:rPr>
                        <a:t># BTS Members</a:t>
                      </a:r>
                    </a:p>
                  </a:txBody>
                  <a:tcPr marL="5747" marR="5747" marT="5747" marB="0" anchor="b">
                    <a:lnL>
                      <a:noFill/>
                    </a:lnL>
                    <a:lnR>
                      <a:noFill/>
                    </a:lnR>
                    <a:lnT>
                      <a:noFill/>
                    </a:lnT>
                    <a:lnB>
                      <a:noFill/>
                    </a:lnB>
                  </a:tcPr>
                </a:tc>
                <a:tc hMerge="1">
                  <a:txBody>
                    <a:bodyPr/>
                    <a:lstStyle/>
                    <a:p>
                      <a:endParaRPr lang="en-US"/>
                    </a:p>
                  </a:txBody>
                  <a:tcPr/>
                </a:tc>
                <a:tc>
                  <a:txBody>
                    <a:bodyPr/>
                    <a:lstStyle/>
                    <a:p>
                      <a:pPr algn="l" fontAlgn="b"/>
                      <a:r>
                        <a:rPr lang="en-US" sz="1000" b="1" i="0" u="none" strike="noStrike" dirty="0">
                          <a:solidFill>
                            <a:srgbClr val="000000"/>
                          </a:solidFill>
                          <a:effectLst/>
                          <a:latin typeface="Calibri" panose="020F0502020204030204" pitchFamily="34" charset="0"/>
                        </a:rPr>
                        <a:t>Class</a:t>
                      </a:r>
                    </a:p>
                  </a:txBody>
                  <a:tcPr marL="5747" marR="5747" marT="5747" marB="0" anchor="b">
                    <a:lnL>
                      <a:noFill/>
                    </a:lnL>
                    <a:lnR>
                      <a:noFill/>
                    </a:lnR>
                    <a:lnT>
                      <a:noFill/>
                    </a:lnT>
                    <a:lnB>
                      <a:noFill/>
                    </a:lnB>
                  </a:tcPr>
                </a:tc>
                <a:tc gridSpan="2">
                  <a:txBody>
                    <a:bodyPr/>
                    <a:lstStyle/>
                    <a:p>
                      <a:pPr algn="l" fontAlgn="b"/>
                      <a:r>
                        <a:rPr lang="en-US" sz="1000" b="1" i="0" u="none" strike="noStrike" dirty="0">
                          <a:solidFill>
                            <a:srgbClr val="000000"/>
                          </a:solidFill>
                          <a:effectLst/>
                          <a:latin typeface="Calibri" panose="020F0502020204030204" pitchFamily="34" charset="0"/>
                        </a:rPr>
                        <a:t># BTS Members</a:t>
                      </a:r>
                    </a:p>
                  </a:txBody>
                  <a:tcPr marL="5747" marR="5747" marT="5747" marB="0" anchor="b">
                    <a:lnL>
                      <a:noFill/>
                    </a:lnL>
                    <a:lnR>
                      <a:noFill/>
                    </a:lnR>
                    <a:lnT>
                      <a:noFill/>
                    </a:lnT>
                    <a:lnB>
                      <a:noFill/>
                    </a:lnB>
                  </a:tcPr>
                </a:tc>
                <a:tc hMerge="1">
                  <a:txBody>
                    <a:bodyPr/>
                    <a:lstStyle/>
                    <a:p>
                      <a:endParaRPr lang="en-US"/>
                    </a:p>
                  </a:txBody>
                  <a:tcPr/>
                </a:tc>
                <a:tc>
                  <a:txBody>
                    <a:bodyPr/>
                    <a:lstStyle/>
                    <a:p>
                      <a:pPr algn="l" fontAlgn="b"/>
                      <a:r>
                        <a:rPr lang="en-US" sz="1000" b="1" i="0" u="none" strike="noStrike" dirty="0">
                          <a:solidFill>
                            <a:srgbClr val="000000"/>
                          </a:solidFill>
                          <a:effectLst/>
                          <a:latin typeface="Calibri" panose="020F0502020204030204" pitchFamily="34" charset="0"/>
                        </a:rPr>
                        <a:t>Class</a:t>
                      </a:r>
                    </a:p>
                  </a:txBody>
                  <a:tcPr marL="5747" marR="5747" marT="5747" marB="0" anchor="b">
                    <a:lnL>
                      <a:noFill/>
                    </a:lnL>
                    <a:lnR>
                      <a:noFill/>
                    </a:lnR>
                    <a:lnT>
                      <a:noFill/>
                    </a:lnT>
                    <a:lnB>
                      <a:noFill/>
                    </a:lnB>
                  </a:tcPr>
                </a:tc>
                <a:tc gridSpan="2">
                  <a:txBody>
                    <a:bodyPr/>
                    <a:lstStyle/>
                    <a:p>
                      <a:pPr algn="l" fontAlgn="b"/>
                      <a:r>
                        <a:rPr lang="en-US" sz="1000" b="1" i="0" u="none" strike="noStrike" dirty="0">
                          <a:solidFill>
                            <a:srgbClr val="000000"/>
                          </a:solidFill>
                          <a:effectLst/>
                          <a:latin typeface="Calibri" panose="020F0502020204030204" pitchFamily="34" charset="0"/>
                        </a:rPr>
                        <a:t># BTS Members</a:t>
                      </a:r>
                    </a:p>
                  </a:txBody>
                  <a:tcPr marL="5747" marR="5747" marT="5747" marB="0" anchor="b">
                    <a:lnL>
                      <a:noFill/>
                    </a:lnL>
                    <a:lnR>
                      <a:noFill/>
                    </a:lnR>
                    <a:lnT>
                      <a:noFill/>
                    </a:lnT>
                    <a:lnB>
                      <a:noFill/>
                    </a:lnB>
                  </a:tcPr>
                </a:tc>
                <a:tc hMerge="1">
                  <a:txBody>
                    <a:bodyPr/>
                    <a:lstStyle/>
                    <a:p>
                      <a:endParaRPr lang="en-US"/>
                    </a:p>
                  </a:txBody>
                  <a:tcPr/>
                </a:tc>
              </a:tr>
              <a:tr h="160914">
                <a:tc>
                  <a:txBody>
                    <a:bodyPr/>
                    <a:lstStyle/>
                    <a:p>
                      <a:pPr algn="r" fontAlgn="b"/>
                      <a:r>
                        <a:rPr lang="en-US" sz="1000" b="1" i="0" u="none" strike="noStrike" dirty="0">
                          <a:solidFill>
                            <a:srgbClr val="000000"/>
                          </a:solidFill>
                          <a:effectLst/>
                          <a:latin typeface="Calibri" panose="020F0502020204030204" pitchFamily="34" charset="0"/>
                        </a:rPr>
                        <a:t>1990</a:t>
                      </a:r>
                    </a:p>
                  </a:txBody>
                  <a:tcPr marL="5747" marR="5747" marT="5747" marB="0" anchor="b">
                    <a:lnL>
                      <a:noFill/>
                    </a:lnL>
                    <a:lnR>
                      <a:noFill/>
                    </a:lnR>
                    <a:lnT>
                      <a:noFill/>
                    </a:lnT>
                    <a:lnB>
                      <a:noFill/>
                    </a:lnB>
                  </a:tcPr>
                </a:tc>
                <a:tc>
                  <a:txBody>
                    <a:bodyPr/>
                    <a:lstStyle/>
                    <a:p>
                      <a:pPr algn="r" fontAlgn="b"/>
                      <a:r>
                        <a:rPr lang="en-US" sz="1000" b="1" i="0" u="none" strike="noStrike" dirty="0">
                          <a:solidFill>
                            <a:srgbClr val="000000"/>
                          </a:solidFill>
                          <a:effectLst/>
                          <a:latin typeface="Calibri" panose="020F0502020204030204" pitchFamily="34" charset="0"/>
                        </a:rPr>
                        <a:t>10</a:t>
                      </a:r>
                    </a:p>
                  </a:txBody>
                  <a:tcPr marL="5747" marR="5747" marT="5747" marB="0" anchor="b">
                    <a:lnL>
                      <a:noFill/>
                    </a:lnL>
                    <a:lnR>
                      <a:noFill/>
                    </a:lnR>
                    <a:lnT>
                      <a:noFill/>
                    </a:lnT>
                    <a:lnB>
                      <a:noFill/>
                    </a:lnB>
                  </a:tcPr>
                </a:tc>
                <a:tc>
                  <a:txBody>
                    <a:bodyPr/>
                    <a:lstStyle/>
                    <a:p>
                      <a:pPr algn="l" fontAlgn="b"/>
                      <a:endParaRPr lang="en-US" sz="1000" b="0" i="0" u="none" strike="noStrike" dirty="0">
                        <a:solidFill>
                          <a:srgbClr val="000000"/>
                        </a:solidFill>
                        <a:effectLst/>
                        <a:latin typeface="Calibri" panose="020F0502020204030204" pitchFamily="34" charset="0"/>
                      </a:endParaRPr>
                    </a:p>
                  </a:txBody>
                  <a:tcPr marL="5747" marR="5747" marT="5747" marB="0" anchor="b">
                    <a:lnL>
                      <a:noFill/>
                    </a:lnL>
                    <a:lnR>
                      <a:noFill/>
                    </a:lnR>
                    <a:lnT>
                      <a:noFill/>
                    </a:lnT>
                    <a:lnB>
                      <a:noFill/>
                    </a:lnB>
                  </a:tcPr>
                </a:tc>
                <a:tc>
                  <a:txBody>
                    <a:bodyPr/>
                    <a:lstStyle/>
                    <a:p>
                      <a:pPr algn="r" fontAlgn="b"/>
                      <a:r>
                        <a:rPr lang="en-US" sz="1000" b="1" i="0" u="none" strike="noStrike" dirty="0">
                          <a:solidFill>
                            <a:srgbClr val="000000"/>
                          </a:solidFill>
                          <a:effectLst/>
                          <a:latin typeface="Calibri" panose="020F0502020204030204" pitchFamily="34" charset="0"/>
                        </a:rPr>
                        <a:t>1985</a:t>
                      </a:r>
                    </a:p>
                  </a:txBody>
                  <a:tcPr marL="5747" marR="5747" marT="5747" marB="0" anchor="b">
                    <a:lnL>
                      <a:noFill/>
                    </a:lnL>
                    <a:lnR>
                      <a:noFill/>
                    </a:lnR>
                    <a:lnT>
                      <a:noFill/>
                    </a:lnT>
                    <a:lnB>
                      <a:noFill/>
                    </a:lnB>
                  </a:tcPr>
                </a:tc>
                <a:tc>
                  <a:txBody>
                    <a:bodyPr/>
                    <a:lstStyle/>
                    <a:p>
                      <a:pPr algn="r" fontAlgn="b"/>
                      <a:r>
                        <a:rPr lang="en-US" sz="1000" b="1" i="0" u="none" strike="noStrike" dirty="0">
                          <a:solidFill>
                            <a:srgbClr val="000000"/>
                          </a:solidFill>
                          <a:effectLst/>
                          <a:latin typeface="Calibri" panose="020F0502020204030204" pitchFamily="34" charset="0"/>
                        </a:rPr>
                        <a:t>19</a:t>
                      </a:r>
                    </a:p>
                  </a:txBody>
                  <a:tcPr marL="5747" marR="5747" marT="5747" marB="0" anchor="b">
                    <a:lnL>
                      <a:noFill/>
                    </a:lnL>
                    <a:lnR>
                      <a:noFill/>
                    </a:lnR>
                    <a:lnT>
                      <a:noFill/>
                    </a:lnT>
                    <a:lnB>
                      <a:noFill/>
                    </a:lnB>
                  </a:tcPr>
                </a:tc>
                <a:tc>
                  <a:txBody>
                    <a:bodyPr/>
                    <a:lstStyle/>
                    <a:p>
                      <a:pPr algn="l" fontAlgn="b"/>
                      <a:endParaRPr lang="en-US" sz="1000" b="0" i="0" u="none" strike="noStrike" dirty="0">
                        <a:solidFill>
                          <a:srgbClr val="000000"/>
                        </a:solidFill>
                        <a:effectLst/>
                        <a:latin typeface="Calibri" panose="020F0502020204030204" pitchFamily="34" charset="0"/>
                      </a:endParaRPr>
                    </a:p>
                  </a:txBody>
                  <a:tcPr marL="5747" marR="5747" marT="5747" marB="0" anchor="b">
                    <a:lnL>
                      <a:noFill/>
                    </a:lnL>
                    <a:lnR>
                      <a:noFill/>
                    </a:lnR>
                    <a:lnT>
                      <a:noFill/>
                    </a:lnT>
                    <a:lnB>
                      <a:noFill/>
                    </a:lnB>
                  </a:tcPr>
                </a:tc>
                <a:tc>
                  <a:txBody>
                    <a:bodyPr/>
                    <a:lstStyle/>
                    <a:p>
                      <a:pPr algn="r" fontAlgn="b"/>
                      <a:r>
                        <a:rPr lang="en-US" sz="1000" b="0" i="0" u="none" strike="noStrike" dirty="0">
                          <a:solidFill>
                            <a:srgbClr val="000000"/>
                          </a:solidFill>
                          <a:effectLst/>
                          <a:latin typeface="Calibri" panose="020F0502020204030204" pitchFamily="34" charset="0"/>
                        </a:rPr>
                        <a:t>1981</a:t>
                      </a:r>
                    </a:p>
                  </a:txBody>
                  <a:tcPr marL="5747" marR="5747" marT="5747" marB="0" anchor="b">
                    <a:lnL>
                      <a:noFill/>
                    </a:lnL>
                    <a:lnR>
                      <a:noFill/>
                    </a:lnR>
                    <a:lnT>
                      <a:noFill/>
                    </a:lnT>
                    <a:lnB>
                      <a:noFill/>
                    </a:lnB>
                  </a:tcPr>
                </a:tc>
                <a:tc>
                  <a:txBody>
                    <a:bodyPr/>
                    <a:lstStyle/>
                    <a:p>
                      <a:pPr algn="r" fontAlgn="b"/>
                      <a:r>
                        <a:rPr lang="en-US" sz="1000" b="0" i="0" u="none" strike="noStrike" dirty="0">
                          <a:solidFill>
                            <a:srgbClr val="000000"/>
                          </a:solidFill>
                          <a:effectLst/>
                          <a:latin typeface="Calibri" panose="020F0502020204030204" pitchFamily="34" charset="0"/>
                        </a:rPr>
                        <a:t>6</a:t>
                      </a:r>
                    </a:p>
                  </a:txBody>
                  <a:tcPr marL="5747" marR="5747" marT="5747" marB="0" anchor="b">
                    <a:lnL>
                      <a:noFill/>
                    </a:lnL>
                    <a:lnR>
                      <a:noFill/>
                    </a:lnR>
                    <a:lnT>
                      <a:noFill/>
                    </a:lnT>
                    <a:lnB>
                      <a:noFill/>
                    </a:lnB>
                  </a:tcPr>
                </a:tc>
                <a:tc>
                  <a:txBody>
                    <a:bodyPr/>
                    <a:lstStyle/>
                    <a:p>
                      <a:pPr algn="l" fontAlgn="b"/>
                      <a:endParaRPr lang="en-US" sz="1000" b="0" i="0" u="none" strike="noStrike" dirty="0">
                        <a:solidFill>
                          <a:srgbClr val="000000"/>
                        </a:solidFill>
                        <a:effectLst/>
                        <a:latin typeface="Calibri" panose="020F0502020204030204" pitchFamily="34" charset="0"/>
                      </a:endParaRPr>
                    </a:p>
                  </a:txBody>
                  <a:tcPr marL="5747" marR="5747" marT="5747" marB="0" anchor="b">
                    <a:lnL>
                      <a:noFill/>
                    </a:lnL>
                    <a:lnR>
                      <a:noFill/>
                    </a:lnR>
                    <a:lnT>
                      <a:noFill/>
                    </a:lnT>
                    <a:lnB>
                      <a:noFill/>
                    </a:lnB>
                  </a:tcPr>
                </a:tc>
                <a:tc>
                  <a:txBody>
                    <a:bodyPr/>
                    <a:lstStyle/>
                    <a:p>
                      <a:pPr algn="l" fontAlgn="b"/>
                      <a:endParaRPr lang="en-US" sz="1000" b="0" i="0" u="none" strike="noStrike" dirty="0">
                        <a:solidFill>
                          <a:srgbClr val="000000"/>
                        </a:solidFill>
                        <a:effectLst/>
                        <a:latin typeface="Calibri" panose="020F0502020204030204" pitchFamily="34" charset="0"/>
                      </a:endParaRPr>
                    </a:p>
                  </a:txBody>
                  <a:tcPr marL="5747" marR="5747" marT="5747" marB="0" anchor="b">
                    <a:lnL>
                      <a:noFill/>
                    </a:lnL>
                    <a:lnR>
                      <a:noFill/>
                    </a:lnR>
                    <a:lnT>
                      <a:noFill/>
                    </a:lnT>
                    <a:lnB>
                      <a:noFill/>
                    </a:lnB>
                  </a:tcPr>
                </a:tc>
                <a:tc>
                  <a:txBody>
                    <a:bodyPr/>
                    <a:lstStyle/>
                    <a:p>
                      <a:pPr algn="l" fontAlgn="b"/>
                      <a:endParaRPr lang="en-US" sz="1000" b="0" i="0" u="none" strike="noStrike" dirty="0">
                        <a:solidFill>
                          <a:srgbClr val="000000"/>
                        </a:solidFill>
                        <a:effectLst/>
                        <a:latin typeface="Calibri" panose="020F0502020204030204" pitchFamily="34" charset="0"/>
                      </a:endParaRPr>
                    </a:p>
                  </a:txBody>
                  <a:tcPr marL="5747" marR="5747" marT="5747" marB="0" anchor="b">
                    <a:lnL>
                      <a:noFill/>
                    </a:lnL>
                    <a:lnR>
                      <a:noFill/>
                    </a:lnR>
                    <a:lnT>
                      <a:noFill/>
                    </a:lnT>
                    <a:lnB>
                      <a:noFill/>
                    </a:lnB>
                  </a:tcPr>
                </a:tc>
                <a:tc>
                  <a:txBody>
                    <a:bodyPr/>
                    <a:lstStyle/>
                    <a:p>
                      <a:pPr algn="l" fontAlgn="b"/>
                      <a:endParaRPr lang="en-US" sz="1000" b="0" i="0" u="none" strike="noStrike" dirty="0">
                        <a:solidFill>
                          <a:srgbClr val="000000"/>
                        </a:solidFill>
                        <a:effectLst/>
                        <a:latin typeface="Calibri" panose="020F0502020204030204" pitchFamily="34" charset="0"/>
                      </a:endParaRPr>
                    </a:p>
                  </a:txBody>
                  <a:tcPr marL="5747" marR="5747" marT="5747" marB="0" anchor="b">
                    <a:lnL>
                      <a:noFill/>
                    </a:lnL>
                    <a:lnR>
                      <a:noFill/>
                    </a:lnR>
                    <a:lnT>
                      <a:noFill/>
                    </a:lnT>
                    <a:lnB>
                      <a:noFill/>
                    </a:lnB>
                  </a:tcPr>
                </a:tc>
                <a:tc>
                  <a:txBody>
                    <a:bodyPr/>
                    <a:lstStyle/>
                    <a:p>
                      <a:pPr algn="l" fontAlgn="b"/>
                      <a:endParaRPr lang="en-US" sz="1000" b="0" i="0" u="none" strike="noStrike" dirty="0">
                        <a:solidFill>
                          <a:srgbClr val="000000"/>
                        </a:solidFill>
                        <a:effectLst/>
                        <a:latin typeface="Calibri" panose="020F0502020204030204" pitchFamily="34" charset="0"/>
                      </a:endParaRPr>
                    </a:p>
                  </a:txBody>
                  <a:tcPr marL="5747" marR="5747" marT="5747" marB="0" anchor="b">
                    <a:lnL>
                      <a:noFill/>
                    </a:lnL>
                    <a:lnR>
                      <a:noFill/>
                    </a:lnR>
                    <a:lnT>
                      <a:noFill/>
                    </a:lnT>
                    <a:lnB>
                      <a:noFill/>
                    </a:lnB>
                  </a:tcPr>
                </a:tc>
                <a:tc>
                  <a:txBody>
                    <a:bodyPr/>
                    <a:lstStyle/>
                    <a:p>
                      <a:pPr algn="l" fontAlgn="b"/>
                      <a:endParaRPr lang="en-US" sz="1000" b="0" i="0" u="none" strike="noStrike" dirty="0">
                        <a:solidFill>
                          <a:srgbClr val="000000"/>
                        </a:solidFill>
                        <a:effectLst/>
                        <a:latin typeface="Calibri" panose="020F0502020204030204" pitchFamily="34" charset="0"/>
                      </a:endParaRPr>
                    </a:p>
                  </a:txBody>
                  <a:tcPr marL="5747" marR="5747" marT="5747" marB="0" anchor="b">
                    <a:lnL>
                      <a:noFill/>
                    </a:lnL>
                    <a:lnR>
                      <a:noFill/>
                    </a:lnR>
                    <a:lnT>
                      <a:noFill/>
                    </a:lnT>
                    <a:lnB>
                      <a:noFill/>
                    </a:lnB>
                  </a:tcPr>
                </a:tc>
                <a:tc>
                  <a:txBody>
                    <a:bodyPr/>
                    <a:lstStyle/>
                    <a:p>
                      <a:pPr algn="l" fontAlgn="b"/>
                      <a:endParaRPr lang="en-US" sz="1000" b="0" i="0" u="none" strike="noStrike" dirty="0">
                        <a:solidFill>
                          <a:srgbClr val="000000"/>
                        </a:solidFill>
                        <a:effectLst/>
                        <a:latin typeface="Calibri" panose="020F0502020204030204" pitchFamily="34" charset="0"/>
                      </a:endParaRPr>
                    </a:p>
                  </a:txBody>
                  <a:tcPr marL="5747" marR="5747" marT="5747" marB="0" anchor="b">
                    <a:lnL>
                      <a:noFill/>
                    </a:lnL>
                    <a:lnR>
                      <a:noFill/>
                    </a:lnR>
                    <a:lnT>
                      <a:noFill/>
                    </a:lnT>
                    <a:lnB>
                      <a:noFill/>
                    </a:lnB>
                  </a:tcPr>
                </a:tc>
                <a:tc>
                  <a:txBody>
                    <a:bodyPr/>
                    <a:lstStyle/>
                    <a:p>
                      <a:pPr algn="l" fontAlgn="b"/>
                      <a:r>
                        <a:rPr lang="en-US" sz="1000" b="0" i="0" u="none" strike="noStrike" dirty="0">
                          <a:solidFill>
                            <a:srgbClr val="000000"/>
                          </a:solidFill>
                          <a:effectLst/>
                          <a:latin typeface="Calibri" panose="020F0502020204030204" pitchFamily="34" charset="0"/>
                        </a:rPr>
                        <a:t>1965</a:t>
                      </a:r>
                    </a:p>
                  </a:txBody>
                  <a:tcPr marL="5747" marR="5747" marT="5747" marB="0" anchor="b">
                    <a:lnL>
                      <a:noFill/>
                    </a:lnL>
                    <a:lnR>
                      <a:noFill/>
                    </a:lnR>
                    <a:lnT>
                      <a:noFill/>
                    </a:lnT>
                    <a:lnB>
                      <a:noFill/>
                    </a:lnB>
                  </a:tcPr>
                </a:tc>
                <a:tc>
                  <a:txBody>
                    <a:bodyPr/>
                    <a:lstStyle/>
                    <a:p>
                      <a:pPr algn="r" fontAlgn="b"/>
                      <a:r>
                        <a:rPr lang="en-US" sz="1000" b="0" i="0" u="none" strike="noStrike" dirty="0">
                          <a:solidFill>
                            <a:srgbClr val="000000"/>
                          </a:solidFill>
                          <a:effectLst/>
                          <a:latin typeface="Calibri" panose="020F0502020204030204" pitchFamily="34" charset="0"/>
                        </a:rPr>
                        <a:t>50</a:t>
                      </a:r>
                    </a:p>
                  </a:txBody>
                  <a:tcPr marL="5747" marR="5747" marT="5747"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panose="020F0502020204030204" pitchFamily="34" charset="0"/>
                      </a:endParaRPr>
                    </a:p>
                  </a:txBody>
                  <a:tcPr marL="5747" marR="5747" marT="5747" marB="0" anchor="b">
                    <a:lnL>
                      <a:noFill/>
                    </a:lnL>
                    <a:lnR>
                      <a:noFill/>
                    </a:lnR>
                    <a:lnT>
                      <a:noFill/>
                    </a:lnT>
                    <a:lnB>
                      <a:noFill/>
                    </a:lnB>
                  </a:tcPr>
                </a:tc>
              </a:tr>
              <a:tr h="160914">
                <a:tc>
                  <a:txBody>
                    <a:bodyPr/>
                    <a:lstStyle/>
                    <a:p>
                      <a:pPr algn="r" fontAlgn="b"/>
                      <a:r>
                        <a:rPr lang="en-US" sz="1000" b="0" i="0" u="none" strike="noStrike" dirty="0">
                          <a:solidFill>
                            <a:srgbClr val="000000"/>
                          </a:solidFill>
                          <a:effectLst/>
                          <a:latin typeface="Calibri" panose="020F0502020204030204" pitchFamily="34" charset="0"/>
                        </a:rPr>
                        <a:t>1989</a:t>
                      </a:r>
                    </a:p>
                  </a:txBody>
                  <a:tcPr marL="5747" marR="5747" marT="5747" marB="0" anchor="b">
                    <a:lnL>
                      <a:noFill/>
                    </a:lnL>
                    <a:lnR>
                      <a:noFill/>
                    </a:lnR>
                    <a:lnT>
                      <a:noFill/>
                    </a:lnT>
                    <a:lnB>
                      <a:noFill/>
                    </a:lnB>
                  </a:tcPr>
                </a:tc>
                <a:tc>
                  <a:txBody>
                    <a:bodyPr/>
                    <a:lstStyle/>
                    <a:p>
                      <a:pPr algn="r" fontAlgn="b"/>
                      <a:r>
                        <a:rPr lang="en-US" sz="1000" b="0" i="0" u="none" strike="noStrike" dirty="0">
                          <a:solidFill>
                            <a:srgbClr val="000000"/>
                          </a:solidFill>
                          <a:effectLst/>
                          <a:latin typeface="Calibri" panose="020F0502020204030204" pitchFamily="34" charset="0"/>
                        </a:rPr>
                        <a:t>3</a:t>
                      </a:r>
                    </a:p>
                  </a:txBody>
                  <a:tcPr marL="5747" marR="5747" marT="5747" marB="0" anchor="b">
                    <a:lnL>
                      <a:noFill/>
                    </a:lnL>
                    <a:lnR>
                      <a:noFill/>
                    </a:lnR>
                    <a:lnT>
                      <a:noFill/>
                    </a:lnT>
                    <a:lnB>
                      <a:noFill/>
                    </a:lnB>
                  </a:tcPr>
                </a:tc>
                <a:tc>
                  <a:txBody>
                    <a:bodyPr/>
                    <a:lstStyle/>
                    <a:p>
                      <a:pPr algn="l" fontAlgn="b"/>
                      <a:endParaRPr lang="en-US" sz="1000" b="0" i="0" u="none" strike="noStrike" dirty="0">
                        <a:solidFill>
                          <a:srgbClr val="000000"/>
                        </a:solidFill>
                        <a:effectLst/>
                        <a:latin typeface="Calibri" panose="020F0502020204030204" pitchFamily="34" charset="0"/>
                      </a:endParaRPr>
                    </a:p>
                  </a:txBody>
                  <a:tcPr marL="5747" marR="5747" marT="5747" marB="0" anchor="b">
                    <a:lnL>
                      <a:noFill/>
                    </a:lnL>
                    <a:lnR>
                      <a:noFill/>
                    </a:lnR>
                    <a:lnT>
                      <a:noFill/>
                    </a:lnT>
                    <a:lnB>
                      <a:noFill/>
                    </a:lnB>
                  </a:tcPr>
                </a:tc>
                <a:tc>
                  <a:txBody>
                    <a:bodyPr/>
                    <a:lstStyle/>
                    <a:p>
                      <a:pPr algn="r" fontAlgn="b"/>
                      <a:r>
                        <a:rPr lang="en-US" sz="1000" b="0" i="0" u="none" strike="noStrike" dirty="0">
                          <a:solidFill>
                            <a:srgbClr val="000000"/>
                          </a:solidFill>
                          <a:effectLst/>
                          <a:latin typeface="Calibri" panose="020F0502020204030204" pitchFamily="34" charset="0"/>
                        </a:rPr>
                        <a:t>1984</a:t>
                      </a:r>
                    </a:p>
                  </a:txBody>
                  <a:tcPr marL="5747" marR="5747" marT="5747" marB="0" anchor="b">
                    <a:lnL>
                      <a:noFill/>
                    </a:lnL>
                    <a:lnR>
                      <a:noFill/>
                    </a:lnR>
                    <a:lnT>
                      <a:noFill/>
                    </a:lnT>
                    <a:lnB>
                      <a:noFill/>
                    </a:lnB>
                  </a:tcPr>
                </a:tc>
                <a:tc>
                  <a:txBody>
                    <a:bodyPr/>
                    <a:lstStyle/>
                    <a:p>
                      <a:pPr algn="r" fontAlgn="b"/>
                      <a:r>
                        <a:rPr lang="en-US" sz="1000" b="0" i="0" u="none" strike="noStrike" dirty="0">
                          <a:solidFill>
                            <a:srgbClr val="000000"/>
                          </a:solidFill>
                          <a:effectLst/>
                          <a:latin typeface="Calibri" panose="020F0502020204030204" pitchFamily="34" charset="0"/>
                        </a:rPr>
                        <a:t>12</a:t>
                      </a:r>
                    </a:p>
                  </a:txBody>
                  <a:tcPr marL="5747" marR="5747" marT="5747" marB="0" anchor="b">
                    <a:lnL>
                      <a:noFill/>
                    </a:lnL>
                    <a:lnR>
                      <a:noFill/>
                    </a:lnR>
                    <a:lnT>
                      <a:noFill/>
                    </a:lnT>
                    <a:lnB>
                      <a:noFill/>
                    </a:lnB>
                  </a:tcPr>
                </a:tc>
                <a:tc>
                  <a:txBody>
                    <a:bodyPr/>
                    <a:lstStyle/>
                    <a:p>
                      <a:pPr algn="l" fontAlgn="b"/>
                      <a:endParaRPr lang="en-US" sz="1000" b="0" i="0" u="none" strike="noStrike" dirty="0">
                        <a:solidFill>
                          <a:srgbClr val="000000"/>
                        </a:solidFill>
                        <a:effectLst/>
                        <a:latin typeface="Calibri" panose="020F0502020204030204" pitchFamily="34" charset="0"/>
                      </a:endParaRPr>
                    </a:p>
                  </a:txBody>
                  <a:tcPr marL="5747" marR="5747" marT="5747" marB="0" anchor="b">
                    <a:lnL>
                      <a:noFill/>
                    </a:lnL>
                    <a:lnR>
                      <a:noFill/>
                    </a:lnR>
                    <a:lnT>
                      <a:noFill/>
                    </a:lnT>
                    <a:lnB>
                      <a:noFill/>
                    </a:lnB>
                  </a:tcPr>
                </a:tc>
                <a:tc>
                  <a:txBody>
                    <a:bodyPr/>
                    <a:lstStyle/>
                    <a:p>
                      <a:pPr algn="r" fontAlgn="b"/>
                      <a:r>
                        <a:rPr lang="en-US" sz="1000" b="1" i="0" u="none" strike="noStrike" dirty="0">
                          <a:solidFill>
                            <a:srgbClr val="000000"/>
                          </a:solidFill>
                          <a:effectLst/>
                          <a:latin typeface="Calibri" panose="020F0502020204030204" pitchFamily="34" charset="0"/>
                        </a:rPr>
                        <a:t>1980</a:t>
                      </a:r>
                    </a:p>
                  </a:txBody>
                  <a:tcPr marL="5747" marR="5747" marT="5747" marB="0" anchor="b">
                    <a:lnL>
                      <a:noFill/>
                    </a:lnL>
                    <a:lnR>
                      <a:noFill/>
                    </a:lnR>
                    <a:lnT>
                      <a:noFill/>
                    </a:lnT>
                    <a:lnB>
                      <a:noFill/>
                    </a:lnB>
                  </a:tcPr>
                </a:tc>
                <a:tc>
                  <a:txBody>
                    <a:bodyPr/>
                    <a:lstStyle/>
                    <a:p>
                      <a:pPr algn="r" fontAlgn="b"/>
                      <a:r>
                        <a:rPr lang="en-US" sz="1000" b="1" i="0" u="none" strike="noStrike" dirty="0">
                          <a:solidFill>
                            <a:srgbClr val="000000"/>
                          </a:solidFill>
                          <a:effectLst/>
                          <a:latin typeface="Calibri" panose="020F0502020204030204" pitchFamily="34" charset="0"/>
                        </a:rPr>
                        <a:t>35</a:t>
                      </a:r>
                    </a:p>
                  </a:txBody>
                  <a:tcPr marL="5747" marR="5747" marT="5747" marB="0" anchor="b">
                    <a:lnL>
                      <a:noFill/>
                    </a:lnL>
                    <a:lnR>
                      <a:noFill/>
                    </a:lnR>
                    <a:lnT>
                      <a:noFill/>
                    </a:lnT>
                    <a:lnB>
                      <a:noFill/>
                    </a:lnB>
                  </a:tcPr>
                </a:tc>
                <a:tc>
                  <a:txBody>
                    <a:bodyPr/>
                    <a:lstStyle/>
                    <a:p>
                      <a:pPr algn="l" fontAlgn="b"/>
                      <a:endParaRPr lang="en-US" sz="1000" b="0" i="0" u="none" strike="noStrike" dirty="0">
                        <a:solidFill>
                          <a:srgbClr val="000000"/>
                        </a:solidFill>
                        <a:effectLst/>
                        <a:latin typeface="Calibri" panose="020F0502020204030204" pitchFamily="34" charset="0"/>
                      </a:endParaRPr>
                    </a:p>
                  </a:txBody>
                  <a:tcPr marL="5747" marR="5747" marT="5747" marB="0" anchor="b">
                    <a:lnL>
                      <a:noFill/>
                    </a:lnL>
                    <a:lnR>
                      <a:noFill/>
                    </a:lnR>
                    <a:lnT>
                      <a:noFill/>
                    </a:lnT>
                    <a:lnB>
                      <a:noFill/>
                    </a:lnB>
                  </a:tcPr>
                </a:tc>
                <a:tc>
                  <a:txBody>
                    <a:bodyPr/>
                    <a:lstStyle/>
                    <a:p>
                      <a:pPr algn="l" fontAlgn="b"/>
                      <a:r>
                        <a:rPr lang="en-US" sz="1000" b="0" i="0" u="none" strike="noStrike" dirty="0">
                          <a:solidFill>
                            <a:srgbClr val="000000"/>
                          </a:solidFill>
                          <a:effectLst/>
                          <a:latin typeface="Calibri" panose="020F0502020204030204" pitchFamily="34" charset="0"/>
                        </a:rPr>
                        <a:t>1975</a:t>
                      </a:r>
                    </a:p>
                  </a:txBody>
                  <a:tcPr marL="5747" marR="5747" marT="5747" marB="0" anchor="b">
                    <a:lnL>
                      <a:noFill/>
                    </a:lnL>
                    <a:lnR>
                      <a:noFill/>
                    </a:lnR>
                    <a:lnT>
                      <a:noFill/>
                    </a:lnT>
                    <a:lnB>
                      <a:noFill/>
                    </a:lnB>
                  </a:tcPr>
                </a:tc>
                <a:tc>
                  <a:txBody>
                    <a:bodyPr/>
                    <a:lstStyle/>
                    <a:p>
                      <a:pPr algn="r" fontAlgn="b"/>
                      <a:r>
                        <a:rPr lang="en-US" sz="1000" b="0" i="0" u="none" strike="noStrike" dirty="0">
                          <a:solidFill>
                            <a:srgbClr val="000000"/>
                          </a:solidFill>
                          <a:effectLst/>
                          <a:latin typeface="Calibri" panose="020F0502020204030204" pitchFamily="34" charset="0"/>
                        </a:rPr>
                        <a:t>7</a:t>
                      </a:r>
                    </a:p>
                  </a:txBody>
                  <a:tcPr marL="5747" marR="5747" marT="5747" marB="0" anchor="b">
                    <a:lnL>
                      <a:noFill/>
                    </a:lnL>
                    <a:lnR>
                      <a:noFill/>
                    </a:lnR>
                    <a:lnT>
                      <a:noFill/>
                    </a:lnT>
                    <a:lnB>
                      <a:noFill/>
                    </a:lnB>
                  </a:tcPr>
                </a:tc>
                <a:tc>
                  <a:txBody>
                    <a:bodyPr/>
                    <a:lstStyle/>
                    <a:p>
                      <a:pPr algn="l" fontAlgn="b"/>
                      <a:endParaRPr lang="en-US" sz="1000" b="0" i="0" u="none" strike="noStrike" dirty="0">
                        <a:solidFill>
                          <a:srgbClr val="000000"/>
                        </a:solidFill>
                        <a:effectLst/>
                        <a:latin typeface="Calibri" panose="020F0502020204030204" pitchFamily="34" charset="0"/>
                      </a:endParaRPr>
                    </a:p>
                  </a:txBody>
                  <a:tcPr marL="5747" marR="5747" marT="5747" marB="0" anchor="b">
                    <a:lnL>
                      <a:noFill/>
                    </a:lnL>
                    <a:lnR>
                      <a:noFill/>
                    </a:lnR>
                    <a:lnT>
                      <a:noFill/>
                    </a:lnT>
                    <a:lnB>
                      <a:noFill/>
                    </a:lnB>
                  </a:tcPr>
                </a:tc>
                <a:tc>
                  <a:txBody>
                    <a:bodyPr/>
                    <a:lstStyle/>
                    <a:p>
                      <a:pPr algn="l" fontAlgn="b"/>
                      <a:r>
                        <a:rPr lang="en-US" sz="1000" b="0" i="0" u="none" strike="noStrike" dirty="0">
                          <a:solidFill>
                            <a:srgbClr val="000000"/>
                          </a:solidFill>
                          <a:effectLst/>
                          <a:latin typeface="Calibri" panose="020F0502020204030204" pitchFamily="34" charset="0"/>
                        </a:rPr>
                        <a:t>1969</a:t>
                      </a:r>
                    </a:p>
                  </a:txBody>
                  <a:tcPr marL="5747" marR="5747" marT="5747" marB="0" anchor="b">
                    <a:lnL>
                      <a:noFill/>
                    </a:lnL>
                    <a:lnR>
                      <a:noFill/>
                    </a:lnR>
                    <a:lnT>
                      <a:noFill/>
                    </a:lnT>
                    <a:lnB>
                      <a:noFill/>
                    </a:lnB>
                  </a:tcPr>
                </a:tc>
                <a:tc>
                  <a:txBody>
                    <a:bodyPr/>
                    <a:lstStyle/>
                    <a:p>
                      <a:pPr algn="r" fontAlgn="b"/>
                      <a:r>
                        <a:rPr lang="en-US" sz="1000" b="0" i="0" u="none" strike="noStrike" dirty="0">
                          <a:solidFill>
                            <a:srgbClr val="000000"/>
                          </a:solidFill>
                          <a:effectLst/>
                          <a:latin typeface="Calibri" panose="020F0502020204030204" pitchFamily="34" charset="0"/>
                        </a:rPr>
                        <a:t>28</a:t>
                      </a:r>
                    </a:p>
                  </a:txBody>
                  <a:tcPr marL="5747" marR="5747" marT="5747" marB="0" anchor="b">
                    <a:lnL>
                      <a:noFill/>
                    </a:lnL>
                    <a:lnR>
                      <a:noFill/>
                    </a:lnR>
                    <a:lnT>
                      <a:noFill/>
                    </a:lnT>
                    <a:lnB>
                      <a:noFill/>
                    </a:lnB>
                  </a:tcPr>
                </a:tc>
                <a:tc>
                  <a:txBody>
                    <a:bodyPr/>
                    <a:lstStyle/>
                    <a:p>
                      <a:pPr algn="l" fontAlgn="b"/>
                      <a:endParaRPr lang="en-US" sz="1000" b="0" i="0" u="none" strike="noStrike" dirty="0">
                        <a:solidFill>
                          <a:srgbClr val="000000"/>
                        </a:solidFill>
                        <a:effectLst/>
                        <a:latin typeface="Calibri" panose="020F0502020204030204" pitchFamily="34" charset="0"/>
                      </a:endParaRPr>
                    </a:p>
                  </a:txBody>
                  <a:tcPr marL="5747" marR="5747" marT="5747" marB="0" anchor="b">
                    <a:lnL>
                      <a:noFill/>
                    </a:lnL>
                    <a:lnR>
                      <a:noFill/>
                    </a:lnR>
                    <a:lnT>
                      <a:noFill/>
                    </a:lnT>
                    <a:lnB>
                      <a:noFill/>
                    </a:lnB>
                  </a:tcPr>
                </a:tc>
                <a:tc>
                  <a:txBody>
                    <a:bodyPr/>
                    <a:lstStyle/>
                    <a:p>
                      <a:pPr algn="l" fontAlgn="b"/>
                      <a:r>
                        <a:rPr lang="en-US" sz="1000" b="0" i="0" u="none" strike="noStrike" dirty="0">
                          <a:solidFill>
                            <a:srgbClr val="000000"/>
                          </a:solidFill>
                          <a:effectLst/>
                          <a:latin typeface="Calibri" panose="020F0502020204030204" pitchFamily="34" charset="0"/>
                        </a:rPr>
                        <a:t>1964</a:t>
                      </a:r>
                    </a:p>
                  </a:txBody>
                  <a:tcPr marL="5747" marR="5747" marT="5747" marB="0" anchor="b">
                    <a:lnL>
                      <a:noFill/>
                    </a:lnL>
                    <a:lnR>
                      <a:noFill/>
                    </a:lnR>
                    <a:lnT>
                      <a:noFill/>
                    </a:lnT>
                    <a:lnB>
                      <a:noFill/>
                    </a:lnB>
                  </a:tcPr>
                </a:tc>
                <a:tc>
                  <a:txBody>
                    <a:bodyPr/>
                    <a:lstStyle/>
                    <a:p>
                      <a:pPr algn="r" fontAlgn="b"/>
                      <a:r>
                        <a:rPr lang="en-US" sz="1000" b="0" i="0" u="none" strike="noStrike" dirty="0">
                          <a:solidFill>
                            <a:srgbClr val="000000"/>
                          </a:solidFill>
                          <a:effectLst/>
                          <a:latin typeface="Calibri" panose="020F0502020204030204" pitchFamily="34" charset="0"/>
                        </a:rPr>
                        <a:t>45</a:t>
                      </a:r>
                    </a:p>
                  </a:txBody>
                  <a:tcPr marL="5747" marR="5747" marT="5747"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panose="020F0502020204030204" pitchFamily="34" charset="0"/>
                      </a:endParaRPr>
                    </a:p>
                  </a:txBody>
                  <a:tcPr marL="5747" marR="5747" marT="5747" marB="0" anchor="b">
                    <a:lnL>
                      <a:noFill/>
                    </a:lnL>
                    <a:lnR>
                      <a:noFill/>
                    </a:lnR>
                    <a:lnT>
                      <a:noFill/>
                    </a:lnT>
                    <a:lnB>
                      <a:noFill/>
                    </a:lnB>
                  </a:tcPr>
                </a:tc>
              </a:tr>
              <a:tr h="160914">
                <a:tc>
                  <a:txBody>
                    <a:bodyPr/>
                    <a:lstStyle/>
                    <a:p>
                      <a:pPr algn="r" fontAlgn="b"/>
                      <a:r>
                        <a:rPr lang="en-US" sz="1000" b="0" i="0" u="none" strike="noStrike" dirty="0">
                          <a:solidFill>
                            <a:srgbClr val="000000"/>
                          </a:solidFill>
                          <a:effectLst/>
                          <a:latin typeface="Calibri" panose="020F0502020204030204" pitchFamily="34" charset="0"/>
                        </a:rPr>
                        <a:t>1988</a:t>
                      </a:r>
                    </a:p>
                  </a:txBody>
                  <a:tcPr marL="5747" marR="5747" marT="5747" marB="0" anchor="b">
                    <a:lnL>
                      <a:noFill/>
                    </a:lnL>
                    <a:lnR>
                      <a:noFill/>
                    </a:lnR>
                    <a:lnT>
                      <a:noFill/>
                    </a:lnT>
                    <a:lnB>
                      <a:noFill/>
                    </a:lnB>
                  </a:tcPr>
                </a:tc>
                <a:tc>
                  <a:txBody>
                    <a:bodyPr/>
                    <a:lstStyle/>
                    <a:p>
                      <a:pPr algn="r" fontAlgn="b"/>
                      <a:r>
                        <a:rPr lang="en-US" sz="1000" b="0" i="0" u="none" strike="noStrike" dirty="0">
                          <a:solidFill>
                            <a:srgbClr val="000000"/>
                          </a:solidFill>
                          <a:effectLst/>
                          <a:latin typeface="Calibri" panose="020F0502020204030204" pitchFamily="34" charset="0"/>
                        </a:rPr>
                        <a:t>8</a:t>
                      </a:r>
                    </a:p>
                  </a:txBody>
                  <a:tcPr marL="5747" marR="5747" marT="5747" marB="0" anchor="b">
                    <a:lnL>
                      <a:noFill/>
                    </a:lnL>
                    <a:lnR>
                      <a:noFill/>
                    </a:lnR>
                    <a:lnT>
                      <a:noFill/>
                    </a:lnT>
                    <a:lnB>
                      <a:noFill/>
                    </a:lnB>
                  </a:tcPr>
                </a:tc>
                <a:tc>
                  <a:txBody>
                    <a:bodyPr/>
                    <a:lstStyle/>
                    <a:p>
                      <a:pPr algn="l" fontAlgn="b"/>
                      <a:endParaRPr lang="en-US" sz="1000" b="0" i="0" u="none" strike="noStrike" dirty="0">
                        <a:solidFill>
                          <a:srgbClr val="000000"/>
                        </a:solidFill>
                        <a:effectLst/>
                        <a:latin typeface="Calibri" panose="020F0502020204030204" pitchFamily="34" charset="0"/>
                      </a:endParaRPr>
                    </a:p>
                  </a:txBody>
                  <a:tcPr marL="5747" marR="5747" marT="5747" marB="0" anchor="b">
                    <a:lnL>
                      <a:noFill/>
                    </a:lnL>
                    <a:lnR>
                      <a:noFill/>
                    </a:lnR>
                    <a:lnT>
                      <a:noFill/>
                    </a:lnT>
                    <a:lnB>
                      <a:noFill/>
                    </a:lnB>
                  </a:tcPr>
                </a:tc>
                <a:tc>
                  <a:txBody>
                    <a:bodyPr/>
                    <a:lstStyle/>
                    <a:p>
                      <a:pPr algn="r" fontAlgn="b"/>
                      <a:r>
                        <a:rPr lang="en-US" sz="1000" b="0" i="0" u="none" strike="noStrike" dirty="0">
                          <a:solidFill>
                            <a:srgbClr val="000000"/>
                          </a:solidFill>
                          <a:effectLst/>
                          <a:latin typeface="Calibri" panose="020F0502020204030204" pitchFamily="34" charset="0"/>
                        </a:rPr>
                        <a:t>1983</a:t>
                      </a:r>
                    </a:p>
                  </a:txBody>
                  <a:tcPr marL="5747" marR="5747" marT="5747" marB="0" anchor="b">
                    <a:lnL>
                      <a:noFill/>
                    </a:lnL>
                    <a:lnR>
                      <a:noFill/>
                    </a:lnR>
                    <a:lnT>
                      <a:noFill/>
                    </a:lnT>
                    <a:lnB>
                      <a:noFill/>
                    </a:lnB>
                  </a:tcPr>
                </a:tc>
                <a:tc>
                  <a:txBody>
                    <a:bodyPr/>
                    <a:lstStyle/>
                    <a:p>
                      <a:pPr algn="r" fontAlgn="b"/>
                      <a:r>
                        <a:rPr lang="en-US" sz="1000" b="0" i="0" u="none" strike="noStrike" dirty="0">
                          <a:solidFill>
                            <a:srgbClr val="000000"/>
                          </a:solidFill>
                          <a:effectLst/>
                          <a:latin typeface="Calibri" panose="020F0502020204030204" pitchFamily="34" charset="0"/>
                        </a:rPr>
                        <a:t>12</a:t>
                      </a:r>
                    </a:p>
                  </a:txBody>
                  <a:tcPr marL="5747" marR="5747" marT="5747" marB="0" anchor="b">
                    <a:lnL>
                      <a:noFill/>
                    </a:lnL>
                    <a:lnR>
                      <a:noFill/>
                    </a:lnR>
                    <a:lnT>
                      <a:noFill/>
                    </a:lnT>
                    <a:lnB>
                      <a:noFill/>
                    </a:lnB>
                  </a:tcPr>
                </a:tc>
                <a:tc>
                  <a:txBody>
                    <a:bodyPr/>
                    <a:lstStyle/>
                    <a:p>
                      <a:pPr algn="l" fontAlgn="b"/>
                      <a:endParaRPr lang="en-US" sz="1000" b="0" i="0" u="none" strike="noStrike" dirty="0">
                        <a:solidFill>
                          <a:srgbClr val="000000"/>
                        </a:solidFill>
                        <a:effectLst/>
                        <a:latin typeface="Calibri" panose="020F0502020204030204" pitchFamily="34" charset="0"/>
                      </a:endParaRPr>
                    </a:p>
                  </a:txBody>
                  <a:tcPr marL="5747" marR="5747" marT="5747" marB="0" anchor="b">
                    <a:lnL>
                      <a:noFill/>
                    </a:lnL>
                    <a:lnR>
                      <a:noFill/>
                    </a:lnR>
                    <a:lnT>
                      <a:noFill/>
                    </a:lnT>
                    <a:lnB>
                      <a:noFill/>
                    </a:lnB>
                  </a:tcPr>
                </a:tc>
                <a:tc>
                  <a:txBody>
                    <a:bodyPr/>
                    <a:lstStyle/>
                    <a:p>
                      <a:pPr algn="r" fontAlgn="b"/>
                      <a:r>
                        <a:rPr lang="en-US" sz="1000" b="0" i="0" u="none" strike="noStrike" dirty="0">
                          <a:solidFill>
                            <a:srgbClr val="000000"/>
                          </a:solidFill>
                          <a:effectLst/>
                          <a:latin typeface="Calibri" panose="020F0502020204030204" pitchFamily="34" charset="0"/>
                        </a:rPr>
                        <a:t>1979</a:t>
                      </a:r>
                    </a:p>
                  </a:txBody>
                  <a:tcPr marL="5747" marR="5747" marT="5747" marB="0" anchor="b">
                    <a:lnL>
                      <a:noFill/>
                    </a:lnL>
                    <a:lnR>
                      <a:noFill/>
                    </a:lnR>
                    <a:lnT>
                      <a:noFill/>
                    </a:lnT>
                    <a:lnB>
                      <a:noFill/>
                    </a:lnB>
                  </a:tcPr>
                </a:tc>
                <a:tc>
                  <a:txBody>
                    <a:bodyPr/>
                    <a:lstStyle/>
                    <a:p>
                      <a:pPr algn="r" fontAlgn="b"/>
                      <a:r>
                        <a:rPr lang="en-US" sz="1000" b="0" i="0" u="none" strike="noStrike" dirty="0">
                          <a:solidFill>
                            <a:srgbClr val="000000"/>
                          </a:solidFill>
                          <a:effectLst/>
                          <a:latin typeface="Calibri" panose="020F0502020204030204" pitchFamily="34" charset="0"/>
                        </a:rPr>
                        <a:t>27</a:t>
                      </a:r>
                    </a:p>
                  </a:txBody>
                  <a:tcPr marL="5747" marR="5747" marT="5747" marB="0" anchor="b">
                    <a:lnL>
                      <a:noFill/>
                    </a:lnL>
                    <a:lnR>
                      <a:noFill/>
                    </a:lnR>
                    <a:lnT>
                      <a:noFill/>
                    </a:lnT>
                    <a:lnB>
                      <a:noFill/>
                    </a:lnB>
                  </a:tcPr>
                </a:tc>
                <a:tc>
                  <a:txBody>
                    <a:bodyPr/>
                    <a:lstStyle/>
                    <a:p>
                      <a:pPr algn="l" fontAlgn="b"/>
                      <a:endParaRPr lang="en-US" sz="1000" b="0" i="0" u="none" strike="noStrike" dirty="0">
                        <a:solidFill>
                          <a:srgbClr val="000000"/>
                        </a:solidFill>
                        <a:effectLst/>
                        <a:latin typeface="Calibri" panose="020F0502020204030204" pitchFamily="34" charset="0"/>
                      </a:endParaRPr>
                    </a:p>
                  </a:txBody>
                  <a:tcPr marL="5747" marR="5747" marT="5747" marB="0" anchor="b">
                    <a:lnL>
                      <a:noFill/>
                    </a:lnL>
                    <a:lnR>
                      <a:noFill/>
                    </a:lnR>
                    <a:lnT>
                      <a:noFill/>
                    </a:lnT>
                    <a:lnB>
                      <a:noFill/>
                    </a:lnB>
                  </a:tcPr>
                </a:tc>
                <a:tc>
                  <a:txBody>
                    <a:bodyPr/>
                    <a:lstStyle/>
                    <a:p>
                      <a:pPr algn="l" fontAlgn="b"/>
                      <a:r>
                        <a:rPr lang="en-US" sz="1000" b="0" i="0" u="none" strike="noStrike" dirty="0">
                          <a:solidFill>
                            <a:srgbClr val="000000"/>
                          </a:solidFill>
                          <a:effectLst/>
                          <a:latin typeface="Calibri" panose="020F0502020204030204" pitchFamily="34" charset="0"/>
                        </a:rPr>
                        <a:t>1974</a:t>
                      </a:r>
                    </a:p>
                  </a:txBody>
                  <a:tcPr marL="5747" marR="5747" marT="5747" marB="0" anchor="b">
                    <a:lnL>
                      <a:noFill/>
                    </a:lnL>
                    <a:lnR>
                      <a:noFill/>
                    </a:lnR>
                    <a:lnT>
                      <a:noFill/>
                    </a:lnT>
                    <a:lnB>
                      <a:noFill/>
                    </a:lnB>
                  </a:tcPr>
                </a:tc>
                <a:tc>
                  <a:txBody>
                    <a:bodyPr/>
                    <a:lstStyle/>
                    <a:p>
                      <a:pPr algn="r" fontAlgn="b"/>
                      <a:r>
                        <a:rPr lang="en-US" sz="1000" b="0" i="0" u="none" strike="noStrike" dirty="0">
                          <a:solidFill>
                            <a:srgbClr val="000000"/>
                          </a:solidFill>
                          <a:effectLst/>
                          <a:latin typeface="Calibri" panose="020F0502020204030204" pitchFamily="34" charset="0"/>
                        </a:rPr>
                        <a:t>16</a:t>
                      </a:r>
                    </a:p>
                  </a:txBody>
                  <a:tcPr marL="5747" marR="5747" marT="5747" marB="0" anchor="b">
                    <a:lnL>
                      <a:noFill/>
                    </a:lnL>
                    <a:lnR>
                      <a:noFill/>
                    </a:lnR>
                    <a:lnT>
                      <a:noFill/>
                    </a:lnT>
                    <a:lnB>
                      <a:noFill/>
                    </a:lnB>
                  </a:tcPr>
                </a:tc>
                <a:tc>
                  <a:txBody>
                    <a:bodyPr/>
                    <a:lstStyle/>
                    <a:p>
                      <a:pPr algn="l" fontAlgn="b"/>
                      <a:endParaRPr lang="en-US" sz="1000" b="0" i="0" u="none" strike="noStrike" dirty="0">
                        <a:solidFill>
                          <a:srgbClr val="000000"/>
                        </a:solidFill>
                        <a:effectLst/>
                        <a:latin typeface="Calibri" panose="020F0502020204030204" pitchFamily="34" charset="0"/>
                      </a:endParaRPr>
                    </a:p>
                  </a:txBody>
                  <a:tcPr marL="5747" marR="5747" marT="5747" marB="0" anchor="b">
                    <a:lnL>
                      <a:noFill/>
                    </a:lnL>
                    <a:lnR>
                      <a:noFill/>
                    </a:lnR>
                    <a:lnT>
                      <a:noFill/>
                    </a:lnT>
                    <a:lnB>
                      <a:noFill/>
                    </a:lnB>
                  </a:tcPr>
                </a:tc>
                <a:tc>
                  <a:txBody>
                    <a:bodyPr/>
                    <a:lstStyle/>
                    <a:p>
                      <a:pPr algn="l" fontAlgn="b"/>
                      <a:r>
                        <a:rPr lang="en-US" sz="1000" b="0" i="0" u="none" strike="noStrike" dirty="0">
                          <a:solidFill>
                            <a:srgbClr val="000000"/>
                          </a:solidFill>
                          <a:effectLst/>
                          <a:latin typeface="Calibri" panose="020F0502020204030204" pitchFamily="34" charset="0"/>
                        </a:rPr>
                        <a:t>1968</a:t>
                      </a:r>
                    </a:p>
                  </a:txBody>
                  <a:tcPr marL="5747" marR="5747" marT="5747" marB="0" anchor="b">
                    <a:lnL>
                      <a:noFill/>
                    </a:lnL>
                    <a:lnR>
                      <a:noFill/>
                    </a:lnR>
                    <a:lnT>
                      <a:noFill/>
                    </a:lnT>
                    <a:lnB>
                      <a:noFill/>
                    </a:lnB>
                  </a:tcPr>
                </a:tc>
                <a:tc>
                  <a:txBody>
                    <a:bodyPr/>
                    <a:lstStyle/>
                    <a:p>
                      <a:pPr algn="r" fontAlgn="b"/>
                      <a:r>
                        <a:rPr lang="en-US" sz="1000" b="0" i="0" u="none" strike="noStrike" dirty="0">
                          <a:solidFill>
                            <a:srgbClr val="000000"/>
                          </a:solidFill>
                          <a:effectLst/>
                          <a:latin typeface="Calibri" panose="020F0502020204030204" pitchFamily="34" charset="0"/>
                        </a:rPr>
                        <a:t>26</a:t>
                      </a:r>
                    </a:p>
                  </a:txBody>
                  <a:tcPr marL="5747" marR="5747" marT="5747" marB="0" anchor="b">
                    <a:lnL>
                      <a:noFill/>
                    </a:lnL>
                    <a:lnR>
                      <a:noFill/>
                    </a:lnR>
                    <a:lnT>
                      <a:noFill/>
                    </a:lnT>
                    <a:lnB>
                      <a:noFill/>
                    </a:lnB>
                  </a:tcPr>
                </a:tc>
                <a:tc>
                  <a:txBody>
                    <a:bodyPr/>
                    <a:lstStyle/>
                    <a:p>
                      <a:pPr algn="l" fontAlgn="b"/>
                      <a:endParaRPr lang="en-US" sz="1000" b="0" i="0" u="none" strike="noStrike" dirty="0">
                        <a:solidFill>
                          <a:srgbClr val="000000"/>
                        </a:solidFill>
                        <a:effectLst/>
                        <a:latin typeface="Calibri" panose="020F0502020204030204" pitchFamily="34" charset="0"/>
                      </a:endParaRPr>
                    </a:p>
                  </a:txBody>
                  <a:tcPr marL="5747" marR="5747" marT="5747" marB="0" anchor="b">
                    <a:lnL>
                      <a:noFill/>
                    </a:lnL>
                    <a:lnR>
                      <a:noFill/>
                    </a:lnR>
                    <a:lnT>
                      <a:noFill/>
                    </a:lnT>
                    <a:lnB>
                      <a:noFill/>
                    </a:lnB>
                  </a:tcPr>
                </a:tc>
                <a:tc>
                  <a:txBody>
                    <a:bodyPr/>
                    <a:lstStyle/>
                    <a:p>
                      <a:pPr algn="l" fontAlgn="b"/>
                      <a:r>
                        <a:rPr lang="en-US" sz="1000" b="0" i="0" u="none" strike="noStrike" dirty="0">
                          <a:solidFill>
                            <a:srgbClr val="000000"/>
                          </a:solidFill>
                          <a:effectLst/>
                          <a:latin typeface="Calibri" panose="020F0502020204030204" pitchFamily="34" charset="0"/>
                        </a:rPr>
                        <a:t>1963</a:t>
                      </a:r>
                    </a:p>
                  </a:txBody>
                  <a:tcPr marL="5747" marR="5747" marT="5747" marB="0" anchor="b">
                    <a:lnL>
                      <a:noFill/>
                    </a:lnL>
                    <a:lnR>
                      <a:noFill/>
                    </a:lnR>
                    <a:lnT>
                      <a:noFill/>
                    </a:lnT>
                    <a:lnB>
                      <a:noFill/>
                    </a:lnB>
                  </a:tcPr>
                </a:tc>
                <a:tc>
                  <a:txBody>
                    <a:bodyPr/>
                    <a:lstStyle/>
                    <a:p>
                      <a:pPr algn="r" fontAlgn="b"/>
                      <a:r>
                        <a:rPr lang="en-US" sz="1000" b="0" i="0" u="none" strike="noStrike" dirty="0">
                          <a:solidFill>
                            <a:srgbClr val="000000"/>
                          </a:solidFill>
                          <a:effectLst/>
                          <a:latin typeface="Calibri" panose="020F0502020204030204" pitchFamily="34" charset="0"/>
                        </a:rPr>
                        <a:t>30</a:t>
                      </a:r>
                    </a:p>
                  </a:txBody>
                  <a:tcPr marL="5747" marR="5747" marT="5747"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panose="020F0502020204030204" pitchFamily="34" charset="0"/>
                      </a:endParaRPr>
                    </a:p>
                  </a:txBody>
                  <a:tcPr marL="5747" marR="5747" marT="5747" marB="0" anchor="b">
                    <a:lnL>
                      <a:noFill/>
                    </a:lnL>
                    <a:lnR>
                      <a:noFill/>
                    </a:lnR>
                    <a:lnT>
                      <a:noFill/>
                    </a:lnT>
                    <a:lnB>
                      <a:noFill/>
                    </a:lnB>
                  </a:tcPr>
                </a:tc>
              </a:tr>
              <a:tr h="160914">
                <a:tc>
                  <a:txBody>
                    <a:bodyPr/>
                    <a:lstStyle/>
                    <a:p>
                      <a:pPr algn="r" fontAlgn="b"/>
                      <a:r>
                        <a:rPr lang="en-US" sz="1000" b="0" i="0" u="none" strike="noStrike" dirty="0">
                          <a:solidFill>
                            <a:srgbClr val="000000"/>
                          </a:solidFill>
                          <a:effectLst/>
                          <a:latin typeface="Calibri" panose="020F0502020204030204" pitchFamily="34" charset="0"/>
                        </a:rPr>
                        <a:t>1987</a:t>
                      </a:r>
                    </a:p>
                  </a:txBody>
                  <a:tcPr marL="5747" marR="5747" marT="5747" marB="0" anchor="b">
                    <a:lnL>
                      <a:noFill/>
                    </a:lnL>
                    <a:lnR>
                      <a:noFill/>
                    </a:lnR>
                    <a:lnT>
                      <a:noFill/>
                    </a:lnT>
                    <a:lnB>
                      <a:noFill/>
                    </a:lnB>
                  </a:tcPr>
                </a:tc>
                <a:tc>
                  <a:txBody>
                    <a:bodyPr/>
                    <a:lstStyle/>
                    <a:p>
                      <a:pPr algn="r" fontAlgn="b"/>
                      <a:r>
                        <a:rPr lang="en-US" sz="1000" b="0" i="0" u="none" strike="noStrike" dirty="0">
                          <a:solidFill>
                            <a:srgbClr val="000000"/>
                          </a:solidFill>
                          <a:effectLst/>
                          <a:latin typeface="Calibri" panose="020F0502020204030204" pitchFamily="34" charset="0"/>
                        </a:rPr>
                        <a:t>4</a:t>
                      </a:r>
                    </a:p>
                  </a:txBody>
                  <a:tcPr marL="5747" marR="5747" marT="5747" marB="0" anchor="b">
                    <a:lnL>
                      <a:noFill/>
                    </a:lnL>
                    <a:lnR>
                      <a:noFill/>
                    </a:lnR>
                    <a:lnT>
                      <a:noFill/>
                    </a:lnT>
                    <a:lnB>
                      <a:noFill/>
                    </a:lnB>
                  </a:tcPr>
                </a:tc>
                <a:tc>
                  <a:txBody>
                    <a:bodyPr/>
                    <a:lstStyle/>
                    <a:p>
                      <a:pPr algn="l" fontAlgn="b"/>
                      <a:endParaRPr lang="en-US" sz="1000" b="0" i="0" u="none" strike="noStrike" dirty="0">
                        <a:solidFill>
                          <a:srgbClr val="000000"/>
                        </a:solidFill>
                        <a:effectLst/>
                        <a:latin typeface="Calibri" panose="020F0502020204030204" pitchFamily="34" charset="0"/>
                      </a:endParaRPr>
                    </a:p>
                  </a:txBody>
                  <a:tcPr marL="5747" marR="5747" marT="5747" marB="0" anchor="b">
                    <a:lnL>
                      <a:noFill/>
                    </a:lnL>
                    <a:lnR>
                      <a:noFill/>
                    </a:lnR>
                    <a:lnT>
                      <a:noFill/>
                    </a:lnT>
                    <a:lnB>
                      <a:noFill/>
                    </a:lnB>
                  </a:tcPr>
                </a:tc>
                <a:tc>
                  <a:txBody>
                    <a:bodyPr/>
                    <a:lstStyle/>
                    <a:p>
                      <a:pPr algn="r" fontAlgn="b"/>
                      <a:r>
                        <a:rPr lang="en-US" sz="1000" b="0" i="0" u="none" strike="noStrike" dirty="0">
                          <a:solidFill>
                            <a:srgbClr val="000000"/>
                          </a:solidFill>
                          <a:effectLst/>
                          <a:latin typeface="Calibri" panose="020F0502020204030204" pitchFamily="34" charset="0"/>
                        </a:rPr>
                        <a:t>1982</a:t>
                      </a:r>
                    </a:p>
                  </a:txBody>
                  <a:tcPr marL="5747" marR="5747" marT="5747" marB="0" anchor="b">
                    <a:lnL>
                      <a:noFill/>
                    </a:lnL>
                    <a:lnR>
                      <a:noFill/>
                    </a:lnR>
                    <a:lnT>
                      <a:noFill/>
                    </a:lnT>
                    <a:lnB>
                      <a:noFill/>
                    </a:lnB>
                  </a:tcPr>
                </a:tc>
                <a:tc>
                  <a:txBody>
                    <a:bodyPr/>
                    <a:lstStyle/>
                    <a:p>
                      <a:pPr algn="r" fontAlgn="b"/>
                      <a:r>
                        <a:rPr lang="en-US" sz="1000" b="0" i="0" u="none" strike="noStrike" dirty="0">
                          <a:solidFill>
                            <a:srgbClr val="000000"/>
                          </a:solidFill>
                          <a:effectLst/>
                          <a:latin typeface="Calibri" panose="020F0502020204030204" pitchFamily="34" charset="0"/>
                        </a:rPr>
                        <a:t>12</a:t>
                      </a:r>
                    </a:p>
                  </a:txBody>
                  <a:tcPr marL="5747" marR="5747" marT="5747" marB="0" anchor="b">
                    <a:lnL>
                      <a:noFill/>
                    </a:lnL>
                    <a:lnR>
                      <a:noFill/>
                    </a:lnR>
                    <a:lnT>
                      <a:noFill/>
                    </a:lnT>
                    <a:lnB>
                      <a:noFill/>
                    </a:lnB>
                  </a:tcPr>
                </a:tc>
                <a:tc>
                  <a:txBody>
                    <a:bodyPr/>
                    <a:lstStyle/>
                    <a:p>
                      <a:pPr algn="l" fontAlgn="b"/>
                      <a:endParaRPr lang="en-US" sz="1000" b="0" i="0" u="none" strike="noStrike" dirty="0">
                        <a:solidFill>
                          <a:srgbClr val="000000"/>
                        </a:solidFill>
                        <a:effectLst/>
                        <a:latin typeface="Calibri" panose="020F0502020204030204" pitchFamily="34" charset="0"/>
                      </a:endParaRPr>
                    </a:p>
                  </a:txBody>
                  <a:tcPr marL="5747" marR="5747" marT="5747" marB="0" anchor="b">
                    <a:lnL>
                      <a:noFill/>
                    </a:lnL>
                    <a:lnR>
                      <a:noFill/>
                    </a:lnR>
                    <a:lnT>
                      <a:noFill/>
                    </a:lnT>
                    <a:lnB>
                      <a:noFill/>
                    </a:lnB>
                  </a:tcPr>
                </a:tc>
                <a:tc>
                  <a:txBody>
                    <a:bodyPr/>
                    <a:lstStyle/>
                    <a:p>
                      <a:pPr algn="r" fontAlgn="b"/>
                      <a:r>
                        <a:rPr lang="en-US" sz="1000" b="0" i="0" u="none" strike="noStrike" dirty="0">
                          <a:solidFill>
                            <a:srgbClr val="000000"/>
                          </a:solidFill>
                          <a:effectLst/>
                          <a:latin typeface="Calibri" panose="020F0502020204030204" pitchFamily="34" charset="0"/>
                        </a:rPr>
                        <a:t>1978</a:t>
                      </a:r>
                    </a:p>
                  </a:txBody>
                  <a:tcPr marL="5747" marR="5747" marT="5747" marB="0" anchor="b">
                    <a:lnL>
                      <a:noFill/>
                    </a:lnL>
                    <a:lnR>
                      <a:noFill/>
                    </a:lnR>
                    <a:lnT>
                      <a:noFill/>
                    </a:lnT>
                    <a:lnB>
                      <a:noFill/>
                    </a:lnB>
                  </a:tcPr>
                </a:tc>
                <a:tc>
                  <a:txBody>
                    <a:bodyPr/>
                    <a:lstStyle/>
                    <a:p>
                      <a:pPr algn="r" fontAlgn="b"/>
                      <a:r>
                        <a:rPr lang="en-US" sz="1000" b="0" i="0" u="none" strike="noStrike" dirty="0">
                          <a:solidFill>
                            <a:srgbClr val="000000"/>
                          </a:solidFill>
                          <a:effectLst/>
                          <a:latin typeface="Calibri" panose="020F0502020204030204" pitchFamily="34" charset="0"/>
                        </a:rPr>
                        <a:t>13</a:t>
                      </a:r>
                    </a:p>
                  </a:txBody>
                  <a:tcPr marL="5747" marR="5747" marT="5747" marB="0" anchor="b">
                    <a:lnL>
                      <a:noFill/>
                    </a:lnL>
                    <a:lnR>
                      <a:noFill/>
                    </a:lnR>
                    <a:lnT>
                      <a:noFill/>
                    </a:lnT>
                    <a:lnB>
                      <a:noFill/>
                    </a:lnB>
                  </a:tcPr>
                </a:tc>
                <a:tc>
                  <a:txBody>
                    <a:bodyPr/>
                    <a:lstStyle/>
                    <a:p>
                      <a:pPr algn="l" fontAlgn="b"/>
                      <a:endParaRPr lang="en-US" sz="1000" b="0" i="0" u="none" strike="noStrike" dirty="0">
                        <a:solidFill>
                          <a:srgbClr val="000000"/>
                        </a:solidFill>
                        <a:effectLst/>
                        <a:latin typeface="Calibri" panose="020F0502020204030204" pitchFamily="34" charset="0"/>
                      </a:endParaRPr>
                    </a:p>
                  </a:txBody>
                  <a:tcPr marL="5747" marR="5747" marT="5747" marB="0" anchor="b">
                    <a:lnL>
                      <a:noFill/>
                    </a:lnL>
                    <a:lnR>
                      <a:noFill/>
                    </a:lnR>
                    <a:lnT>
                      <a:noFill/>
                    </a:lnT>
                    <a:lnB>
                      <a:noFill/>
                    </a:lnB>
                  </a:tcPr>
                </a:tc>
                <a:tc>
                  <a:txBody>
                    <a:bodyPr/>
                    <a:lstStyle/>
                    <a:p>
                      <a:pPr algn="l" fontAlgn="b"/>
                      <a:r>
                        <a:rPr lang="en-US" sz="1000" b="0" i="0" u="none" strike="noStrike" dirty="0">
                          <a:solidFill>
                            <a:srgbClr val="000000"/>
                          </a:solidFill>
                          <a:effectLst/>
                          <a:latin typeface="Calibri" panose="020F0502020204030204" pitchFamily="34" charset="0"/>
                        </a:rPr>
                        <a:t>1973</a:t>
                      </a:r>
                    </a:p>
                  </a:txBody>
                  <a:tcPr marL="5747" marR="5747" marT="5747" marB="0" anchor="b">
                    <a:lnL>
                      <a:noFill/>
                    </a:lnL>
                    <a:lnR>
                      <a:noFill/>
                    </a:lnR>
                    <a:lnT>
                      <a:noFill/>
                    </a:lnT>
                    <a:lnB>
                      <a:noFill/>
                    </a:lnB>
                  </a:tcPr>
                </a:tc>
                <a:tc>
                  <a:txBody>
                    <a:bodyPr/>
                    <a:lstStyle/>
                    <a:p>
                      <a:pPr algn="r" fontAlgn="b"/>
                      <a:r>
                        <a:rPr lang="en-US" sz="1000" b="0" i="0" u="none" strike="noStrike" dirty="0">
                          <a:solidFill>
                            <a:srgbClr val="000000"/>
                          </a:solidFill>
                          <a:effectLst/>
                          <a:latin typeface="Calibri" panose="020F0502020204030204" pitchFamily="34" charset="0"/>
                        </a:rPr>
                        <a:t>21</a:t>
                      </a:r>
                    </a:p>
                  </a:txBody>
                  <a:tcPr marL="5747" marR="5747" marT="5747" marB="0" anchor="b">
                    <a:lnL>
                      <a:noFill/>
                    </a:lnL>
                    <a:lnR>
                      <a:noFill/>
                    </a:lnR>
                    <a:lnT>
                      <a:noFill/>
                    </a:lnT>
                    <a:lnB>
                      <a:noFill/>
                    </a:lnB>
                  </a:tcPr>
                </a:tc>
                <a:tc>
                  <a:txBody>
                    <a:bodyPr/>
                    <a:lstStyle/>
                    <a:p>
                      <a:pPr algn="l" fontAlgn="b"/>
                      <a:endParaRPr lang="en-US" sz="1000" b="0" i="0" u="none" strike="noStrike" dirty="0">
                        <a:solidFill>
                          <a:srgbClr val="000000"/>
                        </a:solidFill>
                        <a:effectLst/>
                        <a:latin typeface="Calibri" panose="020F0502020204030204" pitchFamily="34" charset="0"/>
                      </a:endParaRPr>
                    </a:p>
                  </a:txBody>
                  <a:tcPr marL="5747" marR="5747" marT="5747" marB="0" anchor="b">
                    <a:lnL>
                      <a:noFill/>
                    </a:lnL>
                    <a:lnR>
                      <a:noFill/>
                    </a:lnR>
                    <a:lnT>
                      <a:noFill/>
                    </a:lnT>
                    <a:lnB>
                      <a:noFill/>
                    </a:lnB>
                  </a:tcPr>
                </a:tc>
                <a:tc>
                  <a:txBody>
                    <a:bodyPr/>
                    <a:lstStyle/>
                    <a:p>
                      <a:pPr algn="l" fontAlgn="b"/>
                      <a:r>
                        <a:rPr lang="en-US" sz="1000" b="0" i="0" u="none" strike="noStrike" dirty="0">
                          <a:solidFill>
                            <a:srgbClr val="000000"/>
                          </a:solidFill>
                          <a:effectLst/>
                          <a:latin typeface="Calibri" panose="020F0502020204030204" pitchFamily="34" charset="0"/>
                        </a:rPr>
                        <a:t>1967</a:t>
                      </a:r>
                    </a:p>
                  </a:txBody>
                  <a:tcPr marL="5747" marR="5747" marT="5747" marB="0" anchor="b">
                    <a:lnL>
                      <a:noFill/>
                    </a:lnL>
                    <a:lnR>
                      <a:noFill/>
                    </a:lnR>
                    <a:lnT>
                      <a:noFill/>
                    </a:lnT>
                    <a:lnB>
                      <a:noFill/>
                    </a:lnB>
                  </a:tcPr>
                </a:tc>
                <a:tc>
                  <a:txBody>
                    <a:bodyPr/>
                    <a:lstStyle/>
                    <a:p>
                      <a:pPr algn="r" fontAlgn="b"/>
                      <a:r>
                        <a:rPr lang="en-US" sz="1000" b="0" i="0" u="none" strike="noStrike" dirty="0">
                          <a:solidFill>
                            <a:srgbClr val="000000"/>
                          </a:solidFill>
                          <a:effectLst/>
                          <a:latin typeface="Calibri" panose="020F0502020204030204" pitchFamily="34" charset="0"/>
                        </a:rPr>
                        <a:t>25</a:t>
                      </a:r>
                    </a:p>
                  </a:txBody>
                  <a:tcPr marL="5747" marR="5747" marT="5747" marB="0" anchor="b">
                    <a:lnL>
                      <a:noFill/>
                    </a:lnL>
                    <a:lnR>
                      <a:noFill/>
                    </a:lnR>
                    <a:lnT>
                      <a:noFill/>
                    </a:lnT>
                    <a:lnB>
                      <a:noFill/>
                    </a:lnB>
                  </a:tcPr>
                </a:tc>
                <a:tc>
                  <a:txBody>
                    <a:bodyPr/>
                    <a:lstStyle/>
                    <a:p>
                      <a:pPr algn="l" fontAlgn="b"/>
                      <a:endParaRPr lang="en-US" sz="1000" b="0" i="0" u="none" strike="noStrike" dirty="0">
                        <a:solidFill>
                          <a:srgbClr val="000000"/>
                        </a:solidFill>
                        <a:effectLst/>
                        <a:latin typeface="Calibri" panose="020F0502020204030204" pitchFamily="34" charset="0"/>
                      </a:endParaRPr>
                    </a:p>
                  </a:txBody>
                  <a:tcPr marL="5747" marR="5747" marT="5747" marB="0" anchor="b">
                    <a:lnL>
                      <a:noFill/>
                    </a:lnL>
                    <a:lnR>
                      <a:noFill/>
                    </a:lnR>
                    <a:lnT>
                      <a:noFill/>
                    </a:lnT>
                    <a:lnB>
                      <a:noFill/>
                    </a:lnB>
                  </a:tcPr>
                </a:tc>
                <a:tc>
                  <a:txBody>
                    <a:bodyPr/>
                    <a:lstStyle/>
                    <a:p>
                      <a:pPr algn="l" fontAlgn="b"/>
                      <a:r>
                        <a:rPr lang="en-US" sz="1000" b="0" i="0" u="none" strike="noStrike" dirty="0">
                          <a:solidFill>
                            <a:srgbClr val="000000"/>
                          </a:solidFill>
                          <a:effectLst/>
                          <a:latin typeface="Calibri" panose="020F0502020204030204" pitchFamily="34" charset="0"/>
                        </a:rPr>
                        <a:t>1962</a:t>
                      </a:r>
                    </a:p>
                  </a:txBody>
                  <a:tcPr marL="5747" marR="5747" marT="5747" marB="0" anchor="b">
                    <a:lnL>
                      <a:noFill/>
                    </a:lnL>
                    <a:lnR>
                      <a:noFill/>
                    </a:lnR>
                    <a:lnT>
                      <a:noFill/>
                    </a:lnT>
                    <a:lnB>
                      <a:noFill/>
                    </a:lnB>
                  </a:tcPr>
                </a:tc>
                <a:tc>
                  <a:txBody>
                    <a:bodyPr/>
                    <a:lstStyle/>
                    <a:p>
                      <a:pPr algn="r" fontAlgn="b"/>
                      <a:r>
                        <a:rPr lang="en-US" sz="1000" b="0" i="0" u="none" strike="noStrike" dirty="0">
                          <a:solidFill>
                            <a:srgbClr val="000000"/>
                          </a:solidFill>
                          <a:effectLst/>
                          <a:latin typeface="Calibri" panose="020F0502020204030204" pitchFamily="34" charset="0"/>
                        </a:rPr>
                        <a:t>29</a:t>
                      </a:r>
                    </a:p>
                  </a:txBody>
                  <a:tcPr marL="5747" marR="5747" marT="5747"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panose="020F0502020204030204" pitchFamily="34" charset="0"/>
                      </a:endParaRPr>
                    </a:p>
                  </a:txBody>
                  <a:tcPr marL="5747" marR="5747" marT="5747" marB="0" anchor="b">
                    <a:lnL>
                      <a:noFill/>
                    </a:lnL>
                    <a:lnR>
                      <a:noFill/>
                    </a:lnR>
                    <a:lnT>
                      <a:noFill/>
                    </a:lnT>
                    <a:lnB>
                      <a:noFill/>
                    </a:lnB>
                  </a:tcPr>
                </a:tc>
              </a:tr>
              <a:tr h="160914">
                <a:tc>
                  <a:txBody>
                    <a:bodyPr/>
                    <a:lstStyle/>
                    <a:p>
                      <a:pPr algn="r" fontAlgn="b"/>
                      <a:r>
                        <a:rPr lang="en-US" sz="1000" b="1" i="0" u="none" strike="noStrike" dirty="0">
                          <a:solidFill>
                            <a:srgbClr val="000000"/>
                          </a:solidFill>
                          <a:effectLst/>
                          <a:latin typeface="Calibri" panose="020F0502020204030204" pitchFamily="34" charset="0"/>
                        </a:rPr>
                        <a:t>1986</a:t>
                      </a:r>
                    </a:p>
                  </a:txBody>
                  <a:tcPr marL="5747" marR="5747" marT="5747" marB="0" anchor="b">
                    <a:lnL>
                      <a:noFill/>
                    </a:lnL>
                    <a:lnR>
                      <a:noFill/>
                    </a:lnR>
                    <a:lnT>
                      <a:noFill/>
                    </a:lnT>
                    <a:lnB>
                      <a:noFill/>
                    </a:lnB>
                  </a:tcPr>
                </a:tc>
                <a:tc>
                  <a:txBody>
                    <a:bodyPr/>
                    <a:lstStyle/>
                    <a:p>
                      <a:pPr algn="r" fontAlgn="b"/>
                      <a:r>
                        <a:rPr lang="en-US" sz="1000" b="1" i="0" u="none" strike="noStrike" dirty="0">
                          <a:solidFill>
                            <a:srgbClr val="000000"/>
                          </a:solidFill>
                          <a:effectLst/>
                          <a:latin typeface="Calibri" panose="020F0502020204030204" pitchFamily="34" charset="0"/>
                        </a:rPr>
                        <a:t>10</a:t>
                      </a:r>
                    </a:p>
                  </a:txBody>
                  <a:tcPr marL="5747" marR="5747" marT="5747" marB="0" anchor="b">
                    <a:lnL>
                      <a:noFill/>
                    </a:lnL>
                    <a:lnR>
                      <a:noFill/>
                    </a:lnR>
                    <a:lnT>
                      <a:noFill/>
                    </a:lnT>
                    <a:lnB>
                      <a:noFill/>
                    </a:lnB>
                  </a:tcPr>
                </a:tc>
                <a:tc>
                  <a:txBody>
                    <a:bodyPr/>
                    <a:lstStyle/>
                    <a:p>
                      <a:pPr algn="l" fontAlgn="b"/>
                      <a:endParaRPr lang="en-US" sz="1000" b="0" i="0" u="none" strike="noStrike" dirty="0">
                        <a:solidFill>
                          <a:srgbClr val="000000"/>
                        </a:solidFill>
                        <a:effectLst/>
                        <a:latin typeface="Calibri" panose="020F0502020204030204" pitchFamily="34" charset="0"/>
                      </a:endParaRPr>
                    </a:p>
                  </a:txBody>
                  <a:tcPr marL="5747" marR="5747" marT="5747" marB="0" anchor="b">
                    <a:lnL>
                      <a:noFill/>
                    </a:lnL>
                    <a:lnR>
                      <a:noFill/>
                    </a:lnR>
                    <a:lnT>
                      <a:noFill/>
                    </a:lnT>
                    <a:lnB>
                      <a:noFill/>
                    </a:lnB>
                  </a:tcPr>
                </a:tc>
                <a:tc>
                  <a:txBody>
                    <a:bodyPr/>
                    <a:lstStyle/>
                    <a:p>
                      <a:pPr algn="r" fontAlgn="b"/>
                      <a:r>
                        <a:rPr lang="en-US" sz="1000" b="0" i="0" u="none" strike="noStrike" dirty="0">
                          <a:solidFill>
                            <a:srgbClr val="000000"/>
                          </a:solidFill>
                          <a:effectLst/>
                          <a:latin typeface="Calibri" panose="020F0502020204030204" pitchFamily="34" charset="0"/>
                        </a:rPr>
                        <a:t>1981</a:t>
                      </a:r>
                    </a:p>
                  </a:txBody>
                  <a:tcPr marL="5747" marR="5747" marT="5747" marB="0" anchor="b">
                    <a:lnL>
                      <a:noFill/>
                    </a:lnL>
                    <a:lnR>
                      <a:noFill/>
                    </a:lnR>
                    <a:lnT>
                      <a:noFill/>
                    </a:lnT>
                    <a:lnB>
                      <a:noFill/>
                    </a:lnB>
                  </a:tcPr>
                </a:tc>
                <a:tc>
                  <a:txBody>
                    <a:bodyPr/>
                    <a:lstStyle/>
                    <a:p>
                      <a:pPr algn="r" fontAlgn="b"/>
                      <a:r>
                        <a:rPr lang="en-US" sz="1000" b="0" i="0" u="none" strike="noStrike" dirty="0">
                          <a:solidFill>
                            <a:srgbClr val="000000"/>
                          </a:solidFill>
                          <a:effectLst/>
                          <a:latin typeface="Calibri" panose="020F0502020204030204" pitchFamily="34" charset="0"/>
                        </a:rPr>
                        <a:t>5</a:t>
                      </a:r>
                    </a:p>
                  </a:txBody>
                  <a:tcPr marL="5747" marR="5747" marT="5747" marB="0" anchor="b">
                    <a:lnL>
                      <a:noFill/>
                    </a:lnL>
                    <a:lnR>
                      <a:noFill/>
                    </a:lnR>
                    <a:lnT>
                      <a:noFill/>
                    </a:lnT>
                    <a:lnB>
                      <a:noFill/>
                    </a:lnB>
                  </a:tcPr>
                </a:tc>
                <a:tc>
                  <a:txBody>
                    <a:bodyPr/>
                    <a:lstStyle/>
                    <a:p>
                      <a:pPr algn="l" fontAlgn="b"/>
                      <a:endParaRPr lang="en-US" sz="1000" b="0" i="0" u="none" strike="noStrike" dirty="0">
                        <a:solidFill>
                          <a:srgbClr val="000000"/>
                        </a:solidFill>
                        <a:effectLst/>
                        <a:latin typeface="Calibri" panose="020F0502020204030204" pitchFamily="34" charset="0"/>
                      </a:endParaRPr>
                    </a:p>
                  </a:txBody>
                  <a:tcPr marL="5747" marR="5747" marT="5747" marB="0" anchor="b">
                    <a:lnL>
                      <a:noFill/>
                    </a:lnL>
                    <a:lnR>
                      <a:noFill/>
                    </a:lnR>
                    <a:lnT>
                      <a:noFill/>
                    </a:lnT>
                    <a:lnB>
                      <a:noFill/>
                    </a:lnB>
                  </a:tcPr>
                </a:tc>
                <a:tc>
                  <a:txBody>
                    <a:bodyPr/>
                    <a:lstStyle/>
                    <a:p>
                      <a:pPr algn="r" fontAlgn="b"/>
                      <a:r>
                        <a:rPr lang="en-US" sz="1000" b="0" i="0" u="none" strike="noStrike" dirty="0">
                          <a:solidFill>
                            <a:srgbClr val="000000"/>
                          </a:solidFill>
                          <a:effectLst/>
                          <a:latin typeface="Calibri" panose="020F0502020204030204" pitchFamily="34" charset="0"/>
                        </a:rPr>
                        <a:t>1977</a:t>
                      </a:r>
                    </a:p>
                  </a:txBody>
                  <a:tcPr marL="5747" marR="5747" marT="5747" marB="0" anchor="b">
                    <a:lnL>
                      <a:noFill/>
                    </a:lnL>
                    <a:lnR>
                      <a:noFill/>
                    </a:lnR>
                    <a:lnT>
                      <a:noFill/>
                    </a:lnT>
                    <a:lnB>
                      <a:noFill/>
                    </a:lnB>
                  </a:tcPr>
                </a:tc>
                <a:tc>
                  <a:txBody>
                    <a:bodyPr/>
                    <a:lstStyle/>
                    <a:p>
                      <a:pPr algn="r" fontAlgn="b"/>
                      <a:r>
                        <a:rPr lang="en-US" sz="1000" b="0" i="0" u="none" strike="noStrike" dirty="0">
                          <a:solidFill>
                            <a:srgbClr val="000000"/>
                          </a:solidFill>
                          <a:effectLst/>
                          <a:latin typeface="Calibri" panose="020F0502020204030204" pitchFamily="34" charset="0"/>
                        </a:rPr>
                        <a:t>16</a:t>
                      </a:r>
                    </a:p>
                  </a:txBody>
                  <a:tcPr marL="5747" marR="5747" marT="5747" marB="0" anchor="b">
                    <a:lnL>
                      <a:noFill/>
                    </a:lnL>
                    <a:lnR>
                      <a:noFill/>
                    </a:lnR>
                    <a:lnT>
                      <a:noFill/>
                    </a:lnT>
                    <a:lnB>
                      <a:noFill/>
                    </a:lnB>
                  </a:tcPr>
                </a:tc>
                <a:tc>
                  <a:txBody>
                    <a:bodyPr/>
                    <a:lstStyle/>
                    <a:p>
                      <a:pPr algn="l" fontAlgn="b"/>
                      <a:endParaRPr lang="en-US" sz="1000" b="0" i="0" u="none" strike="noStrike" dirty="0">
                        <a:solidFill>
                          <a:srgbClr val="000000"/>
                        </a:solidFill>
                        <a:effectLst/>
                        <a:latin typeface="Calibri" panose="020F0502020204030204" pitchFamily="34" charset="0"/>
                      </a:endParaRPr>
                    </a:p>
                  </a:txBody>
                  <a:tcPr marL="5747" marR="5747" marT="5747" marB="0" anchor="b">
                    <a:lnL>
                      <a:noFill/>
                    </a:lnL>
                    <a:lnR>
                      <a:noFill/>
                    </a:lnR>
                    <a:lnT>
                      <a:noFill/>
                    </a:lnT>
                    <a:lnB>
                      <a:noFill/>
                    </a:lnB>
                  </a:tcPr>
                </a:tc>
                <a:tc>
                  <a:txBody>
                    <a:bodyPr/>
                    <a:lstStyle/>
                    <a:p>
                      <a:pPr algn="l" fontAlgn="b"/>
                      <a:r>
                        <a:rPr lang="en-US" sz="1000" b="0" i="0" u="none" strike="noStrike" dirty="0">
                          <a:solidFill>
                            <a:srgbClr val="000000"/>
                          </a:solidFill>
                          <a:effectLst/>
                          <a:latin typeface="Calibri" panose="020F0502020204030204" pitchFamily="34" charset="0"/>
                        </a:rPr>
                        <a:t>1972</a:t>
                      </a:r>
                    </a:p>
                  </a:txBody>
                  <a:tcPr marL="5747" marR="5747" marT="5747" marB="0" anchor="b">
                    <a:lnL>
                      <a:noFill/>
                    </a:lnL>
                    <a:lnR>
                      <a:noFill/>
                    </a:lnR>
                    <a:lnT>
                      <a:noFill/>
                    </a:lnT>
                    <a:lnB>
                      <a:noFill/>
                    </a:lnB>
                  </a:tcPr>
                </a:tc>
                <a:tc>
                  <a:txBody>
                    <a:bodyPr/>
                    <a:lstStyle/>
                    <a:p>
                      <a:pPr algn="r" fontAlgn="b"/>
                      <a:r>
                        <a:rPr lang="en-US" sz="1000" b="0" i="0" u="none" strike="noStrike" dirty="0">
                          <a:solidFill>
                            <a:srgbClr val="000000"/>
                          </a:solidFill>
                          <a:effectLst/>
                          <a:latin typeface="Calibri" panose="020F0502020204030204" pitchFamily="34" charset="0"/>
                        </a:rPr>
                        <a:t>14</a:t>
                      </a:r>
                    </a:p>
                  </a:txBody>
                  <a:tcPr marL="5747" marR="5747" marT="5747" marB="0" anchor="b">
                    <a:lnL>
                      <a:noFill/>
                    </a:lnL>
                    <a:lnR>
                      <a:noFill/>
                    </a:lnR>
                    <a:lnT>
                      <a:noFill/>
                    </a:lnT>
                    <a:lnB>
                      <a:noFill/>
                    </a:lnB>
                  </a:tcPr>
                </a:tc>
                <a:tc>
                  <a:txBody>
                    <a:bodyPr/>
                    <a:lstStyle/>
                    <a:p>
                      <a:pPr algn="l" fontAlgn="b"/>
                      <a:endParaRPr lang="en-US" sz="1000" b="0" i="0" u="none" strike="noStrike" dirty="0">
                        <a:solidFill>
                          <a:srgbClr val="000000"/>
                        </a:solidFill>
                        <a:effectLst/>
                        <a:latin typeface="Calibri" panose="020F0502020204030204" pitchFamily="34" charset="0"/>
                      </a:endParaRPr>
                    </a:p>
                  </a:txBody>
                  <a:tcPr marL="5747" marR="5747" marT="5747" marB="0" anchor="b">
                    <a:lnL>
                      <a:noFill/>
                    </a:lnL>
                    <a:lnR>
                      <a:noFill/>
                    </a:lnR>
                    <a:lnT>
                      <a:noFill/>
                    </a:lnT>
                    <a:lnB>
                      <a:noFill/>
                    </a:lnB>
                  </a:tcPr>
                </a:tc>
                <a:tc>
                  <a:txBody>
                    <a:bodyPr/>
                    <a:lstStyle/>
                    <a:p>
                      <a:pPr algn="l" fontAlgn="b"/>
                      <a:r>
                        <a:rPr lang="en-US" sz="1000" b="0" i="0" u="none" strike="noStrike" dirty="0">
                          <a:solidFill>
                            <a:srgbClr val="000000"/>
                          </a:solidFill>
                          <a:effectLst/>
                          <a:latin typeface="Calibri" panose="020F0502020204030204" pitchFamily="34" charset="0"/>
                        </a:rPr>
                        <a:t>1966</a:t>
                      </a:r>
                    </a:p>
                  </a:txBody>
                  <a:tcPr marL="5747" marR="5747" marT="5747" marB="0" anchor="b">
                    <a:lnL>
                      <a:noFill/>
                    </a:lnL>
                    <a:lnR>
                      <a:noFill/>
                    </a:lnR>
                    <a:lnT>
                      <a:noFill/>
                    </a:lnT>
                    <a:lnB>
                      <a:noFill/>
                    </a:lnB>
                  </a:tcPr>
                </a:tc>
                <a:tc>
                  <a:txBody>
                    <a:bodyPr/>
                    <a:lstStyle/>
                    <a:p>
                      <a:pPr algn="r" fontAlgn="b"/>
                      <a:r>
                        <a:rPr lang="en-US" sz="1000" b="0" i="0" u="none" strike="noStrike" dirty="0">
                          <a:solidFill>
                            <a:srgbClr val="000000"/>
                          </a:solidFill>
                          <a:effectLst/>
                          <a:latin typeface="Calibri" panose="020F0502020204030204" pitchFamily="34" charset="0"/>
                        </a:rPr>
                        <a:t>27</a:t>
                      </a:r>
                    </a:p>
                  </a:txBody>
                  <a:tcPr marL="5747" marR="5747" marT="5747" marB="0" anchor="b">
                    <a:lnL>
                      <a:noFill/>
                    </a:lnL>
                    <a:lnR>
                      <a:noFill/>
                    </a:lnR>
                    <a:lnT>
                      <a:noFill/>
                    </a:lnT>
                    <a:lnB>
                      <a:noFill/>
                    </a:lnB>
                  </a:tcPr>
                </a:tc>
                <a:tc>
                  <a:txBody>
                    <a:bodyPr/>
                    <a:lstStyle/>
                    <a:p>
                      <a:pPr algn="l" fontAlgn="b"/>
                      <a:endParaRPr lang="en-US" sz="1000" b="0" i="0" u="none" strike="noStrike" dirty="0">
                        <a:solidFill>
                          <a:srgbClr val="000000"/>
                        </a:solidFill>
                        <a:effectLst/>
                        <a:latin typeface="Calibri" panose="020F0502020204030204" pitchFamily="34" charset="0"/>
                      </a:endParaRPr>
                    </a:p>
                  </a:txBody>
                  <a:tcPr marL="5747" marR="5747" marT="5747" marB="0" anchor="b">
                    <a:lnL>
                      <a:noFill/>
                    </a:lnL>
                    <a:lnR>
                      <a:noFill/>
                    </a:lnR>
                    <a:lnT>
                      <a:noFill/>
                    </a:lnT>
                    <a:lnB>
                      <a:noFill/>
                    </a:lnB>
                  </a:tcPr>
                </a:tc>
                <a:tc>
                  <a:txBody>
                    <a:bodyPr/>
                    <a:lstStyle/>
                    <a:p>
                      <a:pPr algn="l" fontAlgn="b"/>
                      <a:r>
                        <a:rPr lang="en-US" sz="1000" b="0" i="0" u="none" strike="noStrike" dirty="0">
                          <a:solidFill>
                            <a:srgbClr val="000000"/>
                          </a:solidFill>
                          <a:effectLst/>
                          <a:latin typeface="Calibri" panose="020F0502020204030204" pitchFamily="34" charset="0"/>
                        </a:rPr>
                        <a:t>1961</a:t>
                      </a:r>
                    </a:p>
                  </a:txBody>
                  <a:tcPr marL="5747" marR="5747" marT="5747" marB="0" anchor="b">
                    <a:lnL>
                      <a:noFill/>
                    </a:lnL>
                    <a:lnR>
                      <a:noFill/>
                    </a:lnR>
                    <a:lnT>
                      <a:noFill/>
                    </a:lnT>
                    <a:lnB>
                      <a:noFill/>
                    </a:lnB>
                  </a:tcPr>
                </a:tc>
                <a:tc>
                  <a:txBody>
                    <a:bodyPr/>
                    <a:lstStyle/>
                    <a:p>
                      <a:pPr algn="r" fontAlgn="b"/>
                      <a:r>
                        <a:rPr lang="en-US" sz="1000" b="0" i="0" u="none" strike="noStrike" dirty="0">
                          <a:solidFill>
                            <a:srgbClr val="000000"/>
                          </a:solidFill>
                          <a:effectLst/>
                          <a:latin typeface="Calibri" panose="020F0502020204030204" pitchFamily="34" charset="0"/>
                        </a:rPr>
                        <a:t>29</a:t>
                      </a:r>
                    </a:p>
                  </a:txBody>
                  <a:tcPr marL="5747" marR="5747" marT="5747"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panose="020F0502020204030204" pitchFamily="34" charset="0"/>
                      </a:endParaRPr>
                    </a:p>
                  </a:txBody>
                  <a:tcPr marL="5747" marR="5747" marT="5747" marB="0" anchor="b">
                    <a:lnL>
                      <a:noFill/>
                    </a:lnL>
                    <a:lnR>
                      <a:noFill/>
                    </a:lnR>
                    <a:lnT>
                      <a:noFill/>
                    </a:lnT>
                    <a:lnB>
                      <a:noFill/>
                    </a:lnB>
                  </a:tcPr>
                </a:tc>
              </a:tr>
              <a:tr h="160914">
                <a:tc>
                  <a:txBody>
                    <a:bodyPr/>
                    <a:lstStyle/>
                    <a:p>
                      <a:pPr algn="r" fontAlgn="b"/>
                      <a:r>
                        <a:rPr lang="en-US" sz="1000" b="0" i="0" u="none" strike="noStrike" dirty="0">
                          <a:solidFill>
                            <a:srgbClr val="000000"/>
                          </a:solidFill>
                          <a:effectLst/>
                          <a:latin typeface="Calibri" panose="020F0502020204030204" pitchFamily="34" charset="0"/>
                        </a:rPr>
                        <a:t>1985</a:t>
                      </a:r>
                    </a:p>
                  </a:txBody>
                  <a:tcPr marL="5747" marR="5747" marT="5747" marB="0" anchor="b">
                    <a:lnL>
                      <a:noFill/>
                    </a:lnL>
                    <a:lnR>
                      <a:noFill/>
                    </a:lnR>
                    <a:lnT>
                      <a:noFill/>
                    </a:lnT>
                    <a:lnB>
                      <a:noFill/>
                    </a:lnB>
                  </a:tcPr>
                </a:tc>
                <a:tc>
                  <a:txBody>
                    <a:bodyPr/>
                    <a:lstStyle/>
                    <a:p>
                      <a:pPr algn="r" fontAlgn="b"/>
                      <a:r>
                        <a:rPr lang="en-US" sz="1000" b="0" i="0" u="none" strike="noStrike" dirty="0">
                          <a:solidFill>
                            <a:srgbClr val="000000"/>
                          </a:solidFill>
                          <a:effectLst/>
                          <a:latin typeface="Calibri" panose="020F0502020204030204" pitchFamily="34" charset="0"/>
                        </a:rPr>
                        <a:t>7</a:t>
                      </a:r>
                    </a:p>
                  </a:txBody>
                  <a:tcPr marL="5747" marR="5747" marT="5747" marB="0" anchor="b">
                    <a:lnL>
                      <a:noFill/>
                    </a:lnL>
                    <a:lnR>
                      <a:noFill/>
                    </a:lnR>
                    <a:lnT>
                      <a:noFill/>
                    </a:lnT>
                    <a:lnB>
                      <a:noFill/>
                    </a:lnB>
                  </a:tcPr>
                </a:tc>
                <a:tc>
                  <a:txBody>
                    <a:bodyPr/>
                    <a:lstStyle/>
                    <a:p>
                      <a:pPr algn="l" fontAlgn="b"/>
                      <a:endParaRPr lang="en-US" sz="1000" b="0" i="0" u="none" strike="noStrike" dirty="0">
                        <a:solidFill>
                          <a:srgbClr val="000000"/>
                        </a:solidFill>
                        <a:effectLst/>
                        <a:latin typeface="Calibri" panose="020F0502020204030204" pitchFamily="34" charset="0"/>
                      </a:endParaRPr>
                    </a:p>
                  </a:txBody>
                  <a:tcPr marL="5747" marR="5747" marT="5747" marB="0" anchor="b">
                    <a:lnL>
                      <a:noFill/>
                    </a:lnL>
                    <a:lnR>
                      <a:noFill/>
                    </a:lnR>
                    <a:lnT>
                      <a:noFill/>
                    </a:lnT>
                    <a:lnB>
                      <a:noFill/>
                    </a:lnB>
                  </a:tcPr>
                </a:tc>
                <a:tc>
                  <a:txBody>
                    <a:bodyPr/>
                    <a:lstStyle/>
                    <a:p>
                      <a:pPr algn="r" fontAlgn="b"/>
                      <a:r>
                        <a:rPr lang="en-US" sz="1000" b="0" i="0" u="none" strike="noStrike" dirty="0">
                          <a:solidFill>
                            <a:srgbClr val="000000"/>
                          </a:solidFill>
                          <a:effectLst/>
                          <a:latin typeface="Calibri" panose="020F0502020204030204" pitchFamily="34" charset="0"/>
                        </a:rPr>
                        <a:t>1980</a:t>
                      </a:r>
                    </a:p>
                  </a:txBody>
                  <a:tcPr marL="5747" marR="5747" marT="5747" marB="0" anchor="b">
                    <a:lnL>
                      <a:noFill/>
                    </a:lnL>
                    <a:lnR>
                      <a:noFill/>
                    </a:lnR>
                    <a:lnT>
                      <a:noFill/>
                    </a:lnT>
                    <a:lnB>
                      <a:noFill/>
                    </a:lnB>
                  </a:tcPr>
                </a:tc>
                <a:tc>
                  <a:txBody>
                    <a:bodyPr/>
                    <a:lstStyle/>
                    <a:p>
                      <a:pPr algn="r" fontAlgn="b"/>
                      <a:r>
                        <a:rPr lang="en-US" sz="1000" b="0" i="0" u="none" strike="noStrike" dirty="0">
                          <a:solidFill>
                            <a:srgbClr val="000000"/>
                          </a:solidFill>
                          <a:effectLst/>
                          <a:latin typeface="Calibri" panose="020F0502020204030204" pitchFamily="34" charset="0"/>
                        </a:rPr>
                        <a:t>13</a:t>
                      </a:r>
                    </a:p>
                  </a:txBody>
                  <a:tcPr marL="5747" marR="5747" marT="5747" marB="0" anchor="b">
                    <a:lnL>
                      <a:noFill/>
                    </a:lnL>
                    <a:lnR>
                      <a:noFill/>
                    </a:lnR>
                    <a:lnT>
                      <a:noFill/>
                    </a:lnT>
                    <a:lnB>
                      <a:noFill/>
                    </a:lnB>
                  </a:tcPr>
                </a:tc>
                <a:tc>
                  <a:txBody>
                    <a:bodyPr/>
                    <a:lstStyle/>
                    <a:p>
                      <a:pPr algn="l" fontAlgn="b"/>
                      <a:endParaRPr lang="en-US" sz="1000" b="0" i="0" u="none" strike="noStrike" dirty="0">
                        <a:solidFill>
                          <a:srgbClr val="000000"/>
                        </a:solidFill>
                        <a:effectLst/>
                        <a:latin typeface="Calibri" panose="020F0502020204030204" pitchFamily="34" charset="0"/>
                      </a:endParaRPr>
                    </a:p>
                  </a:txBody>
                  <a:tcPr marL="5747" marR="5747" marT="5747" marB="0" anchor="b">
                    <a:lnL>
                      <a:noFill/>
                    </a:lnL>
                    <a:lnR>
                      <a:noFill/>
                    </a:lnR>
                    <a:lnT>
                      <a:noFill/>
                    </a:lnT>
                    <a:lnB>
                      <a:noFill/>
                    </a:lnB>
                  </a:tcPr>
                </a:tc>
                <a:tc>
                  <a:txBody>
                    <a:bodyPr/>
                    <a:lstStyle/>
                    <a:p>
                      <a:pPr algn="r" fontAlgn="b"/>
                      <a:r>
                        <a:rPr lang="en-US" sz="1000" b="0" i="0" u="none" strike="noStrike" dirty="0">
                          <a:solidFill>
                            <a:srgbClr val="000000"/>
                          </a:solidFill>
                          <a:effectLst/>
                          <a:latin typeface="Calibri" panose="020F0502020204030204" pitchFamily="34" charset="0"/>
                        </a:rPr>
                        <a:t>1976</a:t>
                      </a:r>
                    </a:p>
                  </a:txBody>
                  <a:tcPr marL="5747" marR="5747" marT="5747" marB="0" anchor="b">
                    <a:lnL>
                      <a:noFill/>
                    </a:lnL>
                    <a:lnR>
                      <a:noFill/>
                    </a:lnR>
                    <a:lnT>
                      <a:noFill/>
                    </a:lnT>
                    <a:lnB>
                      <a:noFill/>
                    </a:lnB>
                  </a:tcPr>
                </a:tc>
                <a:tc>
                  <a:txBody>
                    <a:bodyPr/>
                    <a:lstStyle/>
                    <a:p>
                      <a:pPr algn="r" fontAlgn="b"/>
                      <a:r>
                        <a:rPr lang="en-US" sz="1000" b="0" i="0" u="none" strike="noStrike" dirty="0">
                          <a:solidFill>
                            <a:srgbClr val="000000"/>
                          </a:solidFill>
                          <a:effectLst/>
                          <a:latin typeface="Calibri" panose="020F0502020204030204" pitchFamily="34" charset="0"/>
                        </a:rPr>
                        <a:t>22</a:t>
                      </a:r>
                    </a:p>
                  </a:txBody>
                  <a:tcPr marL="5747" marR="5747" marT="5747" marB="0" anchor="b">
                    <a:lnL>
                      <a:noFill/>
                    </a:lnL>
                    <a:lnR>
                      <a:noFill/>
                    </a:lnR>
                    <a:lnT>
                      <a:noFill/>
                    </a:lnT>
                    <a:lnB>
                      <a:noFill/>
                    </a:lnB>
                  </a:tcPr>
                </a:tc>
                <a:tc>
                  <a:txBody>
                    <a:bodyPr/>
                    <a:lstStyle/>
                    <a:p>
                      <a:pPr algn="l" fontAlgn="b"/>
                      <a:endParaRPr lang="en-US" sz="1000" b="0" i="0" u="none" strike="noStrike" dirty="0">
                        <a:solidFill>
                          <a:srgbClr val="000000"/>
                        </a:solidFill>
                        <a:effectLst/>
                        <a:latin typeface="Calibri" panose="020F0502020204030204" pitchFamily="34" charset="0"/>
                      </a:endParaRPr>
                    </a:p>
                  </a:txBody>
                  <a:tcPr marL="5747" marR="5747" marT="5747" marB="0" anchor="b">
                    <a:lnL>
                      <a:noFill/>
                    </a:lnL>
                    <a:lnR>
                      <a:noFill/>
                    </a:lnR>
                    <a:lnT>
                      <a:noFill/>
                    </a:lnT>
                    <a:lnB>
                      <a:noFill/>
                    </a:lnB>
                  </a:tcPr>
                </a:tc>
                <a:tc>
                  <a:txBody>
                    <a:bodyPr/>
                    <a:lstStyle/>
                    <a:p>
                      <a:pPr algn="l" fontAlgn="b"/>
                      <a:r>
                        <a:rPr lang="en-US" sz="1000" b="0" i="0" u="none" strike="noStrike" dirty="0">
                          <a:solidFill>
                            <a:srgbClr val="000000"/>
                          </a:solidFill>
                          <a:effectLst/>
                          <a:latin typeface="Calibri" panose="020F0502020204030204" pitchFamily="34" charset="0"/>
                        </a:rPr>
                        <a:t>1971</a:t>
                      </a:r>
                    </a:p>
                  </a:txBody>
                  <a:tcPr marL="5747" marR="5747" marT="5747" marB="0" anchor="b">
                    <a:lnL>
                      <a:noFill/>
                    </a:lnL>
                    <a:lnR>
                      <a:noFill/>
                    </a:lnR>
                    <a:lnT>
                      <a:noFill/>
                    </a:lnT>
                    <a:lnB>
                      <a:noFill/>
                    </a:lnB>
                  </a:tcPr>
                </a:tc>
                <a:tc>
                  <a:txBody>
                    <a:bodyPr/>
                    <a:lstStyle/>
                    <a:p>
                      <a:pPr algn="r" fontAlgn="b"/>
                      <a:r>
                        <a:rPr lang="en-US" sz="1000" b="0" i="0" u="none" strike="noStrike" dirty="0">
                          <a:solidFill>
                            <a:srgbClr val="000000"/>
                          </a:solidFill>
                          <a:effectLst/>
                          <a:latin typeface="Calibri" panose="020F0502020204030204" pitchFamily="34" charset="0"/>
                        </a:rPr>
                        <a:t>17</a:t>
                      </a:r>
                    </a:p>
                  </a:txBody>
                  <a:tcPr marL="5747" marR="5747" marT="5747" marB="0" anchor="b">
                    <a:lnL>
                      <a:noFill/>
                    </a:lnL>
                    <a:lnR>
                      <a:noFill/>
                    </a:lnR>
                    <a:lnT>
                      <a:noFill/>
                    </a:lnT>
                    <a:lnB>
                      <a:noFill/>
                    </a:lnB>
                  </a:tcPr>
                </a:tc>
                <a:tc>
                  <a:txBody>
                    <a:bodyPr/>
                    <a:lstStyle/>
                    <a:p>
                      <a:pPr algn="l" fontAlgn="b"/>
                      <a:endParaRPr lang="en-US" sz="1000" b="0" i="0" u="none" strike="noStrike" dirty="0">
                        <a:solidFill>
                          <a:srgbClr val="000000"/>
                        </a:solidFill>
                        <a:effectLst/>
                        <a:latin typeface="Calibri" panose="020F0502020204030204" pitchFamily="34" charset="0"/>
                      </a:endParaRPr>
                    </a:p>
                  </a:txBody>
                  <a:tcPr marL="5747" marR="5747" marT="5747" marB="0" anchor="b">
                    <a:lnL>
                      <a:noFill/>
                    </a:lnL>
                    <a:lnR>
                      <a:noFill/>
                    </a:lnR>
                    <a:lnT>
                      <a:noFill/>
                    </a:lnT>
                    <a:lnB>
                      <a:noFill/>
                    </a:lnB>
                  </a:tcPr>
                </a:tc>
                <a:tc>
                  <a:txBody>
                    <a:bodyPr/>
                    <a:lstStyle/>
                    <a:p>
                      <a:pPr algn="l" fontAlgn="b"/>
                      <a:r>
                        <a:rPr lang="en-US" sz="1000" b="0" i="0" u="none" strike="noStrike" dirty="0">
                          <a:solidFill>
                            <a:srgbClr val="000000"/>
                          </a:solidFill>
                          <a:effectLst/>
                          <a:latin typeface="Calibri" panose="020F0502020204030204" pitchFamily="34" charset="0"/>
                        </a:rPr>
                        <a:t>1965</a:t>
                      </a:r>
                    </a:p>
                  </a:txBody>
                  <a:tcPr marL="5747" marR="5747" marT="5747" marB="0" anchor="b">
                    <a:lnL>
                      <a:noFill/>
                    </a:lnL>
                    <a:lnR>
                      <a:noFill/>
                    </a:lnR>
                    <a:lnT>
                      <a:noFill/>
                    </a:lnT>
                    <a:lnB>
                      <a:noFill/>
                    </a:lnB>
                  </a:tcPr>
                </a:tc>
                <a:tc>
                  <a:txBody>
                    <a:bodyPr/>
                    <a:lstStyle/>
                    <a:p>
                      <a:pPr algn="r" fontAlgn="b"/>
                      <a:r>
                        <a:rPr lang="en-US" sz="1000" b="0" i="0" u="none" strike="noStrike" dirty="0">
                          <a:solidFill>
                            <a:srgbClr val="000000"/>
                          </a:solidFill>
                          <a:effectLst/>
                          <a:latin typeface="Calibri" panose="020F0502020204030204" pitchFamily="34" charset="0"/>
                        </a:rPr>
                        <a:t>17</a:t>
                      </a:r>
                    </a:p>
                  </a:txBody>
                  <a:tcPr marL="5747" marR="5747" marT="5747" marB="0" anchor="b">
                    <a:lnL>
                      <a:noFill/>
                    </a:lnL>
                    <a:lnR>
                      <a:noFill/>
                    </a:lnR>
                    <a:lnT>
                      <a:noFill/>
                    </a:lnT>
                    <a:lnB>
                      <a:noFill/>
                    </a:lnB>
                  </a:tcPr>
                </a:tc>
                <a:tc>
                  <a:txBody>
                    <a:bodyPr/>
                    <a:lstStyle/>
                    <a:p>
                      <a:pPr algn="l" fontAlgn="b"/>
                      <a:endParaRPr lang="en-US" sz="1000" b="0" i="0" u="none" strike="noStrike" dirty="0">
                        <a:solidFill>
                          <a:srgbClr val="000000"/>
                        </a:solidFill>
                        <a:effectLst/>
                        <a:latin typeface="Calibri" panose="020F0502020204030204" pitchFamily="34" charset="0"/>
                      </a:endParaRPr>
                    </a:p>
                  </a:txBody>
                  <a:tcPr marL="5747" marR="5747" marT="5747" marB="0" anchor="b">
                    <a:lnL>
                      <a:noFill/>
                    </a:lnL>
                    <a:lnR>
                      <a:noFill/>
                    </a:lnR>
                    <a:lnT>
                      <a:noFill/>
                    </a:lnT>
                    <a:lnB>
                      <a:noFill/>
                    </a:lnB>
                  </a:tcPr>
                </a:tc>
                <a:tc>
                  <a:txBody>
                    <a:bodyPr/>
                    <a:lstStyle/>
                    <a:p>
                      <a:pPr algn="l" fontAlgn="b"/>
                      <a:r>
                        <a:rPr lang="en-US" sz="1000" b="0" i="0" u="none" strike="noStrike" dirty="0">
                          <a:solidFill>
                            <a:srgbClr val="000000"/>
                          </a:solidFill>
                          <a:effectLst/>
                          <a:latin typeface="Calibri" panose="020F0502020204030204" pitchFamily="34" charset="0"/>
                        </a:rPr>
                        <a:t>1960</a:t>
                      </a:r>
                    </a:p>
                  </a:txBody>
                  <a:tcPr marL="5747" marR="5747" marT="5747" marB="0" anchor="b">
                    <a:lnL>
                      <a:noFill/>
                    </a:lnL>
                    <a:lnR>
                      <a:noFill/>
                    </a:lnR>
                    <a:lnT>
                      <a:noFill/>
                    </a:lnT>
                    <a:lnB>
                      <a:noFill/>
                    </a:lnB>
                  </a:tcPr>
                </a:tc>
                <a:tc>
                  <a:txBody>
                    <a:bodyPr/>
                    <a:lstStyle/>
                    <a:p>
                      <a:pPr algn="r" fontAlgn="b"/>
                      <a:r>
                        <a:rPr lang="en-US" sz="1000" b="0" i="0" u="none" strike="noStrike" dirty="0">
                          <a:solidFill>
                            <a:srgbClr val="000000"/>
                          </a:solidFill>
                          <a:effectLst/>
                          <a:latin typeface="Calibri" panose="020F0502020204030204" pitchFamily="34" charset="0"/>
                        </a:rPr>
                        <a:t>43</a:t>
                      </a:r>
                    </a:p>
                  </a:txBody>
                  <a:tcPr marL="5747" marR="5747" marT="5747"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panose="020F0502020204030204" pitchFamily="34" charset="0"/>
                      </a:endParaRPr>
                    </a:p>
                  </a:txBody>
                  <a:tcPr marL="5747" marR="5747" marT="5747" marB="0" anchor="b">
                    <a:lnL>
                      <a:noFill/>
                    </a:lnL>
                    <a:lnR>
                      <a:noFill/>
                    </a:lnR>
                    <a:lnT>
                      <a:noFill/>
                    </a:lnT>
                    <a:lnB>
                      <a:noFill/>
                    </a:lnB>
                  </a:tcPr>
                </a:tc>
              </a:tr>
              <a:tr h="160914">
                <a:tc>
                  <a:txBody>
                    <a:bodyPr/>
                    <a:lstStyle/>
                    <a:p>
                      <a:pPr algn="r" fontAlgn="b"/>
                      <a:r>
                        <a:rPr lang="en-US" sz="1000" b="0" i="0" u="none" strike="noStrike" dirty="0">
                          <a:solidFill>
                            <a:srgbClr val="000000"/>
                          </a:solidFill>
                          <a:effectLst/>
                          <a:latin typeface="Calibri" panose="020F0502020204030204" pitchFamily="34" charset="0"/>
                        </a:rPr>
                        <a:t>1984</a:t>
                      </a:r>
                    </a:p>
                  </a:txBody>
                  <a:tcPr marL="5747" marR="5747" marT="5747" marB="0" anchor="b">
                    <a:lnL>
                      <a:noFill/>
                    </a:lnL>
                    <a:lnR>
                      <a:noFill/>
                    </a:lnR>
                    <a:lnT>
                      <a:noFill/>
                    </a:lnT>
                    <a:lnB>
                      <a:noFill/>
                    </a:lnB>
                  </a:tcPr>
                </a:tc>
                <a:tc>
                  <a:txBody>
                    <a:bodyPr/>
                    <a:lstStyle/>
                    <a:p>
                      <a:pPr algn="r" fontAlgn="b"/>
                      <a:r>
                        <a:rPr lang="en-US" sz="1000" b="0" i="0" u="none" strike="noStrike" dirty="0">
                          <a:solidFill>
                            <a:srgbClr val="000000"/>
                          </a:solidFill>
                          <a:effectLst/>
                          <a:latin typeface="Calibri" panose="020F0502020204030204" pitchFamily="34" charset="0"/>
                        </a:rPr>
                        <a:t>9</a:t>
                      </a:r>
                    </a:p>
                  </a:txBody>
                  <a:tcPr marL="5747" marR="5747" marT="5747" marB="0" anchor="b">
                    <a:lnL>
                      <a:noFill/>
                    </a:lnL>
                    <a:lnR>
                      <a:noFill/>
                    </a:lnR>
                    <a:lnT>
                      <a:noFill/>
                    </a:lnT>
                    <a:lnB>
                      <a:noFill/>
                    </a:lnB>
                  </a:tcPr>
                </a:tc>
                <a:tc>
                  <a:txBody>
                    <a:bodyPr/>
                    <a:lstStyle/>
                    <a:p>
                      <a:pPr algn="l" fontAlgn="b"/>
                      <a:endParaRPr lang="en-US" sz="1000" b="0" i="0" u="none" strike="noStrike" dirty="0">
                        <a:solidFill>
                          <a:srgbClr val="000000"/>
                        </a:solidFill>
                        <a:effectLst/>
                        <a:latin typeface="Calibri" panose="020F0502020204030204" pitchFamily="34" charset="0"/>
                      </a:endParaRPr>
                    </a:p>
                  </a:txBody>
                  <a:tcPr marL="5747" marR="5747" marT="5747" marB="0" anchor="b">
                    <a:lnL>
                      <a:noFill/>
                    </a:lnL>
                    <a:lnR>
                      <a:noFill/>
                    </a:lnR>
                    <a:lnT>
                      <a:noFill/>
                    </a:lnT>
                    <a:lnB>
                      <a:noFill/>
                    </a:lnB>
                  </a:tcPr>
                </a:tc>
                <a:tc>
                  <a:txBody>
                    <a:bodyPr/>
                    <a:lstStyle/>
                    <a:p>
                      <a:pPr algn="r" fontAlgn="b"/>
                      <a:r>
                        <a:rPr lang="en-US" sz="1000" b="0" i="0" u="none" strike="noStrike" dirty="0">
                          <a:solidFill>
                            <a:srgbClr val="000000"/>
                          </a:solidFill>
                          <a:effectLst/>
                          <a:latin typeface="Calibri" panose="020F0502020204030204" pitchFamily="34" charset="0"/>
                        </a:rPr>
                        <a:t>1979</a:t>
                      </a:r>
                    </a:p>
                  </a:txBody>
                  <a:tcPr marL="5747" marR="5747" marT="5747" marB="0" anchor="b">
                    <a:lnL>
                      <a:noFill/>
                    </a:lnL>
                    <a:lnR>
                      <a:noFill/>
                    </a:lnR>
                    <a:lnT>
                      <a:noFill/>
                    </a:lnT>
                    <a:lnB>
                      <a:noFill/>
                    </a:lnB>
                  </a:tcPr>
                </a:tc>
                <a:tc>
                  <a:txBody>
                    <a:bodyPr/>
                    <a:lstStyle/>
                    <a:p>
                      <a:pPr algn="r" fontAlgn="b"/>
                      <a:r>
                        <a:rPr lang="en-US" sz="1000" b="0" i="0" u="none" strike="noStrike" dirty="0">
                          <a:solidFill>
                            <a:srgbClr val="000000"/>
                          </a:solidFill>
                          <a:effectLst/>
                          <a:latin typeface="Calibri" panose="020F0502020204030204" pitchFamily="34" charset="0"/>
                        </a:rPr>
                        <a:t>8</a:t>
                      </a:r>
                    </a:p>
                  </a:txBody>
                  <a:tcPr marL="5747" marR="5747" marT="5747" marB="0" anchor="b">
                    <a:lnL>
                      <a:noFill/>
                    </a:lnL>
                    <a:lnR>
                      <a:noFill/>
                    </a:lnR>
                    <a:lnT>
                      <a:noFill/>
                    </a:lnT>
                    <a:lnB>
                      <a:noFill/>
                    </a:lnB>
                  </a:tcPr>
                </a:tc>
                <a:tc>
                  <a:txBody>
                    <a:bodyPr/>
                    <a:lstStyle/>
                    <a:p>
                      <a:pPr algn="l" fontAlgn="b"/>
                      <a:endParaRPr lang="en-US" sz="1000" b="0" i="0" u="none" strike="noStrike" dirty="0">
                        <a:solidFill>
                          <a:srgbClr val="000000"/>
                        </a:solidFill>
                        <a:effectLst/>
                        <a:latin typeface="Calibri" panose="020F0502020204030204" pitchFamily="34" charset="0"/>
                      </a:endParaRPr>
                    </a:p>
                  </a:txBody>
                  <a:tcPr marL="5747" marR="5747" marT="5747" marB="0" anchor="b">
                    <a:lnL>
                      <a:noFill/>
                    </a:lnL>
                    <a:lnR>
                      <a:noFill/>
                    </a:lnR>
                    <a:lnT>
                      <a:noFill/>
                    </a:lnT>
                    <a:lnB>
                      <a:noFill/>
                    </a:lnB>
                  </a:tcPr>
                </a:tc>
                <a:tc>
                  <a:txBody>
                    <a:bodyPr/>
                    <a:lstStyle/>
                    <a:p>
                      <a:pPr algn="r" fontAlgn="b"/>
                      <a:r>
                        <a:rPr lang="en-US" sz="1000" b="0" i="0" u="none" strike="noStrike" dirty="0">
                          <a:solidFill>
                            <a:srgbClr val="000000"/>
                          </a:solidFill>
                          <a:effectLst/>
                          <a:latin typeface="Calibri" panose="020F0502020204030204" pitchFamily="34" charset="0"/>
                        </a:rPr>
                        <a:t>1975</a:t>
                      </a:r>
                    </a:p>
                  </a:txBody>
                  <a:tcPr marL="5747" marR="5747" marT="5747" marB="0" anchor="b">
                    <a:lnL>
                      <a:noFill/>
                    </a:lnL>
                    <a:lnR>
                      <a:noFill/>
                    </a:lnR>
                    <a:lnT>
                      <a:noFill/>
                    </a:lnT>
                    <a:lnB>
                      <a:noFill/>
                    </a:lnB>
                  </a:tcPr>
                </a:tc>
                <a:tc>
                  <a:txBody>
                    <a:bodyPr/>
                    <a:lstStyle/>
                    <a:p>
                      <a:pPr algn="r" fontAlgn="b"/>
                      <a:r>
                        <a:rPr lang="en-US" sz="1000" b="0" i="0" u="none" strike="noStrike" dirty="0">
                          <a:solidFill>
                            <a:srgbClr val="000000"/>
                          </a:solidFill>
                          <a:effectLst/>
                          <a:latin typeface="Calibri" panose="020F0502020204030204" pitchFamily="34" charset="0"/>
                        </a:rPr>
                        <a:t>7</a:t>
                      </a:r>
                    </a:p>
                  </a:txBody>
                  <a:tcPr marL="5747" marR="5747" marT="5747" marB="0" anchor="b">
                    <a:lnL>
                      <a:noFill/>
                    </a:lnL>
                    <a:lnR>
                      <a:noFill/>
                    </a:lnR>
                    <a:lnT>
                      <a:noFill/>
                    </a:lnT>
                    <a:lnB>
                      <a:noFill/>
                    </a:lnB>
                  </a:tcPr>
                </a:tc>
                <a:tc>
                  <a:txBody>
                    <a:bodyPr/>
                    <a:lstStyle/>
                    <a:p>
                      <a:pPr algn="l" fontAlgn="b"/>
                      <a:endParaRPr lang="en-US" sz="1000" b="0" i="0" u="none" strike="noStrike" dirty="0">
                        <a:solidFill>
                          <a:srgbClr val="000000"/>
                        </a:solidFill>
                        <a:effectLst/>
                        <a:latin typeface="Calibri" panose="020F0502020204030204" pitchFamily="34" charset="0"/>
                      </a:endParaRPr>
                    </a:p>
                  </a:txBody>
                  <a:tcPr marL="5747" marR="5747" marT="5747" marB="0" anchor="b">
                    <a:lnL>
                      <a:noFill/>
                    </a:lnL>
                    <a:lnR>
                      <a:noFill/>
                    </a:lnR>
                    <a:lnT>
                      <a:noFill/>
                    </a:lnT>
                    <a:lnB>
                      <a:noFill/>
                    </a:lnB>
                  </a:tcPr>
                </a:tc>
                <a:tc>
                  <a:txBody>
                    <a:bodyPr/>
                    <a:lstStyle/>
                    <a:p>
                      <a:pPr algn="l" fontAlgn="b"/>
                      <a:r>
                        <a:rPr lang="en-US" sz="1000" b="0" i="0" u="none" strike="noStrike" dirty="0">
                          <a:solidFill>
                            <a:srgbClr val="000000"/>
                          </a:solidFill>
                          <a:effectLst/>
                          <a:latin typeface="Calibri" panose="020F0502020204030204" pitchFamily="34" charset="0"/>
                        </a:rPr>
                        <a:t>1970</a:t>
                      </a:r>
                    </a:p>
                  </a:txBody>
                  <a:tcPr marL="5747" marR="5747" marT="5747" marB="0" anchor="b">
                    <a:lnL>
                      <a:noFill/>
                    </a:lnL>
                    <a:lnR>
                      <a:noFill/>
                    </a:lnR>
                    <a:lnT>
                      <a:noFill/>
                    </a:lnT>
                    <a:lnB>
                      <a:noFill/>
                    </a:lnB>
                  </a:tcPr>
                </a:tc>
                <a:tc>
                  <a:txBody>
                    <a:bodyPr/>
                    <a:lstStyle/>
                    <a:p>
                      <a:pPr algn="r" fontAlgn="b"/>
                      <a:r>
                        <a:rPr lang="en-US" sz="1000" b="0" i="0" u="none" strike="noStrike" dirty="0">
                          <a:solidFill>
                            <a:srgbClr val="000000"/>
                          </a:solidFill>
                          <a:effectLst/>
                          <a:latin typeface="Calibri" panose="020F0502020204030204" pitchFamily="34" charset="0"/>
                        </a:rPr>
                        <a:t>14</a:t>
                      </a:r>
                    </a:p>
                  </a:txBody>
                  <a:tcPr marL="5747" marR="5747" marT="5747" marB="0" anchor="b">
                    <a:lnL>
                      <a:noFill/>
                    </a:lnL>
                    <a:lnR>
                      <a:noFill/>
                    </a:lnR>
                    <a:lnT>
                      <a:noFill/>
                    </a:lnT>
                    <a:lnB>
                      <a:noFill/>
                    </a:lnB>
                  </a:tcPr>
                </a:tc>
                <a:tc>
                  <a:txBody>
                    <a:bodyPr/>
                    <a:lstStyle/>
                    <a:p>
                      <a:pPr algn="l" fontAlgn="b"/>
                      <a:endParaRPr lang="en-US" sz="1000" b="0" i="0" u="none" strike="noStrike" dirty="0">
                        <a:solidFill>
                          <a:srgbClr val="000000"/>
                        </a:solidFill>
                        <a:effectLst/>
                        <a:latin typeface="Calibri" panose="020F0502020204030204" pitchFamily="34" charset="0"/>
                      </a:endParaRPr>
                    </a:p>
                  </a:txBody>
                  <a:tcPr marL="5747" marR="5747" marT="5747" marB="0" anchor="b">
                    <a:lnL>
                      <a:noFill/>
                    </a:lnL>
                    <a:lnR>
                      <a:noFill/>
                    </a:lnR>
                    <a:lnT>
                      <a:noFill/>
                    </a:lnT>
                    <a:lnB>
                      <a:noFill/>
                    </a:lnB>
                  </a:tcPr>
                </a:tc>
                <a:tc>
                  <a:txBody>
                    <a:bodyPr/>
                    <a:lstStyle/>
                    <a:p>
                      <a:pPr algn="l" fontAlgn="b"/>
                      <a:r>
                        <a:rPr lang="en-US" sz="1000" b="1" i="0" u="none" strike="noStrike" dirty="0">
                          <a:solidFill>
                            <a:srgbClr val="000000"/>
                          </a:solidFill>
                          <a:effectLst/>
                          <a:latin typeface="Calibri" panose="020F0502020204030204" pitchFamily="34" charset="0"/>
                        </a:rPr>
                        <a:t>1964</a:t>
                      </a:r>
                    </a:p>
                  </a:txBody>
                  <a:tcPr marL="5747" marR="5747" marT="5747" marB="0" anchor="b">
                    <a:lnL>
                      <a:noFill/>
                    </a:lnL>
                    <a:lnR>
                      <a:noFill/>
                    </a:lnR>
                    <a:lnT>
                      <a:noFill/>
                    </a:lnT>
                    <a:lnB>
                      <a:noFill/>
                    </a:lnB>
                  </a:tcPr>
                </a:tc>
                <a:tc>
                  <a:txBody>
                    <a:bodyPr/>
                    <a:lstStyle/>
                    <a:p>
                      <a:pPr algn="r" fontAlgn="b"/>
                      <a:r>
                        <a:rPr lang="en-US" sz="1000" b="1" i="0" u="none" strike="noStrike" dirty="0">
                          <a:solidFill>
                            <a:srgbClr val="000000"/>
                          </a:solidFill>
                          <a:effectLst/>
                          <a:latin typeface="Calibri" panose="020F0502020204030204" pitchFamily="34" charset="0"/>
                        </a:rPr>
                        <a:t>30</a:t>
                      </a:r>
                    </a:p>
                  </a:txBody>
                  <a:tcPr marL="5747" marR="5747" marT="5747" marB="0" anchor="b">
                    <a:lnL>
                      <a:noFill/>
                    </a:lnL>
                    <a:lnR>
                      <a:noFill/>
                    </a:lnR>
                    <a:lnT>
                      <a:noFill/>
                    </a:lnT>
                    <a:lnB>
                      <a:noFill/>
                    </a:lnB>
                  </a:tcPr>
                </a:tc>
                <a:tc>
                  <a:txBody>
                    <a:bodyPr/>
                    <a:lstStyle/>
                    <a:p>
                      <a:pPr algn="l" fontAlgn="b"/>
                      <a:endParaRPr lang="en-US" sz="1000" b="0" i="0" u="none" strike="noStrike" dirty="0">
                        <a:solidFill>
                          <a:srgbClr val="000000"/>
                        </a:solidFill>
                        <a:effectLst/>
                        <a:latin typeface="Calibri" panose="020F0502020204030204" pitchFamily="34" charset="0"/>
                      </a:endParaRPr>
                    </a:p>
                  </a:txBody>
                  <a:tcPr marL="5747" marR="5747" marT="5747" marB="0" anchor="b">
                    <a:lnL>
                      <a:noFill/>
                    </a:lnL>
                    <a:lnR>
                      <a:noFill/>
                    </a:lnR>
                    <a:lnT>
                      <a:noFill/>
                    </a:lnT>
                    <a:lnB>
                      <a:noFill/>
                    </a:lnB>
                  </a:tcPr>
                </a:tc>
                <a:tc>
                  <a:txBody>
                    <a:bodyPr/>
                    <a:lstStyle/>
                    <a:p>
                      <a:pPr algn="l" fontAlgn="b"/>
                      <a:r>
                        <a:rPr lang="en-US" sz="1000" b="0" i="0" u="none" strike="noStrike" dirty="0">
                          <a:solidFill>
                            <a:srgbClr val="000000"/>
                          </a:solidFill>
                          <a:effectLst/>
                          <a:latin typeface="Calibri" panose="020F0502020204030204" pitchFamily="34" charset="0"/>
                        </a:rPr>
                        <a:t>1959</a:t>
                      </a:r>
                    </a:p>
                  </a:txBody>
                  <a:tcPr marL="5747" marR="5747" marT="5747" marB="0" anchor="b">
                    <a:lnL>
                      <a:noFill/>
                    </a:lnL>
                    <a:lnR>
                      <a:noFill/>
                    </a:lnR>
                    <a:lnT>
                      <a:noFill/>
                    </a:lnT>
                    <a:lnB>
                      <a:noFill/>
                    </a:lnB>
                  </a:tcPr>
                </a:tc>
                <a:tc>
                  <a:txBody>
                    <a:bodyPr/>
                    <a:lstStyle/>
                    <a:p>
                      <a:pPr algn="r" fontAlgn="b"/>
                      <a:r>
                        <a:rPr lang="en-US" sz="1000" b="0" i="0" u="none" strike="noStrike" dirty="0">
                          <a:solidFill>
                            <a:srgbClr val="000000"/>
                          </a:solidFill>
                          <a:effectLst/>
                          <a:latin typeface="Calibri" panose="020F0502020204030204" pitchFamily="34" charset="0"/>
                        </a:rPr>
                        <a:t>37</a:t>
                      </a:r>
                    </a:p>
                  </a:txBody>
                  <a:tcPr marL="5747" marR="5747" marT="5747"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panose="020F0502020204030204" pitchFamily="34" charset="0"/>
                      </a:endParaRPr>
                    </a:p>
                  </a:txBody>
                  <a:tcPr marL="5747" marR="5747" marT="5747" marB="0" anchor="b">
                    <a:lnL>
                      <a:noFill/>
                    </a:lnL>
                    <a:lnR>
                      <a:noFill/>
                    </a:lnR>
                    <a:lnT>
                      <a:noFill/>
                    </a:lnT>
                    <a:lnB>
                      <a:noFill/>
                    </a:lnB>
                  </a:tcPr>
                </a:tc>
              </a:tr>
              <a:tr h="160914">
                <a:tc>
                  <a:txBody>
                    <a:bodyPr/>
                    <a:lstStyle/>
                    <a:p>
                      <a:pPr algn="r" fontAlgn="b"/>
                      <a:r>
                        <a:rPr lang="en-US" sz="1000" b="0" i="0" u="none" strike="noStrike" dirty="0">
                          <a:solidFill>
                            <a:srgbClr val="000000"/>
                          </a:solidFill>
                          <a:effectLst/>
                          <a:latin typeface="Calibri" panose="020F0502020204030204" pitchFamily="34" charset="0"/>
                        </a:rPr>
                        <a:t>1983</a:t>
                      </a:r>
                    </a:p>
                  </a:txBody>
                  <a:tcPr marL="5747" marR="5747" marT="5747" marB="0" anchor="b">
                    <a:lnL>
                      <a:noFill/>
                    </a:lnL>
                    <a:lnR>
                      <a:noFill/>
                    </a:lnR>
                    <a:lnT>
                      <a:noFill/>
                    </a:lnT>
                    <a:lnB>
                      <a:noFill/>
                    </a:lnB>
                  </a:tcPr>
                </a:tc>
                <a:tc>
                  <a:txBody>
                    <a:bodyPr/>
                    <a:lstStyle/>
                    <a:p>
                      <a:pPr algn="r" fontAlgn="b"/>
                      <a:r>
                        <a:rPr lang="en-US" sz="1000" b="0" i="0" u="none" strike="noStrike" dirty="0">
                          <a:solidFill>
                            <a:srgbClr val="000000"/>
                          </a:solidFill>
                          <a:effectLst/>
                          <a:latin typeface="Calibri" panose="020F0502020204030204" pitchFamily="34" charset="0"/>
                        </a:rPr>
                        <a:t>8</a:t>
                      </a:r>
                    </a:p>
                  </a:txBody>
                  <a:tcPr marL="5747" marR="5747" marT="5747" marB="0" anchor="b">
                    <a:lnL>
                      <a:noFill/>
                    </a:lnL>
                    <a:lnR>
                      <a:noFill/>
                    </a:lnR>
                    <a:lnT>
                      <a:noFill/>
                    </a:lnT>
                    <a:lnB>
                      <a:noFill/>
                    </a:lnB>
                  </a:tcPr>
                </a:tc>
                <a:tc>
                  <a:txBody>
                    <a:bodyPr/>
                    <a:lstStyle/>
                    <a:p>
                      <a:pPr algn="l" fontAlgn="b"/>
                      <a:endParaRPr lang="en-US" sz="1000" b="0" i="0" u="none" strike="noStrike" dirty="0">
                        <a:solidFill>
                          <a:srgbClr val="000000"/>
                        </a:solidFill>
                        <a:effectLst/>
                        <a:latin typeface="Calibri" panose="020F0502020204030204" pitchFamily="34" charset="0"/>
                      </a:endParaRPr>
                    </a:p>
                  </a:txBody>
                  <a:tcPr marL="5747" marR="5747" marT="5747" marB="0" anchor="b">
                    <a:lnL>
                      <a:noFill/>
                    </a:lnL>
                    <a:lnR>
                      <a:noFill/>
                    </a:lnR>
                    <a:lnT>
                      <a:noFill/>
                    </a:lnT>
                    <a:lnB>
                      <a:noFill/>
                    </a:lnB>
                  </a:tcPr>
                </a:tc>
                <a:tc>
                  <a:txBody>
                    <a:bodyPr/>
                    <a:lstStyle/>
                    <a:p>
                      <a:pPr algn="r" fontAlgn="b"/>
                      <a:r>
                        <a:rPr lang="en-US" sz="1000" b="0" i="0" u="none" strike="noStrike" dirty="0">
                          <a:solidFill>
                            <a:srgbClr val="000000"/>
                          </a:solidFill>
                          <a:effectLst/>
                          <a:latin typeface="Calibri" panose="020F0502020204030204" pitchFamily="34" charset="0"/>
                        </a:rPr>
                        <a:t>1978</a:t>
                      </a:r>
                    </a:p>
                  </a:txBody>
                  <a:tcPr marL="5747" marR="5747" marT="5747" marB="0" anchor="b">
                    <a:lnL>
                      <a:noFill/>
                    </a:lnL>
                    <a:lnR>
                      <a:noFill/>
                    </a:lnR>
                    <a:lnT>
                      <a:noFill/>
                    </a:lnT>
                    <a:lnB>
                      <a:noFill/>
                    </a:lnB>
                  </a:tcPr>
                </a:tc>
                <a:tc>
                  <a:txBody>
                    <a:bodyPr/>
                    <a:lstStyle/>
                    <a:p>
                      <a:pPr algn="r" fontAlgn="b"/>
                      <a:r>
                        <a:rPr lang="en-US" sz="1000" b="0" i="0" u="none" strike="noStrike" dirty="0">
                          <a:solidFill>
                            <a:srgbClr val="000000"/>
                          </a:solidFill>
                          <a:effectLst/>
                          <a:latin typeface="Calibri" panose="020F0502020204030204" pitchFamily="34" charset="0"/>
                        </a:rPr>
                        <a:t>7</a:t>
                      </a:r>
                    </a:p>
                  </a:txBody>
                  <a:tcPr marL="5747" marR="5747" marT="5747" marB="0" anchor="b">
                    <a:lnL>
                      <a:noFill/>
                    </a:lnL>
                    <a:lnR>
                      <a:noFill/>
                    </a:lnR>
                    <a:lnT>
                      <a:noFill/>
                    </a:lnT>
                    <a:lnB>
                      <a:noFill/>
                    </a:lnB>
                  </a:tcPr>
                </a:tc>
                <a:tc>
                  <a:txBody>
                    <a:bodyPr/>
                    <a:lstStyle/>
                    <a:p>
                      <a:pPr algn="l" fontAlgn="b"/>
                      <a:endParaRPr lang="en-US" sz="1000" b="0" i="0" u="none" strike="noStrike" dirty="0">
                        <a:solidFill>
                          <a:srgbClr val="000000"/>
                        </a:solidFill>
                        <a:effectLst/>
                        <a:latin typeface="Calibri" panose="020F0502020204030204" pitchFamily="34" charset="0"/>
                      </a:endParaRPr>
                    </a:p>
                  </a:txBody>
                  <a:tcPr marL="5747" marR="5747" marT="5747" marB="0" anchor="b">
                    <a:lnL>
                      <a:noFill/>
                    </a:lnL>
                    <a:lnR>
                      <a:noFill/>
                    </a:lnR>
                    <a:lnT>
                      <a:noFill/>
                    </a:lnT>
                    <a:lnB>
                      <a:noFill/>
                    </a:lnB>
                  </a:tcPr>
                </a:tc>
                <a:tc>
                  <a:txBody>
                    <a:bodyPr/>
                    <a:lstStyle/>
                    <a:p>
                      <a:pPr algn="r" fontAlgn="b"/>
                      <a:r>
                        <a:rPr lang="en-US" sz="1000" b="0" i="0" u="none" strike="noStrike" dirty="0">
                          <a:solidFill>
                            <a:srgbClr val="000000"/>
                          </a:solidFill>
                          <a:effectLst/>
                          <a:latin typeface="Calibri" panose="020F0502020204030204" pitchFamily="34" charset="0"/>
                        </a:rPr>
                        <a:t>1974</a:t>
                      </a:r>
                    </a:p>
                  </a:txBody>
                  <a:tcPr marL="5747" marR="5747" marT="5747" marB="0" anchor="b">
                    <a:lnL>
                      <a:noFill/>
                    </a:lnL>
                    <a:lnR>
                      <a:noFill/>
                    </a:lnR>
                    <a:lnT>
                      <a:noFill/>
                    </a:lnT>
                    <a:lnB>
                      <a:noFill/>
                    </a:lnB>
                  </a:tcPr>
                </a:tc>
                <a:tc>
                  <a:txBody>
                    <a:bodyPr/>
                    <a:lstStyle/>
                    <a:p>
                      <a:pPr algn="r" fontAlgn="b"/>
                      <a:r>
                        <a:rPr lang="en-US" sz="1000" b="0" i="0" u="none" strike="noStrike" dirty="0">
                          <a:solidFill>
                            <a:srgbClr val="000000"/>
                          </a:solidFill>
                          <a:effectLst/>
                          <a:latin typeface="Calibri" panose="020F0502020204030204" pitchFamily="34" charset="0"/>
                        </a:rPr>
                        <a:t>8</a:t>
                      </a:r>
                    </a:p>
                  </a:txBody>
                  <a:tcPr marL="5747" marR="5747" marT="5747" marB="0" anchor="b">
                    <a:lnL>
                      <a:noFill/>
                    </a:lnL>
                    <a:lnR>
                      <a:noFill/>
                    </a:lnR>
                    <a:lnT>
                      <a:noFill/>
                    </a:lnT>
                    <a:lnB>
                      <a:noFill/>
                    </a:lnB>
                  </a:tcPr>
                </a:tc>
                <a:tc>
                  <a:txBody>
                    <a:bodyPr/>
                    <a:lstStyle/>
                    <a:p>
                      <a:pPr algn="l" fontAlgn="b"/>
                      <a:endParaRPr lang="en-US" sz="1000" b="0" i="0" u="none" strike="noStrike" dirty="0">
                        <a:solidFill>
                          <a:srgbClr val="000000"/>
                        </a:solidFill>
                        <a:effectLst/>
                        <a:latin typeface="Calibri" panose="020F0502020204030204" pitchFamily="34" charset="0"/>
                      </a:endParaRPr>
                    </a:p>
                  </a:txBody>
                  <a:tcPr marL="5747" marR="5747" marT="5747" marB="0" anchor="b">
                    <a:lnL>
                      <a:noFill/>
                    </a:lnL>
                    <a:lnR>
                      <a:noFill/>
                    </a:lnR>
                    <a:lnT>
                      <a:noFill/>
                    </a:lnT>
                    <a:lnB>
                      <a:noFill/>
                    </a:lnB>
                  </a:tcPr>
                </a:tc>
                <a:tc>
                  <a:txBody>
                    <a:bodyPr/>
                    <a:lstStyle/>
                    <a:p>
                      <a:pPr algn="l" fontAlgn="b"/>
                      <a:r>
                        <a:rPr lang="en-US" sz="1000" b="1" i="0" u="none" strike="noStrike" dirty="0">
                          <a:solidFill>
                            <a:srgbClr val="000000"/>
                          </a:solidFill>
                          <a:effectLst/>
                          <a:latin typeface="Calibri" panose="020F0502020204030204" pitchFamily="34" charset="0"/>
                        </a:rPr>
                        <a:t>1969</a:t>
                      </a:r>
                    </a:p>
                  </a:txBody>
                  <a:tcPr marL="5747" marR="5747" marT="5747" marB="0" anchor="b">
                    <a:lnL>
                      <a:noFill/>
                    </a:lnL>
                    <a:lnR>
                      <a:noFill/>
                    </a:lnR>
                    <a:lnT>
                      <a:noFill/>
                    </a:lnT>
                    <a:lnB>
                      <a:noFill/>
                    </a:lnB>
                  </a:tcPr>
                </a:tc>
                <a:tc>
                  <a:txBody>
                    <a:bodyPr/>
                    <a:lstStyle/>
                    <a:p>
                      <a:pPr algn="r" fontAlgn="b"/>
                      <a:r>
                        <a:rPr lang="en-US" sz="1000" b="1" i="0" u="none" strike="noStrike" dirty="0">
                          <a:solidFill>
                            <a:srgbClr val="000000"/>
                          </a:solidFill>
                          <a:effectLst/>
                          <a:latin typeface="Calibri" panose="020F0502020204030204" pitchFamily="34" charset="0"/>
                        </a:rPr>
                        <a:t>25</a:t>
                      </a:r>
                    </a:p>
                  </a:txBody>
                  <a:tcPr marL="5747" marR="5747" marT="5747" marB="0" anchor="b">
                    <a:lnL>
                      <a:noFill/>
                    </a:lnL>
                    <a:lnR>
                      <a:noFill/>
                    </a:lnR>
                    <a:lnT>
                      <a:noFill/>
                    </a:lnT>
                    <a:lnB>
                      <a:noFill/>
                    </a:lnB>
                  </a:tcPr>
                </a:tc>
                <a:tc>
                  <a:txBody>
                    <a:bodyPr/>
                    <a:lstStyle/>
                    <a:p>
                      <a:pPr algn="l" fontAlgn="b"/>
                      <a:endParaRPr lang="en-US" sz="1000" b="0" i="0" u="none" strike="noStrike" dirty="0">
                        <a:solidFill>
                          <a:srgbClr val="000000"/>
                        </a:solidFill>
                        <a:effectLst/>
                        <a:latin typeface="Calibri" panose="020F0502020204030204" pitchFamily="34" charset="0"/>
                      </a:endParaRPr>
                    </a:p>
                  </a:txBody>
                  <a:tcPr marL="5747" marR="5747" marT="5747" marB="0" anchor="b">
                    <a:lnL>
                      <a:noFill/>
                    </a:lnL>
                    <a:lnR>
                      <a:noFill/>
                    </a:lnR>
                    <a:lnT>
                      <a:noFill/>
                    </a:lnT>
                    <a:lnB>
                      <a:noFill/>
                    </a:lnB>
                  </a:tcPr>
                </a:tc>
                <a:tc>
                  <a:txBody>
                    <a:bodyPr/>
                    <a:lstStyle/>
                    <a:p>
                      <a:pPr algn="l" fontAlgn="b"/>
                      <a:r>
                        <a:rPr lang="en-US" sz="1000" b="0" i="0" u="none" strike="noStrike" dirty="0">
                          <a:solidFill>
                            <a:srgbClr val="000000"/>
                          </a:solidFill>
                          <a:effectLst/>
                          <a:latin typeface="Calibri" panose="020F0502020204030204" pitchFamily="34" charset="0"/>
                        </a:rPr>
                        <a:t>1963</a:t>
                      </a:r>
                    </a:p>
                  </a:txBody>
                  <a:tcPr marL="5747" marR="5747" marT="5747" marB="0" anchor="b">
                    <a:lnL>
                      <a:noFill/>
                    </a:lnL>
                    <a:lnR>
                      <a:noFill/>
                    </a:lnR>
                    <a:lnT>
                      <a:noFill/>
                    </a:lnT>
                    <a:lnB>
                      <a:noFill/>
                    </a:lnB>
                  </a:tcPr>
                </a:tc>
                <a:tc>
                  <a:txBody>
                    <a:bodyPr/>
                    <a:lstStyle/>
                    <a:p>
                      <a:pPr algn="r" fontAlgn="b"/>
                      <a:r>
                        <a:rPr lang="en-US" sz="1000" b="0" i="0" u="none" strike="noStrike" dirty="0">
                          <a:solidFill>
                            <a:srgbClr val="000000"/>
                          </a:solidFill>
                          <a:effectLst/>
                          <a:latin typeface="Calibri" panose="020F0502020204030204" pitchFamily="34" charset="0"/>
                        </a:rPr>
                        <a:t>21</a:t>
                      </a:r>
                    </a:p>
                  </a:txBody>
                  <a:tcPr marL="5747" marR="5747" marT="5747" marB="0" anchor="b">
                    <a:lnL>
                      <a:noFill/>
                    </a:lnL>
                    <a:lnR>
                      <a:noFill/>
                    </a:lnR>
                    <a:lnT>
                      <a:noFill/>
                    </a:lnT>
                    <a:lnB>
                      <a:noFill/>
                    </a:lnB>
                  </a:tcPr>
                </a:tc>
                <a:tc>
                  <a:txBody>
                    <a:bodyPr/>
                    <a:lstStyle/>
                    <a:p>
                      <a:pPr algn="l" fontAlgn="b"/>
                      <a:endParaRPr lang="en-US" sz="1000" b="0" i="0" u="none" strike="noStrike" dirty="0">
                        <a:solidFill>
                          <a:srgbClr val="000000"/>
                        </a:solidFill>
                        <a:effectLst/>
                        <a:latin typeface="Calibri" panose="020F0502020204030204" pitchFamily="34" charset="0"/>
                      </a:endParaRPr>
                    </a:p>
                  </a:txBody>
                  <a:tcPr marL="5747" marR="5747" marT="5747" marB="0" anchor="b">
                    <a:lnL>
                      <a:noFill/>
                    </a:lnL>
                    <a:lnR>
                      <a:noFill/>
                    </a:lnR>
                    <a:lnT>
                      <a:noFill/>
                    </a:lnT>
                    <a:lnB>
                      <a:noFill/>
                    </a:lnB>
                  </a:tcPr>
                </a:tc>
                <a:tc>
                  <a:txBody>
                    <a:bodyPr/>
                    <a:lstStyle/>
                    <a:p>
                      <a:pPr algn="l" fontAlgn="b"/>
                      <a:r>
                        <a:rPr lang="en-US" sz="1000" b="0" i="0" u="none" strike="noStrike" dirty="0">
                          <a:solidFill>
                            <a:srgbClr val="000000"/>
                          </a:solidFill>
                          <a:effectLst/>
                          <a:latin typeface="Calibri" panose="020F0502020204030204" pitchFamily="34" charset="0"/>
                        </a:rPr>
                        <a:t>1958</a:t>
                      </a:r>
                    </a:p>
                  </a:txBody>
                  <a:tcPr marL="5747" marR="5747" marT="5747" marB="0" anchor="b">
                    <a:lnL>
                      <a:noFill/>
                    </a:lnL>
                    <a:lnR>
                      <a:noFill/>
                    </a:lnR>
                    <a:lnT>
                      <a:noFill/>
                    </a:lnT>
                    <a:lnB>
                      <a:noFill/>
                    </a:lnB>
                  </a:tcPr>
                </a:tc>
                <a:tc>
                  <a:txBody>
                    <a:bodyPr/>
                    <a:lstStyle/>
                    <a:p>
                      <a:pPr algn="r" fontAlgn="b"/>
                      <a:r>
                        <a:rPr lang="en-US" sz="1000" b="0" i="0" u="none" strike="noStrike" dirty="0">
                          <a:solidFill>
                            <a:srgbClr val="000000"/>
                          </a:solidFill>
                          <a:effectLst/>
                          <a:latin typeface="Calibri" panose="020F0502020204030204" pitchFamily="34" charset="0"/>
                        </a:rPr>
                        <a:t>33</a:t>
                      </a:r>
                    </a:p>
                  </a:txBody>
                  <a:tcPr marL="5747" marR="5747" marT="5747"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panose="020F0502020204030204" pitchFamily="34" charset="0"/>
                      </a:endParaRPr>
                    </a:p>
                  </a:txBody>
                  <a:tcPr marL="5747" marR="5747" marT="5747" marB="0" anchor="b">
                    <a:lnL>
                      <a:noFill/>
                    </a:lnL>
                    <a:lnR>
                      <a:noFill/>
                    </a:lnR>
                    <a:lnT>
                      <a:noFill/>
                    </a:lnT>
                    <a:lnB>
                      <a:noFill/>
                    </a:lnB>
                  </a:tcPr>
                </a:tc>
              </a:tr>
              <a:tr h="160914">
                <a:tc>
                  <a:txBody>
                    <a:bodyPr/>
                    <a:lstStyle/>
                    <a:p>
                      <a:pPr algn="r" fontAlgn="b"/>
                      <a:r>
                        <a:rPr lang="en-US" sz="1000" b="0" i="0" u="none" strike="noStrike" dirty="0">
                          <a:solidFill>
                            <a:srgbClr val="000000"/>
                          </a:solidFill>
                          <a:effectLst/>
                          <a:latin typeface="Calibri" panose="020F0502020204030204" pitchFamily="34" charset="0"/>
                        </a:rPr>
                        <a:t>1982</a:t>
                      </a:r>
                    </a:p>
                  </a:txBody>
                  <a:tcPr marL="5747" marR="5747" marT="5747" marB="0" anchor="b">
                    <a:lnL>
                      <a:noFill/>
                    </a:lnL>
                    <a:lnR>
                      <a:noFill/>
                    </a:lnR>
                    <a:lnT>
                      <a:noFill/>
                    </a:lnT>
                    <a:lnB>
                      <a:noFill/>
                    </a:lnB>
                  </a:tcPr>
                </a:tc>
                <a:tc>
                  <a:txBody>
                    <a:bodyPr/>
                    <a:lstStyle/>
                    <a:p>
                      <a:pPr algn="r" fontAlgn="b"/>
                      <a:r>
                        <a:rPr lang="en-US" sz="1000" b="0" i="0" u="none" strike="noStrike" dirty="0">
                          <a:solidFill>
                            <a:srgbClr val="000000"/>
                          </a:solidFill>
                          <a:effectLst/>
                          <a:latin typeface="Calibri" panose="020F0502020204030204" pitchFamily="34" charset="0"/>
                        </a:rPr>
                        <a:t>9</a:t>
                      </a:r>
                    </a:p>
                  </a:txBody>
                  <a:tcPr marL="5747" marR="5747" marT="5747" marB="0" anchor="b">
                    <a:lnL>
                      <a:noFill/>
                    </a:lnL>
                    <a:lnR>
                      <a:noFill/>
                    </a:lnR>
                    <a:lnT>
                      <a:noFill/>
                    </a:lnT>
                    <a:lnB>
                      <a:noFill/>
                    </a:lnB>
                  </a:tcPr>
                </a:tc>
                <a:tc>
                  <a:txBody>
                    <a:bodyPr/>
                    <a:lstStyle/>
                    <a:p>
                      <a:pPr algn="l" fontAlgn="b"/>
                      <a:endParaRPr lang="en-US" sz="1000" b="0" i="0" u="none" strike="noStrike" dirty="0">
                        <a:solidFill>
                          <a:srgbClr val="000000"/>
                        </a:solidFill>
                        <a:effectLst/>
                        <a:latin typeface="Calibri" panose="020F0502020204030204" pitchFamily="34" charset="0"/>
                      </a:endParaRPr>
                    </a:p>
                  </a:txBody>
                  <a:tcPr marL="5747" marR="5747" marT="5747" marB="0" anchor="b">
                    <a:lnL>
                      <a:noFill/>
                    </a:lnL>
                    <a:lnR>
                      <a:noFill/>
                    </a:lnR>
                    <a:lnT>
                      <a:noFill/>
                    </a:lnT>
                    <a:lnB>
                      <a:noFill/>
                    </a:lnB>
                  </a:tcPr>
                </a:tc>
                <a:tc>
                  <a:txBody>
                    <a:bodyPr/>
                    <a:lstStyle/>
                    <a:p>
                      <a:pPr algn="r" fontAlgn="b"/>
                      <a:r>
                        <a:rPr lang="en-US" sz="1000" b="0" i="0" u="none" strike="noStrike" dirty="0">
                          <a:solidFill>
                            <a:srgbClr val="000000"/>
                          </a:solidFill>
                          <a:effectLst/>
                          <a:latin typeface="Calibri" panose="020F0502020204030204" pitchFamily="34" charset="0"/>
                        </a:rPr>
                        <a:t>1977</a:t>
                      </a:r>
                    </a:p>
                  </a:txBody>
                  <a:tcPr marL="5747" marR="5747" marT="5747" marB="0" anchor="b">
                    <a:lnL>
                      <a:noFill/>
                    </a:lnL>
                    <a:lnR>
                      <a:noFill/>
                    </a:lnR>
                    <a:lnT>
                      <a:noFill/>
                    </a:lnT>
                    <a:lnB>
                      <a:noFill/>
                    </a:lnB>
                  </a:tcPr>
                </a:tc>
                <a:tc>
                  <a:txBody>
                    <a:bodyPr/>
                    <a:lstStyle/>
                    <a:p>
                      <a:pPr algn="r" fontAlgn="b"/>
                      <a:r>
                        <a:rPr lang="en-US" sz="1000" b="0" i="0" u="none" strike="noStrike" dirty="0">
                          <a:solidFill>
                            <a:srgbClr val="000000"/>
                          </a:solidFill>
                          <a:effectLst/>
                          <a:latin typeface="Calibri" panose="020F0502020204030204" pitchFamily="34" charset="0"/>
                        </a:rPr>
                        <a:t>8</a:t>
                      </a:r>
                    </a:p>
                  </a:txBody>
                  <a:tcPr marL="5747" marR="5747" marT="5747" marB="0" anchor="b">
                    <a:lnL>
                      <a:noFill/>
                    </a:lnL>
                    <a:lnR>
                      <a:noFill/>
                    </a:lnR>
                    <a:lnT>
                      <a:noFill/>
                    </a:lnT>
                    <a:lnB>
                      <a:noFill/>
                    </a:lnB>
                  </a:tcPr>
                </a:tc>
                <a:tc>
                  <a:txBody>
                    <a:bodyPr/>
                    <a:lstStyle/>
                    <a:p>
                      <a:pPr algn="l" fontAlgn="b"/>
                      <a:endParaRPr lang="en-US" sz="1000" b="0" i="0" u="none" strike="noStrike" dirty="0">
                        <a:solidFill>
                          <a:srgbClr val="000000"/>
                        </a:solidFill>
                        <a:effectLst/>
                        <a:latin typeface="Calibri" panose="020F0502020204030204" pitchFamily="34" charset="0"/>
                      </a:endParaRPr>
                    </a:p>
                  </a:txBody>
                  <a:tcPr marL="5747" marR="5747" marT="5747" marB="0" anchor="b">
                    <a:lnL>
                      <a:noFill/>
                    </a:lnL>
                    <a:lnR>
                      <a:noFill/>
                    </a:lnR>
                    <a:lnT>
                      <a:noFill/>
                    </a:lnT>
                    <a:lnB>
                      <a:noFill/>
                    </a:lnB>
                  </a:tcPr>
                </a:tc>
                <a:tc>
                  <a:txBody>
                    <a:bodyPr/>
                    <a:lstStyle/>
                    <a:p>
                      <a:pPr algn="r" fontAlgn="b"/>
                      <a:r>
                        <a:rPr lang="en-US" sz="1000" b="0" i="0" u="none" strike="noStrike" dirty="0">
                          <a:solidFill>
                            <a:srgbClr val="000000"/>
                          </a:solidFill>
                          <a:effectLst/>
                          <a:latin typeface="Calibri" panose="020F0502020204030204" pitchFamily="34" charset="0"/>
                        </a:rPr>
                        <a:t>1973</a:t>
                      </a:r>
                    </a:p>
                  </a:txBody>
                  <a:tcPr marL="5747" marR="5747" marT="5747" marB="0" anchor="b">
                    <a:lnL>
                      <a:noFill/>
                    </a:lnL>
                    <a:lnR>
                      <a:noFill/>
                    </a:lnR>
                    <a:lnT>
                      <a:noFill/>
                    </a:lnT>
                    <a:lnB>
                      <a:noFill/>
                    </a:lnB>
                  </a:tcPr>
                </a:tc>
                <a:tc>
                  <a:txBody>
                    <a:bodyPr/>
                    <a:lstStyle/>
                    <a:p>
                      <a:pPr algn="r" fontAlgn="b"/>
                      <a:r>
                        <a:rPr lang="en-US" sz="1000" b="0" i="0" u="none" strike="noStrike" dirty="0">
                          <a:solidFill>
                            <a:srgbClr val="000000"/>
                          </a:solidFill>
                          <a:effectLst/>
                          <a:latin typeface="Calibri" panose="020F0502020204030204" pitchFamily="34" charset="0"/>
                        </a:rPr>
                        <a:t>14</a:t>
                      </a:r>
                    </a:p>
                  </a:txBody>
                  <a:tcPr marL="5747" marR="5747" marT="5747" marB="0" anchor="b">
                    <a:lnL>
                      <a:noFill/>
                    </a:lnL>
                    <a:lnR>
                      <a:noFill/>
                    </a:lnR>
                    <a:lnT>
                      <a:noFill/>
                    </a:lnT>
                    <a:lnB>
                      <a:noFill/>
                    </a:lnB>
                  </a:tcPr>
                </a:tc>
                <a:tc>
                  <a:txBody>
                    <a:bodyPr/>
                    <a:lstStyle/>
                    <a:p>
                      <a:pPr algn="l" fontAlgn="b"/>
                      <a:endParaRPr lang="en-US" sz="1000" b="0" i="0" u="none" strike="noStrike" dirty="0">
                        <a:solidFill>
                          <a:srgbClr val="000000"/>
                        </a:solidFill>
                        <a:effectLst/>
                        <a:latin typeface="Calibri" panose="020F0502020204030204" pitchFamily="34" charset="0"/>
                      </a:endParaRPr>
                    </a:p>
                  </a:txBody>
                  <a:tcPr marL="5747" marR="5747" marT="5747" marB="0" anchor="b">
                    <a:lnL>
                      <a:noFill/>
                    </a:lnL>
                    <a:lnR>
                      <a:noFill/>
                    </a:lnR>
                    <a:lnT>
                      <a:noFill/>
                    </a:lnT>
                    <a:lnB>
                      <a:noFill/>
                    </a:lnB>
                  </a:tcPr>
                </a:tc>
                <a:tc>
                  <a:txBody>
                    <a:bodyPr/>
                    <a:lstStyle/>
                    <a:p>
                      <a:pPr algn="l" fontAlgn="b"/>
                      <a:r>
                        <a:rPr lang="en-US" sz="1000" b="0" i="0" u="none" strike="noStrike" dirty="0">
                          <a:solidFill>
                            <a:srgbClr val="000000"/>
                          </a:solidFill>
                          <a:effectLst/>
                          <a:latin typeface="Calibri" panose="020F0502020204030204" pitchFamily="34" charset="0"/>
                        </a:rPr>
                        <a:t>1968</a:t>
                      </a:r>
                    </a:p>
                  </a:txBody>
                  <a:tcPr marL="5747" marR="5747" marT="5747" marB="0" anchor="b">
                    <a:lnL>
                      <a:noFill/>
                    </a:lnL>
                    <a:lnR>
                      <a:noFill/>
                    </a:lnR>
                    <a:lnT>
                      <a:noFill/>
                    </a:lnT>
                    <a:lnB>
                      <a:noFill/>
                    </a:lnB>
                  </a:tcPr>
                </a:tc>
                <a:tc>
                  <a:txBody>
                    <a:bodyPr/>
                    <a:lstStyle/>
                    <a:p>
                      <a:pPr algn="r" fontAlgn="b"/>
                      <a:r>
                        <a:rPr lang="en-US" sz="1000" b="0" i="0" u="none" strike="noStrike" dirty="0">
                          <a:solidFill>
                            <a:srgbClr val="000000"/>
                          </a:solidFill>
                          <a:effectLst/>
                          <a:latin typeface="Calibri" panose="020F0502020204030204" pitchFamily="34" charset="0"/>
                        </a:rPr>
                        <a:t>21</a:t>
                      </a:r>
                    </a:p>
                  </a:txBody>
                  <a:tcPr marL="5747" marR="5747" marT="5747" marB="0" anchor="b">
                    <a:lnL>
                      <a:noFill/>
                    </a:lnL>
                    <a:lnR>
                      <a:noFill/>
                    </a:lnR>
                    <a:lnT>
                      <a:noFill/>
                    </a:lnT>
                    <a:lnB>
                      <a:noFill/>
                    </a:lnB>
                  </a:tcPr>
                </a:tc>
                <a:tc>
                  <a:txBody>
                    <a:bodyPr/>
                    <a:lstStyle/>
                    <a:p>
                      <a:pPr algn="l" fontAlgn="b"/>
                      <a:endParaRPr lang="en-US" sz="1000" b="0" i="0" u="none" strike="noStrike" dirty="0">
                        <a:solidFill>
                          <a:srgbClr val="000000"/>
                        </a:solidFill>
                        <a:effectLst/>
                        <a:latin typeface="Calibri" panose="020F0502020204030204" pitchFamily="34" charset="0"/>
                      </a:endParaRPr>
                    </a:p>
                  </a:txBody>
                  <a:tcPr marL="5747" marR="5747" marT="5747" marB="0" anchor="b">
                    <a:lnL>
                      <a:noFill/>
                    </a:lnL>
                    <a:lnR>
                      <a:noFill/>
                    </a:lnR>
                    <a:lnT>
                      <a:noFill/>
                    </a:lnT>
                    <a:lnB>
                      <a:noFill/>
                    </a:lnB>
                  </a:tcPr>
                </a:tc>
                <a:tc>
                  <a:txBody>
                    <a:bodyPr/>
                    <a:lstStyle/>
                    <a:p>
                      <a:pPr algn="l" fontAlgn="b"/>
                      <a:r>
                        <a:rPr lang="en-US" sz="1000" b="0" i="0" u="none" strike="noStrike" dirty="0">
                          <a:solidFill>
                            <a:srgbClr val="000000"/>
                          </a:solidFill>
                          <a:effectLst/>
                          <a:latin typeface="Calibri" panose="020F0502020204030204" pitchFamily="34" charset="0"/>
                        </a:rPr>
                        <a:t>1962</a:t>
                      </a:r>
                    </a:p>
                  </a:txBody>
                  <a:tcPr marL="5747" marR="5747" marT="5747" marB="0" anchor="b">
                    <a:lnL>
                      <a:noFill/>
                    </a:lnL>
                    <a:lnR>
                      <a:noFill/>
                    </a:lnR>
                    <a:lnT>
                      <a:noFill/>
                    </a:lnT>
                    <a:lnB>
                      <a:noFill/>
                    </a:lnB>
                  </a:tcPr>
                </a:tc>
                <a:tc>
                  <a:txBody>
                    <a:bodyPr/>
                    <a:lstStyle/>
                    <a:p>
                      <a:pPr algn="r" fontAlgn="b"/>
                      <a:r>
                        <a:rPr lang="en-US" sz="1000" b="0" i="0" u="none" strike="noStrike" dirty="0">
                          <a:solidFill>
                            <a:srgbClr val="000000"/>
                          </a:solidFill>
                          <a:effectLst/>
                          <a:latin typeface="Calibri" panose="020F0502020204030204" pitchFamily="34" charset="0"/>
                        </a:rPr>
                        <a:t>22</a:t>
                      </a:r>
                    </a:p>
                  </a:txBody>
                  <a:tcPr marL="5747" marR="5747" marT="5747" marB="0" anchor="b">
                    <a:lnL>
                      <a:noFill/>
                    </a:lnL>
                    <a:lnR>
                      <a:noFill/>
                    </a:lnR>
                    <a:lnT>
                      <a:noFill/>
                    </a:lnT>
                    <a:lnB>
                      <a:noFill/>
                    </a:lnB>
                  </a:tcPr>
                </a:tc>
                <a:tc>
                  <a:txBody>
                    <a:bodyPr/>
                    <a:lstStyle/>
                    <a:p>
                      <a:pPr algn="l" fontAlgn="b"/>
                      <a:endParaRPr lang="en-US" sz="1000" b="0" i="0" u="none" strike="noStrike" dirty="0">
                        <a:solidFill>
                          <a:srgbClr val="000000"/>
                        </a:solidFill>
                        <a:effectLst/>
                        <a:latin typeface="Calibri" panose="020F0502020204030204" pitchFamily="34" charset="0"/>
                      </a:endParaRPr>
                    </a:p>
                  </a:txBody>
                  <a:tcPr marL="5747" marR="5747" marT="5747" marB="0" anchor="b">
                    <a:lnL>
                      <a:noFill/>
                    </a:lnL>
                    <a:lnR>
                      <a:noFill/>
                    </a:lnR>
                    <a:lnT>
                      <a:noFill/>
                    </a:lnT>
                    <a:lnB>
                      <a:noFill/>
                    </a:lnB>
                  </a:tcPr>
                </a:tc>
                <a:tc>
                  <a:txBody>
                    <a:bodyPr/>
                    <a:lstStyle/>
                    <a:p>
                      <a:pPr algn="l" fontAlgn="b"/>
                      <a:r>
                        <a:rPr lang="en-US" sz="1000" b="0" i="0" u="none" strike="noStrike" dirty="0">
                          <a:solidFill>
                            <a:srgbClr val="000000"/>
                          </a:solidFill>
                          <a:effectLst/>
                          <a:latin typeface="Calibri" panose="020F0502020204030204" pitchFamily="34" charset="0"/>
                        </a:rPr>
                        <a:t>1957</a:t>
                      </a:r>
                    </a:p>
                  </a:txBody>
                  <a:tcPr marL="5747" marR="5747" marT="5747" marB="0" anchor="b">
                    <a:lnL>
                      <a:noFill/>
                    </a:lnL>
                    <a:lnR>
                      <a:noFill/>
                    </a:lnR>
                    <a:lnT>
                      <a:noFill/>
                    </a:lnT>
                    <a:lnB>
                      <a:noFill/>
                    </a:lnB>
                  </a:tcPr>
                </a:tc>
                <a:tc>
                  <a:txBody>
                    <a:bodyPr/>
                    <a:lstStyle/>
                    <a:p>
                      <a:pPr algn="r" fontAlgn="b"/>
                      <a:r>
                        <a:rPr lang="en-US" sz="1000" b="0" i="0" u="none" strike="noStrike" dirty="0">
                          <a:solidFill>
                            <a:srgbClr val="000000"/>
                          </a:solidFill>
                          <a:effectLst/>
                          <a:latin typeface="Calibri" panose="020F0502020204030204" pitchFamily="34" charset="0"/>
                        </a:rPr>
                        <a:t>32</a:t>
                      </a:r>
                    </a:p>
                  </a:txBody>
                  <a:tcPr marL="5747" marR="5747" marT="5747"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panose="020F0502020204030204" pitchFamily="34" charset="0"/>
                      </a:endParaRPr>
                    </a:p>
                  </a:txBody>
                  <a:tcPr marL="5747" marR="5747" marT="5747" marB="0" anchor="b">
                    <a:lnL>
                      <a:noFill/>
                    </a:lnL>
                    <a:lnR>
                      <a:noFill/>
                    </a:lnR>
                    <a:lnT>
                      <a:noFill/>
                    </a:lnT>
                    <a:lnB>
                      <a:noFill/>
                    </a:lnB>
                  </a:tcPr>
                </a:tc>
              </a:tr>
              <a:tr h="160914">
                <a:tc>
                  <a:txBody>
                    <a:bodyPr/>
                    <a:lstStyle/>
                    <a:p>
                      <a:pPr algn="r" fontAlgn="b"/>
                      <a:r>
                        <a:rPr lang="en-US" sz="1000" b="0" i="0" u="none" strike="noStrike" dirty="0">
                          <a:solidFill>
                            <a:srgbClr val="000000"/>
                          </a:solidFill>
                          <a:effectLst/>
                          <a:latin typeface="Calibri" panose="020F0502020204030204" pitchFamily="34" charset="0"/>
                        </a:rPr>
                        <a:t>1981</a:t>
                      </a:r>
                    </a:p>
                  </a:txBody>
                  <a:tcPr marL="5747" marR="5747" marT="5747" marB="0" anchor="b">
                    <a:lnL>
                      <a:noFill/>
                    </a:lnL>
                    <a:lnR>
                      <a:noFill/>
                    </a:lnR>
                    <a:lnT>
                      <a:noFill/>
                    </a:lnT>
                    <a:lnB>
                      <a:noFill/>
                    </a:lnB>
                  </a:tcPr>
                </a:tc>
                <a:tc>
                  <a:txBody>
                    <a:bodyPr/>
                    <a:lstStyle/>
                    <a:p>
                      <a:pPr algn="r" fontAlgn="b"/>
                      <a:r>
                        <a:rPr lang="en-US" sz="1000" b="0" i="0" u="none" strike="noStrike" dirty="0">
                          <a:solidFill>
                            <a:srgbClr val="000000"/>
                          </a:solidFill>
                          <a:effectLst/>
                          <a:latin typeface="Calibri" panose="020F0502020204030204" pitchFamily="34" charset="0"/>
                        </a:rPr>
                        <a:t>2</a:t>
                      </a:r>
                    </a:p>
                  </a:txBody>
                  <a:tcPr marL="5747" marR="5747" marT="5747" marB="0" anchor="b">
                    <a:lnL>
                      <a:noFill/>
                    </a:lnL>
                    <a:lnR>
                      <a:noFill/>
                    </a:lnR>
                    <a:lnT>
                      <a:noFill/>
                    </a:lnT>
                    <a:lnB>
                      <a:noFill/>
                    </a:lnB>
                  </a:tcPr>
                </a:tc>
                <a:tc>
                  <a:txBody>
                    <a:bodyPr/>
                    <a:lstStyle/>
                    <a:p>
                      <a:pPr algn="l" fontAlgn="b"/>
                      <a:endParaRPr lang="en-US" sz="1000" b="0" i="0" u="none" strike="noStrike" dirty="0">
                        <a:solidFill>
                          <a:srgbClr val="000000"/>
                        </a:solidFill>
                        <a:effectLst/>
                        <a:latin typeface="Calibri" panose="020F0502020204030204" pitchFamily="34" charset="0"/>
                      </a:endParaRPr>
                    </a:p>
                  </a:txBody>
                  <a:tcPr marL="5747" marR="5747" marT="5747" marB="0" anchor="b">
                    <a:lnL>
                      <a:noFill/>
                    </a:lnL>
                    <a:lnR>
                      <a:noFill/>
                    </a:lnR>
                    <a:lnT>
                      <a:noFill/>
                    </a:lnT>
                    <a:lnB>
                      <a:noFill/>
                    </a:lnB>
                  </a:tcPr>
                </a:tc>
                <a:tc>
                  <a:txBody>
                    <a:bodyPr/>
                    <a:lstStyle/>
                    <a:p>
                      <a:pPr algn="r" fontAlgn="b"/>
                      <a:r>
                        <a:rPr lang="en-US" sz="1000" b="0" i="0" u="none" strike="noStrike" dirty="0">
                          <a:solidFill>
                            <a:srgbClr val="000000"/>
                          </a:solidFill>
                          <a:effectLst/>
                          <a:latin typeface="Calibri" panose="020F0502020204030204" pitchFamily="34" charset="0"/>
                        </a:rPr>
                        <a:t>1976</a:t>
                      </a:r>
                    </a:p>
                  </a:txBody>
                  <a:tcPr marL="5747" marR="5747" marT="5747" marB="0" anchor="b">
                    <a:lnL>
                      <a:noFill/>
                    </a:lnL>
                    <a:lnR>
                      <a:noFill/>
                    </a:lnR>
                    <a:lnT>
                      <a:noFill/>
                    </a:lnT>
                    <a:lnB>
                      <a:noFill/>
                    </a:lnB>
                  </a:tcPr>
                </a:tc>
                <a:tc>
                  <a:txBody>
                    <a:bodyPr/>
                    <a:lstStyle/>
                    <a:p>
                      <a:pPr algn="r" fontAlgn="b"/>
                      <a:r>
                        <a:rPr lang="en-US" sz="1000" b="0" i="0" u="none" strike="noStrike" dirty="0">
                          <a:solidFill>
                            <a:srgbClr val="000000"/>
                          </a:solidFill>
                          <a:effectLst/>
                          <a:latin typeface="Calibri" panose="020F0502020204030204" pitchFamily="34" charset="0"/>
                        </a:rPr>
                        <a:t>14</a:t>
                      </a:r>
                    </a:p>
                  </a:txBody>
                  <a:tcPr marL="5747" marR="5747" marT="5747" marB="0" anchor="b">
                    <a:lnL>
                      <a:noFill/>
                    </a:lnL>
                    <a:lnR>
                      <a:noFill/>
                    </a:lnR>
                    <a:lnT>
                      <a:noFill/>
                    </a:lnT>
                    <a:lnB>
                      <a:noFill/>
                    </a:lnB>
                  </a:tcPr>
                </a:tc>
                <a:tc>
                  <a:txBody>
                    <a:bodyPr/>
                    <a:lstStyle/>
                    <a:p>
                      <a:pPr algn="l" fontAlgn="b"/>
                      <a:endParaRPr lang="en-US" sz="1000" b="1" i="0" u="none" strike="noStrike" dirty="0">
                        <a:solidFill>
                          <a:srgbClr val="000000"/>
                        </a:solidFill>
                        <a:effectLst/>
                        <a:latin typeface="Calibri" panose="020F0502020204030204" pitchFamily="34" charset="0"/>
                      </a:endParaRPr>
                    </a:p>
                  </a:txBody>
                  <a:tcPr marL="5747" marR="5747" marT="5747" marB="0" anchor="b">
                    <a:lnL>
                      <a:noFill/>
                    </a:lnL>
                    <a:lnR>
                      <a:noFill/>
                    </a:lnR>
                    <a:lnT>
                      <a:noFill/>
                    </a:lnT>
                    <a:lnB>
                      <a:noFill/>
                    </a:lnB>
                  </a:tcPr>
                </a:tc>
                <a:tc>
                  <a:txBody>
                    <a:bodyPr/>
                    <a:lstStyle/>
                    <a:p>
                      <a:pPr algn="r" fontAlgn="b"/>
                      <a:r>
                        <a:rPr lang="en-US" sz="1000" b="0" i="0" u="none" strike="noStrike" dirty="0">
                          <a:solidFill>
                            <a:srgbClr val="000000"/>
                          </a:solidFill>
                          <a:effectLst/>
                          <a:latin typeface="Calibri" panose="020F0502020204030204" pitchFamily="34" charset="0"/>
                        </a:rPr>
                        <a:t>1972</a:t>
                      </a:r>
                    </a:p>
                  </a:txBody>
                  <a:tcPr marL="5747" marR="5747" marT="5747" marB="0" anchor="b">
                    <a:lnL>
                      <a:noFill/>
                    </a:lnL>
                    <a:lnR>
                      <a:noFill/>
                    </a:lnR>
                    <a:lnT>
                      <a:noFill/>
                    </a:lnT>
                    <a:lnB>
                      <a:noFill/>
                    </a:lnB>
                  </a:tcPr>
                </a:tc>
                <a:tc>
                  <a:txBody>
                    <a:bodyPr/>
                    <a:lstStyle/>
                    <a:p>
                      <a:pPr algn="r" fontAlgn="b"/>
                      <a:r>
                        <a:rPr lang="en-US" sz="1000" b="0" i="0" u="none" strike="noStrike" dirty="0">
                          <a:solidFill>
                            <a:srgbClr val="000000"/>
                          </a:solidFill>
                          <a:effectLst/>
                          <a:latin typeface="Calibri" panose="020F0502020204030204" pitchFamily="34" charset="0"/>
                        </a:rPr>
                        <a:t>12</a:t>
                      </a:r>
                    </a:p>
                  </a:txBody>
                  <a:tcPr marL="5747" marR="5747" marT="5747" marB="0" anchor="b">
                    <a:lnL>
                      <a:noFill/>
                    </a:lnL>
                    <a:lnR>
                      <a:noFill/>
                    </a:lnR>
                    <a:lnT>
                      <a:noFill/>
                    </a:lnT>
                    <a:lnB>
                      <a:noFill/>
                    </a:lnB>
                  </a:tcPr>
                </a:tc>
                <a:tc>
                  <a:txBody>
                    <a:bodyPr/>
                    <a:lstStyle/>
                    <a:p>
                      <a:pPr algn="l" fontAlgn="b"/>
                      <a:endParaRPr lang="en-US" sz="1000" b="0" i="0" u="none" strike="noStrike" dirty="0">
                        <a:solidFill>
                          <a:srgbClr val="000000"/>
                        </a:solidFill>
                        <a:effectLst/>
                        <a:latin typeface="Calibri" panose="020F0502020204030204" pitchFamily="34" charset="0"/>
                      </a:endParaRPr>
                    </a:p>
                  </a:txBody>
                  <a:tcPr marL="5747" marR="5747" marT="5747" marB="0" anchor="b">
                    <a:lnL>
                      <a:noFill/>
                    </a:lnL>
                    <a:lnR>
                      <a:noFill/>
                    </a:lnR>
                    <a:lnT>
                      <a:noFill/>
                    </a:lnT>
                    <a:lnB>
                      <a:noFill/>
                    </a:lnB>
                  </a:tcPr>
                </a:tc>
                <a:tc>
                  <a:txBody>
                    <a:bodyPr/>
                    <a:lstStyle/>
                    <a:p>
                      <a:pPr algn="l" fontAlgn="b"/>
                      <a:r>
                        <a:rPr lang="en-US" sz="1000" b="0" i="0" u="none" strike="noStrike" dirty="0">
                          <a:solidFill>
                            <a:srgbClr val="000000"/>
                          </a:solidFill>
                          <a:effectLst/>
                          <a:latin typeface="Calibri" panose="020F0502020204030204" pitchFamily="34" charset="0"/>
                        </a:rPr>
                        <a:t>1967</a:t>
                      </a:r>
                    </a:p>
                  </a:txBody>
                  <a:tcPr marL="5747" marR="5747" marT="5747" marB="0" anchor="b">
                    <a:lnL>
                      <a:noFill/>
                    </a:lnL>
                    <a:lnR>
                      <a:noFill/>
                    </a:lnR>
                    <a:lnT>
                      <a:noFill/>
                    </a:lnT>
                    <a:lnB>
                      <a:noFill/>
                    </a:lnB>
                  </a:tcPr>
                </a:tc>
                <a:tc>
                  <a:txBody>
                    <a:bodyPr/>
                    <a:lstStyle/>
                    <a:p>
                      <a:pPr algn="r" fontAlgn="b"/>
                      <a:r>
                        <a:rPr lang="en-US" sz="1000" b="0" i="0" u="none" strike="noStrike" dirty="0">
                          <a:solidFill>
                            <a:srgbClr val="000000"/>
                          </a:solidFill>
                          <a:effectLst/>
                          <a:latin typeface="Calibri" panose="020F0502020204030204" pitchFamily="34" charset="0"/>
                        </a:rPr>
                        <a:t>16</a:t>
                      </a:r>
                    </a:p>
                  </a:txBody>
                  <a:tcPr marL="5747" marR="5747" marT="5747" marB="0" anchor="b">
                    <a:lnL>
                      <a:noFill/>
                    </a:lnL>
                    <a:lnR>
                      <a:noFill/>
                    </a:lnR>
                    <a:lnT>
                      <a:noFill/>
                    </a:lnT>
                    <a:lnB>
                      <a:noFill/>
                    </a:lnB>
                  </a:tcPr>
                </a:tc>
                <a:tc>
                  <a:txBody>
                    <a:bodyPr/>
                    <a:lstStyle/>
                    <a:p>
                      <a:pPr algn="l" fontAlgn="b"/>
                      <a:endParaRPr lang="en-US" sz="1000" b="0" i="0" u="none" strike="noStrike" dirty="0">
                        <a:solidFill>
                          <a:srgbClr val="000000"/>
                        </a:solidFill>
                        <a:effectLst/>
                        <a:latin typeface="Calibri" panose="020F0502020204030204" pitchFamily="34" charset="0"/>
                      </a:endParaRPr>
                    </a:p>
                  </a:txBody>
                  <a:tcPr marL="5747" marR="5747" marT="5747" marB="0" anchor="b">
                    <a:lnL>
                      <a:noFill/>
                    </a:lnL>
                    <a:lnR>
                      <a:noFill/>
                    </a:lnR>
                    <a:lnT>
                      <a:noFill/>
                    </a:lnT>
                    <a:lnB>
                      <a:noFill/>
                    </a:lnB>
                  </a:tcPr>
                </a:tc>
                <a:tc>
                  <a:txBody>
                    <a:bodyPr/>
                    <a:lstStyle/>
                    <a:p>
                      <a:pPr algn="l" fontAlgn="b"/>
                      <a:r>
                        <a:rPr lang="en-US" sz="1000" b="0" i="0" u="none" strike="noStrike" dirty="0">
                          <a:solidFill>
                            <a:srgbClr val="000000"/>
                          </a:solidFill>
                          <a:effectLst/>
                          <a:latin typeface="Calibri" panose="020F0502020204030204" pitchFamily="34" charset="0"/>
                        </a:rPr>
                        <a:t>1961</a:t>
                      </a:r>
                    </a:p>
                  </a:txBody>
                  <a:tcPr marL="5747" marR="5747" marT="5747" marB="0" anchor="b">
                    <a:lnL>
                      <a:noFill/>
                    </a:lnL>
                    <a:lnR>
                      <a:noFill/>
                    </a:lnR>
                    <a:lnT>
                      <a:noFill/>
                    </a:lnT>
                    <a:lnB>
                      <a:noFill/>
                    </a:lnB>
                  </a:tcPr>
                </a:tc>
                <a:tc>
                  <a:txBody>
                    <a:bodyPr/>
                    <a:lstStyle/>
                    <a:p>
                      <a:pPr algn="r" fontAlgn="b"/>
                      <a:r>
                        <a:rPr lang="en-US" sz="1000" b="0" i="0" u="none" strike="noStrike" dirty="0">
                          <a:solidFill>
                            <a:srgbClr val="000000"/>
                          </a:solidFill>
                          <a:effectLst/>
                          <a:latin typeface="Calibri" panose="020F0502020204030204" pitchFamily="34" charset="0"/>
                        </a:rPr>
                        <a:t>22</a:t>
                      </a:r>
                    </a:p>
                  </a:txBody>
                  <a:tcPr marL="5747" marR="5747" marT="5747" marB="0" anchor="b">
                    <a:lnL>
                      <a:noFill/>
                    </a:lnL>
                    <a:lnR>
                      <a:noFill/>
                    </a:lnR>
                    <a:lnT>
                      <a:noFill/>
                    </a:lnT>
                    <a:lnB>
                      <a:noFill/>
                    </a:lnB>
                  </a:tcPr>
                </a:tc>
                <a:tc>
                  <a:txBody>
                    <a:bodyPr/>
                    <a:lstStyle/>
                    <a:p>
                      <a:pPr algn="l" fontAlgn="b"/>
                      <a:endParaRPr lang="en-US" sz="1000" b="0" i="0" u="none" strike="noStrike" dirty="0">
                        <a:solidFill>
                          <a:srgbClr val="000000"/>
                        </a:solidFill>
                        <a:effectLst/>
                        <a:latin typeface="Calibri" panose="020F0502020204030204" pitchFamily="34" charset="0"/>
                      </a:endParaRPr>
                    </a:p>
                  </a:txBody>
                  <a:tcPr marL="5747" marR="5747" marT="5747" marB="0" anchor="b">
                    <a:lnL>
                      <a:noFill/>
                    </a:lnL>
                    <a:lnR>
                      <a:noFill/>
                    </a:lnR>
                    <a:lnT>
                      <a:noFill/>
                    </a:lnT>
                    <a:lnB>
                      <a:noFill/>
                    </a:lnB>
                  </a:tcPr>
                </a:tc>
                <a:tc>
                  <a:txBody>
                    <a:bodyPr/>
                    <a:lstStyle/>
                    <a:p>
                      <a:pPr algn="l" fontAlgn="b"/>
                      <a:r>
                        <a:rPr lang="en-US" sz="1000" b="0" i="0" u="none" strike="noStrike" dirty="0">
                          <a:solidFill>
                            <a:srgbClr val="000000"/>
                          </a:solidFill>
                          <a:effectLst/>
                          <a:latin typeface="Calibri" panose="020F0502020204030204" pitchFamily="34" charset="0"/>
                        </a:rPr>
                        <a:t>1956</a:t>
                      </a:r>
                    </a:p>
                  </a:txBody>
                  <a:tcPr marL="5747" marR="5747" marT="5747" marB="0" anchor="b">
                    <a:lnL>
                      <a:noFill/>
                    </a:lnL>
                    <a:lnR>
                      <a:noFill/>
                    </a:lnR>
                    <a:lnT>
                      <a:noFill/>
                    </a:lnT>
                    <a:lnB>
                      <a:noFill/>
                    </a:lnB>
                  </a:tcPr>
                </a:tc>
                <a:tc>
                  <a:txBody>
                    <a:bodyPr/>
                    <a:lstStyle/>
                    <a:p>
                      <a:pPr algn="r" fontAlgn="b"/>
                      <a:r>
                        <a:rPr lang="en-US" sz="1000" b="0" i="0" u="none" strike="noStrike" dirty="0">
                          <a:solidFill>
                            <a:srgbClr val="000000"/>
                          </a:solidFill>
                          <a:effectLst/>
                          <a:latin typeface="Calibri" panose="020F0502020204030204" pitchFamily="34" charset="0"/>
                        </a:rPr>
                        <a:t>28</a:t>
                      </a:r>
                    </a:p>
                  </a:txBody>
                  <a:tcPr marL="5747" marR="5747" marT="5747"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panose="020F0502020204030204" pitchFamily="34" charset="0"/>
                      </a:endParaRPr>
                    </a:p>
                  </a:txBody>
                  <a:tcPr marL="5747" marR="5747" marT="5747" marB="0" anchor="b">
                    <a:lnL>
                      <a:noFill/>
                    </a:lnL>
                    <a:lnR>
                      <a:noFill/>
                    </a:lnR>
                    <a:lnT>
                      <a:noFill/>
                    </a:lnT>
                    <a:lnB>
                      <a:noFill/>
                    </a:lnB>
                  </a:tcPr>
                </a:tc>
              </a:tr>
              <a:tr h="160914">
                <a:tc>
                  <a:txBody>
                    <a:bodyPr/>
                    <a:lstStyle/>
                    <a:p>
                      <a:pPr algn="r" fontAlgn="b"/>
                      <a:r>
                        <a:rPr lang="en-US" sz="1000" b="0" i="0" u="none" strike="noStrike" dirty="0">
                          <a:solidFill>
                            <a:srgbClr val="000000"/>
                          </a:solidFill>
                          <a:effectLst/>
                          <a:latin typeface="Calibri" panose="020F0502020204030204" pitchFamily="34" charset="0"/>
                        </a:rPr>
                        <a:t>1980</a:t>
                      </a:r>
                    </a:p>
                  </a:txBody>
                  <a:tcPr marL="5747" marR="5747" marT="5747" marB="0" anchor="b">
                    <a:lnL>
                      <a:noFill/>
                    </a:lnL>
                    <a:lnR>
                      <a:noFill/>
                    </a:lnR>
                    <a:lnT>
                      <a:noFill/>
                    </a:lnT>
                    <a:lnB>
                      <a:noFill/>
                    </a:lnB>
                  </a:tcPr>
                </a:tc>
                <a:tc>
                  <a:txBody>
                    <a:bodyPr/>
                    <a:lstStyle/>
                    <a:p>
                      <a:pPr algn="r" fontAlgn="b"/>
                      <a:r>
                        <a:rPr lang="en-US" sz="1000" b="0" i="0" u="none" strike="noStrike" dirty="0">
                          <a:solidFill>
                            <a:srgbClr val="000000"/>
                          </a:solidFill>
                          <a:effectLst/>
                          <a:latin typeface="Calibri" panose="020F0502020204030204" pitchFamily="34" charset="0"/>
                        </a:rPr>
                        <a:t>6</a:t>
                      </a:r>
                    </a:p>
                  </a:txBody>
                  <a:tcPr marL="5747" marR="5747" marT="5747" marB="0" anchor="b">
                    <a:lnL>
                      <a:noFill/>
                    </a:lnL>
                    <a:lnR>
                      <a:noFill/>
                    </a:lnR>
                    <a:lnT>
                      <a:noFill/>
                    </a:lnT>
                    <a:lnB>
                      <a:noFill/>
                    </a:lnB>
                  </a:tcPr>
                </a:tc>
                <a:tc>
                  <a:txBody>
                    <a:bodyPr/>
                    <a:lstStyle/>
                    <a:p>
                      <a:pPr algn="l" fontAlgn="b"/>
                      <a:endParaRPr lang="en-US" sz="1000" b="0" i="0" u="none" strike="noStrike" dirty="0">
                        <a:solidFill>
                          <a:srgbClr val="000000"/>
                        </a:solidFill>
                        <a:effectLst/>
                        <a:latin typeface="Calibri" panose="020F0502020204030204" pitchFamily="34" charset="0"/>
                      </a:endParaRPr>
                    </a:p>
                  </a:txBody>
                  <a:tcPr marL="5747" marR="5747" marT="5747" marB="0" anchor="b">
                    <a:lnL>
                      <a:noFill/>
                    </a:lnL>
                    <a:lnR>
                      <a:noFill/>
                    </a:lnR>
                    <a:lnT>
                      <a:noFill/>
                    </a:lnT>
                    <a:lnB>
                      <a:noFill/>
                    </a:lnB>
                  </a:tcPr>
                </a:tc>
                <a:tc>
                  <a:txBody>
                    <a:bodyPr/>
                    <a:lstStyle/>
                    <a:p>
                      <a:pPr algn="r" fontAlgn="b"/>
                      <a:r>
                        <a:rPr lang="en-US" sz="1000" b="0" i="0" u="none" strike="noStrike" dirty="0">
                          <a:solidFill>
                            <a:srgbClr val="000000"/>
                          </a:solidFill>
                          <a:effectLst/>
                          <a:latin typeface="Calibri" panose="020F0502020204030204" pitchFamily="34" charset="0"/>
                        </a:rPr>
                        <a:t>1975</a:t>
                      </a:r>
                    </a:p>
                  </a:txBody>
                  <a:tcPr marL="5747" marR="5747" marT="5747" marB="0" anchor="b">
                    <a:lnL>
                      <a:noFill/>
                    </a:lnL>
                    <a:lnR>
                      <a:noFill/>
                    </a:lnR>
                    <a:lnT>
                      <a:noFill/>
                    </a:lnT>
                    <a:lnB>
                      <a:noFill/>
                    </a:lnB>
                  </a:tcPr>
                </a:tc>
                <a:tc>
                  <a:txBody>
                    <a:bodyPr/>
                    <a:lstStyle/>
                    <a:p>
                      <a:pPr algn="r" fontAlgn="b"/>
                      <a:r>
                        <a:rPr lang="en-US" sz="1000" b="0" i="0" u="none" strike="noStrike" dirty="0">
                          <a:solidFill>
                            <a:srgbClr val="000000"/>
                          </a:solidFill>
                          <a:effectLst/>
                          <a:latin typeface="Calibri" panose="020F0502020204030204" pitchFamily="34" charset="0"/>
                        </a:rPr>
                        <a:t>5</a:t>
                      </a:r>
                    </a:p>
                  </a:txBody>
                  <a:tcPr marL="5747" marR="5747" marT="5747" marB="0" anchor="b">
                    <a:lnL>
                      <a:noFill/>
                    </a:lnL>
                    <a:lnR>
                      <a:noFill/>
                    </a:lnR>
                    <a:lnT>
                      <a:noFill/>
                    </a:lnT>
                    <a:lnB>
                      <a:noFill/>
                    </a:lnB>
                  </a:tcPr>
                </a:tc>
                <a:tc>
                  <a:txBody>
                    <a:bodyPr/>
                    <a:lstStyle/>
                    <a:p>
                      <a:pPr algn="l" fontAlgn="b"/>
                      <a:endParaRPr lang="en-US" sz="1000" b="0" i="0" u="none" strike="noStrike" dirty="0">
                        <a:solidFill>
                          <a:srgbClr val="000000"/>
                        </a:solidFill>
                        <a:effectLst/>
                        <a:latin typeface="Calibri" panose="020F0502020204030204" pitchFamily="34" charset="0"/>
                      </a:endParaRPr>
                    </a:p>
                  </a:txBody>
                  <a:tcPr marL="5747" marR="5747" marT="5747" marB="0" anchor="b">
                    <a:lnL>
                      <a:noFill/>
                    </a:lnL>
                    <a:lnR>
                      <a:noFill/>
                    </a:lnR>
                    <a:lnT>
                      <a:noFill/>
                    </a:lnT>
                    <a:lnB>
                      <a:noFill/>
                    </a:lnB>
                  </a:tcPr>
                </a:tc>
                <a:tc>
                  <a:txBody>
                    <a:bodyPr/>
                    <a:lstStyle/>
                    <a:p>
                      <a:pPr algn="r" fontAlgn="b"/>
                      <a:r>
                        <a:rPr lang="en-US" sz="1000" b="0" i="0" u="none" strike="noStrike" dirty="0">
                          <a:solidFill>
                            <a:srgbClr val="000000"/>
                          </a:solidFill>
                          <a:effectLst/>
                          <a:latin typeface="Calibri" panose="020F0502020204030204" pitchFamily="34" charset="0"/>
                        </a:rPr>
                        <a:t>1971</a:t>
                      </a:r>
                    </a:p>
                  </a:txBody>
                  <a:tcPr marL="5747" marR="5747" marT="5747" marB="0" anchor="b">
                    <a:lnL>
                      <a:noFill/>
                    </a:lnL>
                    <a:lnR>
                      <a:noFill/>
                    </a:lnR>
                    <a:lnT>
                      <a:noFill/>
                    </a:lnT>
                    <a:lnB>
                      <a:noFill/>
                    </a:lnB>
                  </a:tcPr>
                </a:tc>
                <a:tc>
                  <a:txBody>
                    <a:bodyPr/>
                    <a:lstStyle/>
                    <a:p>
                      <a:pPr algn="r" fontAlgn="b"/>
                      <a:r>
                        <a:rPr lang="en-US" sz="1000" b="0" i="0" u="none" strike="noStrike" dirty="0">
                          <a:solidFill>
                            <a:srgbClr val="000000"/>
                          </a:solidFill>
                          <a:effectLst/>
                          <a:latin typeface="Calibri" panose="020F0502020204030204" pitchFamily="34" charset="0"/>
                        </a:rPr>
                        <a:t>10</a:t>
                      </a:r>
                    </a:p>
                  </a:txBody>
                  <a:tcPr marL="5747" marR="5747" marT="5747" marB="0" anchor="b">
                    <a:lnL>
                      <a:noFill/>
                    </a:lnL>
                    <a:lnR>
                      <a:noFill/>
                    </a:lnR>
                    <a:lnT>
                      <a:noFill/>
                    </a:lnT>
                    <a:lnB>
                      <a:noFill/>
                    </a:lnB>
                  </a:tcPr>
                </a:tc>
                <a:tc>
                  <a:txBody>
                    <a:bodyPr/>
                    <a:lstStyle/>
                    <a:p>
                      <a:pPr algn="l" fontAlgn="b"/>
                      <a:endParaRPr lang="en-US" sz="1000" b="0" i="0" u="none" strike="noStrike" dirty="0">
                        <a:solidFill>
                          <a:srgbClr val="000000"/>
                        </a:solidFill>
                        <a:effectLst/>
                        <a:latin typeface="Calibri" panose="020F0502020204030204" pitchFamily="34" charset="0"/>
                      </a:endParaRPr>
                    </a:p>
                  </a:txBody>
                  <a:tcPr marL="5747" marR="5747" marT="5747" marB="0" anchor="b">
                    <a:lnL>
                      <a:noFill/>
                    </a:lnL>
                    <a:lnR>
                      <a:noFill/>
                    </a:lnR>
                    <a:lnT>
                      <a:noFill/>
                    </a:lnT>
                    <a:lnB>
                      <a:noFill/>
                    </a:lnB>
                  </a:tcPr>
                </a:tc>
                <a:tc>
                  <a:txBody>
                    <a:bodyPr/>
                    <a:lstStyle/>
                    <a:p>
                      <a:pPr algn="l" fontAlgn="b"/>
                      <a:r>
                        <a:rPr lang="en-US" sz="1000" b="0" i="0" u="none" strike="noStrike" dirty="0">
                          <a:solidFill>
                            <a:srgbClr val="000000"/>
                          </a:solidFill>
                          <a:effectLst/>
                          <a:latin typeface="Calibri" panose="020F0502020204030204" pitchFamily="34" charset="0"/>
                        </a:rPr>
                        <a:t>1966</a:t>
                      </a:r>
                    </a:p>
                  </a:txBody>
                  <a:tcPr marL="5747" marR="5747" marT="5747" marB="0" anchor="b">
                    <a:lnL>
                      <a:noFill/>
                    </a:lnL>
                    <a:lnR>
                      <a:noFill/>
                    </a:lnR>
                    <a:lnT>
                      <a:noFill/>
                    </a:lnT>
                    <a:lnB>
                      <a:noFill/>
                    </a:lnB>
                  </a:tcPr>
                </a:tc>
                <a:tc>
                  <a:txBody>
                    <a:bodyPr/>
                    <a:lstStyle/>
                    <a:p>
                      <a:pPr algn="r" fontAlgn="b"/>
                      <a:r>
                        <a:rPr lang="en-US" sz="1000" b="0" i="0" u="none" strike="noStrike" dirty="0">
                          <a:solidFill>
                            <a:srgbClr val="000000"/>
                          </a:solidFill>
                          <a:effectLst/>
                          <a:latin typeface="Calibri" panose="020F0502020204030204" pitchFamily="34" charset="0"/>
                        </a:rPr>
                        <a:t>21</a:t>
                      </a:r>
                    </a:p>
                  </a:txBody>
                  <a:tcPr marL="5747" marR="5747" marT="5747" marB="0" anchor="b">
                    <a:lnL>
                      <a:noFill/>
                    </a:lnL>
                    <a:lnR>
                      <a:noFill/>
                    </a:lnR>
                    <a:lnT>
                      <a:noFill/>
                    </a:lnT>
                    <a:lnB>
                      <a:noFill/>
                    </a:lnB>
                  </a:tcPr>
                </a:tc>
                <a:tc>
                  <a:txBody>
                    <a:bodyPr/>
                    <a:lstStyle/>
                    <a:p>
                      <a:pPr algn="l" fontAlgn="b"/>
                      <a:endParaRPr lang="en-US" sz="1000" b="0" i="0" u="none" strike="noStrike" dirty="0">
                        <a:solidFill>
                          <a:srgbClr val="000000"/>
                        </a:solidFill>
                        <a:effectLst/>
                        <a:latin typeface="Calibri" panose="020F0502020204030204" pitchFamily="34" charset="0"/>
                      </a:endParaRPr>
                    </a:p>
                  </a:txBody>
                  <a:tcPr marL="5747" marR="5747" marT="5747" marB="0" anchor="b">
                    <a:lnL>
                      <a:noFill/>
                    </a:lnL>
                    <a:lnR>
                      <a:noFill/>
                    </a:lnR>
                    <a:lnT>
                      <a:noFill/>
                    </a:lnT>
                    <a:lnB>
                      <a:noFill/>
                    </a:lnB>
                  </a:tcPr>
                </a:tc>
                <a:tc>
                  <a:txBody>
                    <a:bodyPr/>
                    <a:lstStyle/>
                    <a:p>
                      <a:pPr algn="l" fontAlgn="b"/>
                      <a:r>
                        <a:rPr lang="en-US" sz="1000" b="0" i="0" u="none" strike="noStrike" dirty="0">
                          <a:solidFill>
                            <a:srgbClr val="000000"/>
                          </a:solidFill>
                          <a:effectLst/>
                          <a:latin typeface="Calibri" panose="020F0502020204030204" pitchFamily="34" charset="0"/>
                        </a:rPr>
                        <a:t>1960</a:t>
                      </a:r>
                    </a:p>
                  </a:txBody>
                  <a:tcPr marL="5747" marR="5747" marT="5747" marB="0" anchor="b">
                    <a:lnL>
                      <a:noFill/>
                    </a:lnL>
                    <a:lnR>
                      <a:noFill/>
                    </a:lnR>
                    <a:lnT>
                      <a:noFill/>
                    </a:lnT>
                    <a:lnB>
                      <a:noFill/>
                    </a:lnB>
                  </a:tcPr>
                </a:tc>
                <a:tc>
                  <a:txBody>
                    <a:bodyPr/>
                    <a:lstStyle/>
                    <a:p>
                      <a:pPr algn="r" fontAlgn="b"/>
                      <a:r>
                        <a:rPr lang="en-US" sz="1000" b="0" i="0" u="none" strike="noStrike" dirty="0">
                          <a:solidFill>
                            <a:srgbClr val="000000"/>
                          </a:solidFill>
                          <a:effectLst/>
                          <a:latin typeface="Calibri" panose="020F0502020204030204" pitchFamily="34" charset="0"/>
                        </a:rPr>
                        <a:t>25</a:t>
                      </a:r>
                    </a:p>
                  </a:txBody>
                  <a:tcPr marL="5747" marR="5747" marT="5747" marB="0" anchor="b">
                    <a:lnL>
                      <a:noFill/>
                    </a:lnL>
                    <a:lnR>
                      <a:noFill/>
                    </a:lnR>
                    <a:lnT>
                      <a:noFill/>
                    </a:lnT>
                    <a:lnB>
                      <a:noFill/>
                    </a:lnB>
                  </a:tcPr>
                </a:tc>
                <a:tc>
                  <a:txBody>
                    <a:bodyPr/>
                    <a:lstStyle/>
                    <a:p>
                      <a:pPr algn="l" fontAlgn="b"/>
                      <a:endParaRPr lang="en-US" sz="1000" b="0" i="0" u="none" strike="noStrike" dirty="0">
                        <a:solidFill>
                          <a:srgbClr val="000000"/>
                        </a:solidFill>
                        <a:effectLst/>
                        <a:latin typeface="Calibri" panose="020F0502020204030204" pitchFamily="34" charset="0"/>
                      </a:endParaRPr>
                    </a:p>
                  </a:txBody>
                  <a:tcPr marL="5747" marR="5747" marT="5747" marB="0" anchor="b">
                    <a:lnL>
                      <a:noFill/>
                    </a:lnL>
                    <a:lnR>
                      <a:noFill/>
                    </a:lnR>
                    <a:lnT>
                      <a:noFill/>
                    </a:lnT>
                    <a:lnB>
                      <a:noFill/>
                    </a:lnB>
                  </a:tcPr>
                </a:tc>
                <a:tc>
                  <a:txBody>
                    <a:bodyPr/>
                    <a:lstStyle/>
                    <a:p>
                      <a:pPr algn="l" fontAlgn="b"/>
                      <a:r>
                        <a:rPr lang="en-US" sz="1000" b="0" i="0" u="none" strike="noStrike" dirty="0">
                          <a:solidFill>
                            <a:srgbClr val="000000"/>
                          </a:solidFill>
                          <a:effectLst/>
                          <a:latin typeface="Calibri" panose="020F0502020204030204" pitchFamily="34" charset="0"/>
                        </a:rPr>
                        <a:t>1955</a:t>
                      </a:r>
                    </a:p>
                  </a:txBody>
                  <a:tcPr marL="5747" marR="5747" marT="5747" marB="0" anchor="b">
                    <a:lnL>
                      <a:noFill/>
                    </a:lnL>
                    <a:lnR>
                      <a:noFill/>
                    </a:lnR>
                    <a:lnT>
                      <a:noFill/>
                    </a:lnT>
                    <a:lnB>
                      <a:noFill/>
                    </a:lnB>
                  </a:tcPr>
                </a:tc>
                <a:tc>
                  <a:txBody>
                    <a:bodyPr/>
                    <a:lstStyle/>
                    <a:p>
                      <a:pPr algn="r" fontAlgn="b"/>
                      <a:r>
                        <a:rPr lang="en-US" sz="1000" b="0" i="0" u="none" strike="noStrike" dirty="0">
                          <a:solidFill>
                            <a:srgbClr val="000000"/>
                          </a:solidFill>
                          <a:effectLst/>
                          <a:latin typeface="Calibri" panose="020F0502020204030204" pitchFamily="34" charset="0"/>
                        </a:rPr>
                        <a:t>28</a:t>
                      </a:r>
                    </a:p>
                  </a:txBody>
                  <a:tcPr marL="5747" marR="5747" marT="5747"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panose="020F0502020204030204" pitchFamily="34" charset="0"/>
                      </a:endParaRPr>
                    </a:p>
                  </a:txBody>
                  <a:tcPr marL="5747" marR="5747" marT="5747" marB="0" anchor="b">
                    <a:lnL>
                      <a:noFill/>
                    </a:lnL>
                    <a:lnR>
                      <a:noFill/>
                    </a:lnR>
                    <a:lnT>
                      <a:noFill/>
                    </a:lnT>
                    <a:lnB>
                      <a:noFill/>
                    </a:lnB>
                  </a:tcPr>
                </a:tc>
              </a:tr>
              <a:tr h="160914">
                <a:tc>
                  <a:txBody>
                    <a:bodyPr/>
                    <a:lstStyle/>
                    <a:p>
                      <a:pPr algn="r" fontAlgn="b"/>
                      <a:r>
                        <a:rPr lang="en-US" sz="1000" b="0" i="0" u="none" strike="noStrike" dirty="0">
                          <a:solidFill>
                            <a:srgbClr val="000000"/>
                          </a:solidFill>
                          <a:effectLst/>
                          <a:latin typeface="Calibri" panose="020F0502020204030204" pitchFamily="34" charset="0"/>
                        </a:rPr>
                        <a:t>1979</a:t>
                      </a:r>
                    </a:p>
                  </a:txBody>
                  <a:tcPr marL="5747" marR="5747" marT="5747" marB="0" anchor="b">
                    <a:lnL>
                      <a:noFill/>
                    </a:lnL>
                    <a:lnR>
                      <a:noFill/>
                    </a:lnR>
                    <a:lnT>
                      <a:noFill/>
                    </a:lnT>
                    <a:lnB>
                      <a:noFill/>
                    </a:lnB>
                  </a:tcPr>
                </a:tc>
                <a:tc>
                  <a:txBody>
                    <a:bodyPr/>
                    <a:lstStyle/>
                    <a:p>
                      <a:pPr algn="r" fontAlgn="b"/>
                      <a:r>
                        <a:rPr lang="en-US" sz="1000" b="0" i="0" u="none" strike="noStrike" dirty="0">
                          <a:solidFill>
                            <a:srgbClr val="000000"/>
                          </a:solidFill>
                          <a:effectLst/>
                          <a:latin typeface="Calibri" panose="020F0502020204030204" pitchFamily="34" charset="0"/>
                        </a:rPr>
                        <a:t>4</a:t>
                      </a:r>
                    </a:p>
                  </a:txBody>
                  <a:tcPr marL="5747" marR="5747" marT="5747" marB="0" anchor="b">
                    <a:lnL>
                      <a:noFill/>
                    </a:lnL>
                    <a:lnR>
                      <a:noFill/>
                    </a:lnR>
                    <a:lnT>
                      <a:noFill/>
                    </a:lnT>
                    <a:lnB>
                      <a:noFill/>
                    </a:lnB>
                  </a:tcPr>
                </a:tc>
                <a:tc>
                  <a:txBody>
                    <a:bodyPr/>
                    <a:lstStyle/>
                    <a:p>
                      <a:pPr algn="l" fontAlgn="b"/>
                      <a:endParaRPr lang="en-US" sz="1000" b="0" i="0" u="none" strike="noStrike" dirty="0">
                        <a:solidFill>
                          <a:srgbClr val="000000"/>
                        </a:solidFill>
                        <a:effectLst/>
                        <a:latin typeface="Calibri" panose="020F0502020204030204" pitchFamily="34" charset="0"/>
                      </a:endParaRPr>
                    </a:p>
                  </a:txBody>
                  <a:tcPr marL="5747" marR="5747" marT="5747" marB="0" anchor="b">
                    <a:lnL>
                      <a:noFill/>
                    </a:lnL>
                    <a:lnR>
                      <a:noFill/>
                    </a:lnR>
                    <a:lnT>
                      <a:noFill/>
                    </a:lnT>
                    <a:lnB>
                      <a:noFill/>
                    </a:lnB>
                  </a:tcPr>
                </a:tc>
                <a:tc>
                  <a:txBody>
                    <a:bodyPr/>
                    <a:lstStyle/>
                    <a:p>
                      <a:pPr algn="r" fontAlgn="b"/>
                      <a:r>
                        <a:rPr lang="en-US" sz="1000" b="0" i="0" u="none" strike="noStrike" dirty="0">
                          <a:solidFill>
                            <a:srgbClr val="000000"/>
                          </a:solidFill>
                          <a:effectLst/>
                          <a:latin typeface="Calibri" panose="020F0502020204030204" pitchFamily="34" charset="0"/>
                        </a:rPr>
                        <a:t>1974</a:t>
                      </a:r>
                    </a:p>
                  </a:txBody>
                  <a:tcPr marL="5747" marR="5747" marT="5747" marB="0" anchor="b">
                    <a:lnL>
                      <a:noFill/>
                    </a:lnL>
                    <a:lnR>
                      <a:noFill/>
                    </a:lnR>
                    <a:lnT>
                      <a:noFill/>
                    </a:lnT>
                    <a:lnB>
                      <a:noFill/>
                    </a:lnB>
                  </a:tcPr>
                </a:tc>
                <a:tc>
                  <a:txBody>
                    <a:bodyPr/>
                    <a:lstStyle/>
                    <a:p>
                      <a:pPr algn="r" fontAlgn="b"/>
                      <a:r>
                        <a:rPr lang="en-US" sz="1000" b="0" i="0" u="none" strike="noStrike" dirty="0">
                          <a:solidFill>
                            <a:srgbClr val="000000"/>
                          </a:solidFill>
                          <a:effectLst/>
                          <a:latin typeface="Calibri" panose="020F0502020204030204" pitchFamily="34" charset="0"/>
                        </a:rPr>
                        <a:t>3</a:t>
                      </a:r>
                    </a:p>
                  </a:txBody>
                  <a:tcPr marL="5747" marR="5747" marT="5747" marB="0" anchor="b">
                    <a:lnL>
                      <a:noFill/>
                    </a:lnL>
                    <a:lnR>
                      <a:noFill/>
                    </a:lnR>
                    <a:lnT>
                      <a:noFill/>
                    </a:lnT>
                    <a:lnB>
                      <a:noFill/>
                    </a:lnB>
                  </a:tcPr>
                </a:tc>
                <a:tc>
                  <a:txBody>
                    <a:bodyPr/>
                    <a:lstStyle/>
                    <a:p>
                      <a:pPr algn="l" fontAlgn="b"/>
                      <a:endParaRPr lang="en-US" sz="1000" b="0" i="0" u="none" strike="noStrike" dirty="0">
                        <a:solidFill>
                          <a:srgbClr val="000000"/>
                        </a:solidFill>
                        <a:effectLst/>
                        <a:latin typeface="Calibri" panose="020F0502020204030204" pitchFamily="34" charset="0"/>
                      </a:endParaRPr>
                    </a:p>
                  </a:txBody>
                  <a:tcPr marL="5747" marR="5747" marT="5747" marB="0" anchor="b">
                    <a:lnL>
                      <a:noFill/>
                    </a:lnL>
                    <a:lnR>
                      <a:noFill/>
                    </a:lnR>
                    <a:lnT>
                      <a:noFill/>
                    </a:lnT>
                    <a:lnB>
                      <a:noFill/>
                    </a:lnB>
                  </a:tcPr>
                </a:tc>
                <a:tc>
                  <a:txBody>
                    <a:bodyPr/>
                    <a:lstStyle/>
                    <a:p>
                      <a:pPr algn="r" fontAlgn="b"/>
                      <a:r>
                        <a:rPr lang="en-US" sz="1000" b="0" i="0" u="none" strike="noStrike" dirty="0">
                          <a:solidFill>
                            <a:srgbClr val="000000"/>
                          </a:solidFill>
                          <a:effectLst/>
                          <a:latin typeface="Calibri" panose="020F0502020204030204" pitchFamily="34" charset="0"/>
                        </a:rPr>
                        <a:t>1970</a:t>
                      </a:r>
                    </a:p>
                  </a:txBody>
                  <a:tcPr marL="5747" marR="5747" marT="5747" marB="0" anchor="b">
                    <a:lnL>
                      <a:noFill/>
                    </a:lnL>
                    <a:lnR>
                      <a:noFill/>
                    </a:lnR>
                    <a:lnT>
                      <a:noFill/>
                    </a:lnT>
                    <a:lnB>
                      <a:noFill/>
                    </a:lnB>
                  </a:tcPr>
                </a:tc>
                <a:tc>
                  <a:txBody>
                    <a:bodyPr/>
                    <a:lstStyle/>
                    <a:p>
                      <a:pPr algn="r" fontAlgn="b"/>
                      <a:r>
                        <a:rPr lang="en-US" sz="1000" b="0" i="0" u="none" strike="noStrike" dirty="0">
                          <a:solidFill>
                            <a:srgbClr val="000000"/>
                          </a:solidFill>
                          <a:effectLst/>
                          <a:latin typeface="Calibri" panose="020F0502020204030204" pitchFamily="34" charset="0"/>
                        </a:rPr>
                        <a:t>11</a:t>
                      </a:r>
                    </a:p>
                  </a:txBody>
                  <a:tcPr marL="5747" marR="5747" marT="5747" marB="0" anchor="b">
                    <a:lnL>
                      <a:noFill/>
                    </a:lnL>
                    <a:lnR>
                      <a:noFill/>
                    </a:lnR>
                    <a:lnT>
                      <a:noFill/>
                    </a:lnT>
                    <a:lnB>
                      <a:noFill/>
                    </a:lnB>
                  </a:tcPr>
                </a:tc>
                <a:tc>
                  <a:txBody>
                    <a:bodyPr/>
                    <a:lstStyle/>
                    <a:p>
                      <a:pPr algn="l" fontAlgn="b"/>
                      <a:endParaRPr lang="en-US" sz="1000" b="0" i="0" u="none" strike="noStrike" dirty="0">
                        <a:solidFill>
                          <a:srgbClr val="000000"/>
                        </a:solidFill>
                        <a:effectLst/>
                        <a:latin typeface="Calibri" panose="020F0502020204030204" pitchFamily="34" charset="0"/>
                      </a:endParaRPr>
                    </a:p>
                  </a:txBody>
                  <a:tcPr marL="5747" marR="5747" marT="5747" marB="0" anchor="b">
                    <a:lnL>
                      <a:noFill/>
                    </a:lnL>
                    <a:lnR>
                      <a:noFill/>
                    </a:lnR>
                    <a:lnT>
                      <a:noFill/>
                    </a:lnT>
                    <a:lnB>
                      <a:noFill/>
                    </a:lnB>
                  </a:tcPr>
                </a:tc>
                <a:tc>
                  <a:txBody>
                    <a:bodyPr/>
                    <a:lstStyle/>
                    <a:p>
                      <a:pPr algn="l" fontAlgn="b"/>
                      <a:r>
                        <a:rPr lang="en-US" sz="1000" b="0" i="0" u="none" strike="noStrike" dirty="0">
                          <a:solidFill>
                            <a:srgbClr val="000000"/>
                          </a:solidFill>
                          <a:effectLst/>
                          <a:latin typeface="Calibri" panose="020F0502020204030204" pitchFamily="34" charset="0"/>
                        </a:rPr>
                        <a:t>1965</a:t>
                      </a:r>
                    </a:p>
                  </a:txBody>
                  <a:tcPr marL="5747" marR="5747" marT="5747" marB="0" anchor="b">
                    <a:lnL>
                      <a:noFill/>
                    </a:lnL>
                    <a:lnR>
                      <a:noFill/>
                    </a:lnR>
                    <a:lnT>
                      <a:noFill/>
                    </a:lnT>
                    <a:lnB>
                      <a:noFill/>
                    </a:lnB>
                  </a:tcPr>
                </a:tc>
                <a:tc>
                  <a:txBody>
                    <a:bodyPr/>
                    <a:lstStyle/>
                    <a:p>
                      <a:pPr algn="r" fontAlgn="b"/>
                      <a:r>
                        <a:rPr lang="en-US" sz="1000" b="0" i="0" u="none" strike="noStrike" dirty="0">
                          <a:solidFill>
                            <a:srgbClr val="000000"/>
                          </a:solidFill>
                          <a:effectLst/>
                          <a:latin typeface="Calibri" panose="020F0502020204030204" pitchFamily="34" charset="0"/>
                        </a:rPr>
                        <a:t>14</a:t>
                      </a:r>
                    </a:p>
                  </a:txBody>
                  <a:tcPr marL="5747" marR="5747" marT="5747" marB="0" anchor="b">
                    <a:lnL>
                      <a:noFill/>
                    </a:lnL>
                    <a:lnR>
                      <a:noFill/>
                    </a:lnR>
                    <a:lnT>
                      <a:noFill/>
                    </a:lnT>
                    <a:lnB>
                      <a:noFill/>
                    </a:lnB>
                  </a:tcPr>
                </a:tc>
                <a:tc>
                  <a:txBody>
                    <a:bodyPr/>
                    <a:lstStyle/>
                    <a:p>
                      <a:pPr algn="l" fontAlgn="b"/>
                      <a:endParaRPr lang="en-US" sz="1000" b="0" i="0" u="none" strike="noStrike" dirty="0">
                        <a:solidFill>
                          <a:srgbClr val="000000"/>
                        </a:solidFill>
                        <a:effectLst/>
                        <a:latin typeface="Calibri" panose="020F0502020204030204" pitchFamily="34" charset="0"/>
                      </a:endParaRPr>
                    </a:p>
                  </a:txBody>
                  <a:tcPr marL="5747" marR="5747" marT="5747" marB="0" anchor="b">
                    <a:lnL>
                      <a:noFill/>
                    </a:lnL>
                    <a:lnR>
                      <a:noFill/>
                    </a:lnR>
                    <a:lnT>
                      <a:noFill/>
                    </a:lnT>
                    <a:lnB>
                      <a:noFill/>
                    </a:lnB>
                  </a:tcPr>
                </a:tc>
                <a:tc>
                  <a:txBody>
                    <a:bodyPr/>
                    <a:lstStyle/>
                    <a:p>
                      <a:pPr algn="l" fontAlgn="b"/>
                      <a:r>
                        <a:rPr lang="en-US" sz="1000" b="0" i="0" u="none" strike="noStrike" dirty="0">
                          <a:solidFill>
                            <a:srgbClr val="000000"/>
                          </a:solidFill>
                          <a:effectLst/>
                          <a:latin typeface="Calibri" panose="020F0502020204030204" pitchFamily="34" charset="0"/>
                        </a:rPr>
                        <a:t>1959</a:t>
                      </a:r>
                    </a:p>
                  </a:txBody>
                  <a:tcPr marL="5747" marR="5747" marT="5747" marB="0" anchor="b">
                    <a:lnL>
                      <a:noFill/>
                    </a:lnL>
                    <a:lnR>
                      <a:noFill/>
                    </a:lnR>
                    <a:lnT>
                      <a:noFill/>
                    </a:lnT>
                    <a:lnB>
                      <a:noFill/>
                    </a:lnB>
                  </a:tcPr>
                </a:tc>
                <a:tc>
                  <a:txBody>
                    <a:bodyPr/>
                    <a:lstStyle/>
                    <a:p>
                      <a:pPr algn="r" fontAlgn="b"/>
                      <a:r>
                        <a:rPr lang="en-US" sz="1000" b="0" i="0" u="none" strike="noStrike" dirty="0">
                          <a:solidFill>
                            <a:srgbClr val="000000"/>
                          </a:solidFill>
                          <a:effectLst/>
                          <a:latin typeface="Calibri" panose="020F0502020204030204" pitchFamily="34" charset="0"/>
                        </a:rPr>
                        <a:t>23</a:t>
                      </a:r>
                    </a:p>
                  </a:txBody>
                  <a:tcPr marL="5747" marR="5747" marT="5747" marB="0" anchor="b">
                    <a:lnL>
                      <a:noFill/>
                    </a:lnL>
                    <a:lnR>
                      <a:noFill/>
                    </a:lnR>
                    <a:lnT>
                      <a:noFill/>
                    </a:lnT>
                    <a:lnB>
                      <a:noFill/>
                    </a:lnB>
                  </a:tcPr>
                </a:tc>
                <a:tc>
                  <a:txBody>
                    <a:bodyPr/>
                    <a:lstStyle/>
                    <a:p>
                      <a:pPr algn="l" fontAlgn="b"/>
                      <a:endParaRPr lang="en-US" sz="1000" b="0" i="0" u="none" strike="noStrike" dirty="0">
                        <a:solidFill>
                          <a:srgbClr val="000000"/>
                        </a:solidFill>
                        <a:effectLst/>
                        <a:latin typeface="Calibri" panose="020F0502020204030204" pitchFamily="34" charset="0"/>
                      </a:endParaRPr>
                    </a:p>
                  </a:txBody>
                  <a:tcPr marL="5747" marR="5747" marT="5747" marB="0" anchor="b">
                    <a:lnL>
                      <a:noFill/>
                    </a:lnL>
                    <a:lnR>
                      <a:noFill/>
                    </a:lnR>
                    <a:lnT>
                      <a:noFill/>
                    </a:lnT>
                    <a:lnB>
                      <a:noFill/>
                    </a:lnB>
                  </a:tcPr>
                </a:tc>
                <a:tc>
                  <a:txBody>
                    <a:bodyPr/>
                    <a:lstStyle/>
                    <a:p>
                      <a:pPr algn="l" fontAlgn="b"/>
                      <a:r>
                        <a:rPr lang="en-US" sz="1000" b="0" i="0" u="none" strike="noStrike" dirty="0">
                          <a:solidFill>
                            <a:srgbClr val="000000"/>
                          </a:solidFill>
                          <a:effectLst/>
                          <a:latin typeface="Calibri" panose="020F0502020204030204" pitchFamily="34" charset="0"/>
                        </a:rPr>
                        <a:t>1954</a:t>
                      </a:r>
                    </a:p>
                  </a:txBody>
                  <a:tcPr marL="5747" marR="5747" marT="5747" marB="0" anchor="b">
                    <a:lnL>
                      <a:noFill/>
                    </a:lnL>
                    <a:lnR>
                      <a:noFill/>
                    </a:lnR>
                    <a:lnT>
                      <a:noFill/>
                    </a:lnT>
                    <a:lnB>
                      <a:noFill/>
                    </a:lnB>
                  </a:tcPr>
                </a:tc>
                <a:tc>
                  <a:txBody>
                    <a:bodyPr/>
                    <a:lstStyle/>
                    <a:p>
                      <a:pPr algn="r" fontAlgn="b"/>
                      <a:r>
                        <a:rPr lang="en-US" sz="1000" b="0" i="0" u="none" strike="noStrike" dirty="0">
                          <a:solidFill>
                            <a:srgbClr val="000000"/>
                          </a:solidFill>
                          <a:effectLst/>
                          <a:latin typeface="Calibri" panose="020F0502020204030204" pitchFamily="34" charset="0"/>
                        </a:rPr>
                        <a:t>30</a:t>
                      </a:r>
                    </a:p>
                  </a:txBody>
                  <a:tcPr marL="5747" marR="5747" marT="5747"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panose="020F0502020204030204" pitchFamily="34" charset="0"/>
                      </a:endParaRPr>
                    </a:p>
                  </a:txBody>
                  <a:tcPr marL="5747" marR="5747" marT="5747" marB="0" anchor="b">
                    <a:lnL>
                      <a:noFill/>
                    </a:lnL>
                    <a:lnR>
                      <a:noFill/>
                    </a:lnR>
                    <a:lnT>
                      <a:noFill/>
                    </a:lnT>
                    <a:lnB>
                      <a:noFill/>
                    </a:lnB>
                  </a:tcPr>
                </a:tc>
              </a:tr>
              <a:tr h="160914">
                <a:tc>
                  <a:txBody>
                    <a:bodyPr/>
                    <a:lstStyle/>
                    <a:p>
                      <a:pPr algn="r" fontAlgn="b"/>
                      <a:r>
                        <a:rPr lang="en-US" sz="1000" b="0" i="0" u="none" strike="noStrike" dirty="0">
                          <a:solidFill>
                            <a:srgbClr val="000000"/>
                          </a:solidFill>
                          <a:effectLst/>
                          <a:latin typeface="Calibri" panose="020F0502020204030204" pitchFamily="34" charset="0"/>
                        </a:rPr>
                        <a:t>1978</a:t>
                      </a:r>
                    </a:p>
                  </a:txBody>
                  <a:tcPr marL="5747" marR="5747" marT="5747" marB="0" anchor="b">
                    <a:lnL>
                      <a:noFill/>
                    </a:lnL>
                    <a:lnR>
                      <a:noFill/>
                    </a:lnR>
                    <a:lnT>
                      <a:noFill/>
                    </a:lnT>
                    <a:lnB>
                      <a:noFill/>
                    </a:lnB>
                  </a:tcPr>
                </a:tc>
                <a:tc>
                  <a:txBody>
                    <a:bodyPr/>
                    <a:lstStyle/>
                    <a:p>
                      <a:pPr algn="r" fontAlgn="b"/>
                      <a:r>
                        <a:rPr lang="en-US" sz="1000" b="0" i="0" u="none" strike="noStrike" dirty="0">
                          <a:solidFill>
                            <a:srgbClr val="000000"/>
                          </a:solidFill>
                          <a:effectLst/>
                          <a:latin typeface="Calibri" panose="020F0502020204030204" pitchFamily="34" charset="0"/>
                        </a:rPr>
                        <a:t>2</a:t>
                      </a:r>
                    </a:p>
                  </a:txBody>
                  <a:tcPr marL="5747" marR="5747" marT="5747" marB="0" anchor="b">
                    <a:lnL>
                      <a:noFill/>
                    </a:lnL>
                    <a:lnR>
                      <a:noFill/>
                    </a:lnR>
                    <a:lnT>
                      <a:noFill/>
                    </a:lnT>
                    <a:lnB>
                      <a:noFill/>
                    </a:lnB>
                  </a:tcPr>
                </a:tc>
                <a:tc>
                  <a:txBody>
                    <a:bodyPr/>
                    <a:lstStyle/>
                    <a:p>
                      <a:pPr algn="l" fontAlgn="b"/>
                      <a:endParaRPr lang="en-US" sz="1000" b="0" i="0" u="none" strike="noStrike" dirty="0">
                        <a:solidFill>
                          <a:srgbClr val="000000"/>
                        </a:solidFill>
                        <a:effectLst/>
                        <a:latin typeface="Calibri" panose="020F0502020204030204" pitchFamily="34" charset="0"/>
                      </a:endParaRPr>
                    </a:p>
                  </a:txBody>
                  <a:tcPr marL="5747" marR="5747" marT="5747" marB="0" anchor="b">
                    <a:lnL>
                      <a:noFill/>
                    </a:lnL>
                    <a:lnR>
                      <a:noFill/>
                    </a:lnR>
                    <a:lnT>
                      <a:noFill/>
                    </a:lnT>
                    <a:lnB>
                      <a:noFill/>
                    </a:lnB>
                  </a:tcPr>
                </a:tc>
                <a:tc>
                  <a:txBody>
                    <a:bodyPr/>
                    <a:lstStyle/>
                    <a:p>
                      <a:pPr algn="r" fontAlgn="b"/>
                      <a:r>
                        <a:rPr lang="en-US" sz="1000" b="0" i="0" u="none" strike="noStrike" dirty="0">
                          <a:solidFill>
                            <a:srgbClr val="000000"/>
                          </a:solidFill>
                          <a:effectLst/>
                          <a:latin typeface="Calibri" panose="020F0502020204030204" pitchFamily="34" charset="0"/>
                        </a:rPr>
                        <a:t>1973</a:t>
                      </a:r>
                    </a:p>
                  </a:txBody>
                  <a:tcPr marL="5747" marR="5747" marT="5747" marB="0" anchor="b">
                    <a:lnL>
                      <a:noFill/>
                    </a:lnL>
                    <a:lnR>
                      <a:noFill/>
                    </a:lnR>
                    <a:lnT>
                      <a:noFill/>
                    </a:lnT>
                    <a:lnB>
                      <a:noFill/>
                    </a:lnB>
                  </a:tcPr>
                </a:tc>
                <a:tc>
                  <a:txBody>
                    <a:bodyPr/>
                    <a:lstStyle/>
                    <a:p>
                      <a:pPr algn="r" fontAlgn="b"/>
                      <a:r>
                        <a:rPr lang="en-US" sz="1000" b="0" i="0" u="none" strike="noStrike" dirty="0">
                          <a:solidFill>
                            <a:srgbClr val="000000"/>
                          </a:solidFill>
                          <a:effectLst/>
                          <a:latin typeface="Calibri" panose="020F0502020204030204" pitchFamily="34" charset="0"/>
                        </a:rPr>
                        <a:t>13</a:t>
                      </a:r>
                    </a:p>
                  </a:txBody>
                  <a:tcPr marL="5747" marR="5747" marT="5747" marB="0" anchor="b">
                    <a:lnL>
                      <a:noFill/>
                    </a:lnL>
                    <a:lnR>
                      <a:noFill/>
                    </a:lnR>
                    <a:lnT>
                      <a:noFill/>
                    </a:lnT>
                    <a:lnB>
                      <a:noFill/>
                    </a:lnB>
                  </a:tcPr>
                </a:tc>
                <a:tc>
                  <a:txBody>
                    <a:bodyPr/>
                    <a:lstStyle/>
                    <a:p>
                      <a:pPr algn="l" fontAlgn="b"/>
                      <a:endParaRPr lang="en-US" sz="1000" b="0" i="0" u="none" strike="noStrike" dirty="0">
                        <a:solidFill>
                          <a:srgbClr val="000000"/>
                        </a:solidFill>
                        <a:effectLst/>
                        <a:latin typeface="Calibri" panose="020F0502020204030204" pitchFamily="34" charset="0"/>
                      </a:endParaRPr>
                    </a:p>
                  </a:txBody>
                  <a:tcPr marL="5747" marR="5747" marT="5747" marB="0" anchor="b">
                    <a:lnL>
                      <a:noFill/>
                    </a:lnL>
                    <a:lnR>
                      <a:noFill/>
                    </a:lnR>
                    <a:lnT>
                      <a:noFill/>
                    </a:lnT>
                    <a:lnB>
                      <a:noFill/>
                    </a:lnB>
                  </a:tcPr>
                </a:tc>
                <a:tc>
                  <a:txBody>
                    <a:bodyPr/>
                    <a:lstStyle/>
                    <a:p>
                      <a:pPr algn="r" fontAlgn="b"/>
                      <a:r>
                        <a:rPr lang="en-US" sz="1000" b="0" i="0" u="none" strike="noStrike" dirty="0">
                          <a:solidFill>
                            <a:srgbClr val="000000"/>
                          </a:solidFill>
                          <a:effectLst/>
                          <a:latin typeface="Calibri" panose="020F0502020204030204" pitchFamily="34" charset="0"/>
                        </a:rPr>
                        <a:t>1969</a:t>
                      </a:r>
                    </a:p>
                  </a:txBody>
                  <a:tcPr marL="5747" marR="5747" marT="5747" marB="0" anchor="b">
                    <a:lnL>
                      <a:noFill/>
                    </a:lnL>
                    <a:lnR>
                      <a:noFill/>
                    </a:lnR>
                    <a:lnT>
                      <a:noFill/>
                    </a:lnT>
                    <a:lnB>
                      <a:noFill/>
                    </a:lnB>
                  </a:tcPr>
                </a:tc>
                <a:tc>
                  <a:txBody>
                    <a:bodyPr/>
                    <a:lstStyle/>
                    <a:p>
                      <a:pPr algn="r" fontAlgn="b"/>
                      <a:r>
                        <a:rPr lang="en-US" sz="1000" b="0" i="0" u="none" strike="noStrike" dirty="0">
                          <a:solidFill>
                            <a:srgbClr val="000000"/>
                          </a:solidFill>
                          <a:effectLst/>
                          <a:latin typeface="Calibri" panose="020F0502020204030204" pitchFamily="34" charset="0"/>
                        </a:rPr>
                        <a:t>15</a:t>
                      </a:r>
                    </a:p>
                  </a:txBody>
                  <a:tcPr marL="5747" marR="5747" marT="5747" marB="0" anchor="b">
                    <a:lnL>
                      <a:noFill/>
                    </a:lnL>
                    <a:lnR>
                      <a:noFill/>
                    </a:lnR>
                    <a:lnT>
                      <a:noFill/>
                    </a:lnT>
                    <a:lnB>
                      <a:noFill/>
                    </a:lnB>
                  </a:tcPr>
                </a:tc>
                <a:tc>
                  <a:txBody>
                    <a:bodyPr/>
                    <a:lstStyle/>
                    <a:p>
                      <a:pPr algn="l" fontAlgn="b"/>
                      <a:endParaRPr lang="en-US" sz="1000" b="0" i="0" u="none" strike="noStrike" dirty="0">
                        <a:solidFill>
                          <a:srgbClr val="000000"/>
                        </a:solidFill>
                        <a:effectLst/>
                        <a:latin typeface="Calibri" panose="020F0502020204030204" pitchFamily="34" charset="0"/>
                      </a:endParaRPr>
                    </a:p>
                  </a:txBody>
                  <a:tcPr marL="5747" marR="5747" marT="5747" marB="0" anchor="b">
                    <a:lnL>
                      <a:noFill/>
                    </a:lnL>
                    <a:lnR>
                      <a:noFill/>
                    </a:lnR>
                    <a:lnT>
                      <a:noFill/>
                    </a:lnT>
                    <a:lnB>
                      <a:noFill/>
                    </a:lnB>
                  </a:tcPr>
                </a:tc>
                <a:tc>
                  <a:txBody>
                    <a:bodyPr/>
                    <a:lstStyle/>
                    <a:p>
                      <a:pPr algn="l" fontAlgn="b"/>
                      <a:r>
                        <a:rPr lang="en-US" sz="1000" b="0" i="0" u="none" strike="noStrike" dirty="0">
                          <a:solidFill>
                            <a:srgbClr val="000000"/>
                          </a:solidFill>
                          <a:effectLst/>
                          <a:latin typeface="Calibri" panose="020F0502020204030204" pitchFamily="34" charset="0"/>
                        </a:rPr>
                        <a:t>1964</a:t>
                      </a:r>
                    </a:p>
                  </a:txBody>
                  <a:tcPr marL="5747" marR="5747" marT="5747" marB="0" anchor="b">
                    <a:lnL>
                      <a:noFill/>
                    </a:lnL>
                    <a:lnR>
                      <a:noFill/>
                    </a:lnR>
                    <a:lnT>
                      <a:noFill/>
                    </a:lnT>
                    <a:lnB>
                      <a:noFill/>
                    </a:lnB>
                  </a:tcPr>
                </a:tc>
                <a:tc>
                  <a:txBody>
                    <a:bodyPr/>
                    <a:lstStyle/>
                    <a:p>
                      <a:pPr algn="r" fontAlgn="b"/>
                      <a:r>
                        <a:rPr lang="en-US" sz="1000" b="0" i="0" u="none" strike="noStrike" dirty="0">
                          <a:solidFill>
                            <a:srgbClr val="000000"/>
                          </a:solidFill>
                          <a:effectLst/>
                          <a:latin typeface="Calibri" panose="020F0502020204030204" pitchFamily="34" charset="0"/>
                        </a:rPr>
                        <a:t>22</a:t>
                      </a:r>
                    </a:p>
                  </a:txBody>
                  <a:tcPr marL="5747" marR="5747" marT="5747" marB="0" anchor="b">
                    <a:lnL>
                      <a:noFill/>
                    </a:lnL>
                    <a:lnR>
                      <a:noFill/>
                    </a:lnR>
                    <a:lnT>
                      <a:noFill/>
                    </a:lnT>
                    <a:lnB>
                      <a:noFill/>
                    </a:lnB>
                  </a:tcPr>
                </a:tc>
                <a:tc>
                  <a:txBody>
                    <a:bodyPr/>
                    <a:lstStyle/>
                    <a:p>
                      <a:pPr algn="l" fontAlgn="b"/>
                      <a:endParaRPr lang="en-US" sz="1000" b="0" i="0" u="none" strike="noStrike" dirty="0">
                        <a:solidFill>
                          <a:srgbClr val="000000"/>
                        </a:solidFill>
                        <a:effectLst/>
                        <a:latin typeface="Calibri" panose="020F0502020204030204" pitchFamily="34" charset="0"/>
                      </a:endParaRPr>
                    </a:p>
                  </a:txBody>
                  <a:tcPr marL="5747" marR="5747" marT="5747" marB="0" anchor="b">
                    <a:lnL>
                      <a:noFill/>
                    </a:lnL>
                    <a:lnR>
                      <a:noFill/>
                    </a:lnR>
                    <a:lnT>
                      <a:noFill/>
                    </a:lnT>
                    <a:lnB>
                      <a:noFill/>
                    </a:lnB>
                  </a:tcPr>
                </a:tc>
                <a:tc>
                  <a:txBody>
                    <a:bodyPr/>
                    <a:lstStyle/>
                    <a:p>
                      <a:pPr algn="l" fontAlgn="b"/>
                      <a:r>
                        <a:rPr lang="en-US" sz="1000" b="0" i="0" u="none" strike="noStrike" dirty="0">
                          <a:solidFill>
                            <a:srgbClr val="000000"/>
                          </a:solidFill>
                          <a:effectLst/>
                          <a:latin typeface="Calibri" panose="020F0502020204030204" pitchFamily="34" charset="0"/>
                        </a:rPr>
                        <a:t>1958</a:t>
                      </a:r>
                    </a:p>
                  </a:txBody>
                  <a:tcPr marL="5747" marR="5747" marT="5747" marB="0" anchor="b">
                    <a:lnL>
                      <a:noFill/>
                    </a:lnL>
                    <a:lnR>
                      <a:noFill/>
                    </a:lnR>
                    <a:lnT>
                      <a:noFill/>
                    </a:lnT>
                    <a:lnB>
                      <a:noFill/>
                    </a:lnB>
                  </a:tcPr>
                </a:tc>
                <a:tc>
                  <a:txBody>
                    <a:bodyPr/>
                    <a:lstStyle/>
                    <a:p>
                      <a:pPr algn="r" fontAlgn="b"/>
                      <a:r>
                        <a:rPr lang="en-US" sz="1000" b="0" i="0" u="none" strike="noStrike" dirty="0">
                          <a:solidFill>
                            <a:srgbClr val="000000"/>
                          </a:solidFill>
                          <a:effectLst/>
                          <a:latin typeface="Calibri" panose="020F0502020204030204" pitchFamily="34" charset="0"/>
                        </a:rPr>
                        <a:t>20</a:t>
                      </a:r>
                    </a:p>
                  </a:txBody>
                  <a:tcPr marL="5747" marR="5747" marT="5747" marB="0" anchor="b">
                    <a:lnL>
                      <a:noFill/>
                    </a:lnL>
                    <a:lnR>
                      <a:noFill/>
                    </a:lnR>
                    <a:lnT>
                      <a:noFill/>
                    </a:lnT>
                    <a:lnB>
                      <a:noFill/>
                    </a:lnB>
                  </a:tcPr>
                </a:tc>
                <a:tc>
                  <a:txBody>
                    <a:bodyPr/>
                    <a:lstStyle/>
                    <a:p>
                      <a:pPr algn="l" fontAlgn="b"/>
                      <a:endParaRPr lang="en-US" sz="1000" b="0" i="0" u="none" strike="noStrike" dirty="0">
                        <a:solidFill>
                          <a:srgbClr val="000000"/>
                        </a:solidFill>
                        <a:effectLst/>
                        <a:latin typeface="Calibri" panose="020F0502020204030204" pitchFamily="34" charset="0"/>
                      </a:endParaRPr>
                    </a:p>
                  </a:txBody>
                  <a:tcPr marL="5747" marR="5747" marT="5747" marB="0" anchor="b">
                    <a:lnL>
                      <a:noFill/>
                    </a:lnL>
                    <a:lnR>
                      <a:noFill/>
                    </a:lnR>
                    <a:lnT>
                      <a:noFill/>
                    </a:lnT>
                    <a:lnB>
                      <a:noFill/>
                    </a:lnB>
                  </a:tcPr>
                </a:tc>
                <a:tc>
                  <a:txBody>
                    <a:bodyPr/>
                    <a:lstStyle/>
                    <a:p>
                      <a:pPr algn="l" fontAlgn="b"/>
                      <a:r>
                        <a:rPr lang="en-US" sz="1000" b="0" i="0" u="none" strike="noStrike" dirty="0">
                          <a:solidFill>
                            <a:srgbClr val="000000"/>
                          </a:solidFill>
                          <a:effectLst/>
                          <a:latin typeface="Calibri" panose="020F0502020204030204" pitchFamily="34" charset="0"/>
                        </a:rPr>
                        <a:t>1953</a:t>
                      </a:r>
                    </a:p>
                  </a:txBody>
                  <a:tcPr marL="5747" marR="5747" marT="5747" marB="0" anchor="b">
                    <a:lnL>
                      <a:noFill/>
                    </a:lnL>
                    <a:lnR>
                      <a:noFill/>
                    </a:lnR>
                    <a:lnT>
                      <a:noFill/>
                    </a:lnT>
                    <a:lnB>
                      <a:noFill/>
                    </a:lnB>
                  </a:tcPr>
                </a:tc>
                <a:tc>
                  <a:txBody>
                    <a:bodyPr/>
                    <a:lstStyle/>
                    <a:p>
                      <a:pPr algn="r" fontAlgn="b"/>
                      <a:r>
                        <a:rPr lang="en-US" sz="1000" b="0" i="0" u="none" strike="noStrike" dirty="0">
                          <a:solidFill>
                            <a:srgbClr val="000000"/>
                          </a:solidFill>
                          <a:effectLst/>
                          <a:latin typeface="Calibri" panose="020F0502020204030204" pitchFamily="34" charset="0"/>
                        </a:rPr>
                        <a:t>49</a:t>
                      </a:r>
                    </a:p>
                  </a:txBody>
                  <a:tcPr marL="5747" marR="5747" marT="5747"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panose="020F0502020204030204" pitchFamily="34" charset="0"/>
                      </a:endParaRPr>
                    </a:p>
                  </a:txBody>
                  <a:tcPr marL="5747" marR="5747" marT="5747" marB="0" anchor="b">
                    <a:lnL>
                      <a:noFill/>
                    </a:lnL>
                    <a:lnR>
                      <a:noFill/>
                    </a:lnR>
                    <a:lnT>
                      <a:noFill/>
                    </a:lnT>
                    <a:lnB>
                      <a:noFill/>
                    </a:lnB>
                  </a:tcPr>
                </a:tc>
              </a:tr>
              <a:tr h="160914">
                <a:tc>
                  <a:txBody>
                    <a:bodyPr/>
                    <a:lstStyle/>
                    <a:p>
                      <a:pPr algn="r" fontAlgn="b"/>
                      <a:r>
                        <a:rPr lang="en-US" sz="1000" b="0" i="0" u="none" strike="noStrike" dirty="0">
                          <a:solidFill>
                            <a:srgbClr val="000000"/>
                          </a:solidFill>
                          <a:effectLst/>
                          <a:latin typeface="Calibri" panose="020F0502020204030204" pitchFamily="34" charset="0"/>
                        </a:rPr>
                        <a:t>1977</a:t>
                      </a:r>
                    </a:p>
                  </a:txBody>
                  <a:tcPr marL="5747" marR="5747" marT="5747" marB="0" anchor="b">
                    <a:lnL>
                      <a:noFill/>
                    </a:lnL>
                    <a:lnR>
                      <a:noFill/>
                    </a:lnR>
                    <a:lnT>
                      <a:noFill/>
                    </a:lnT>
                    <a:lnB>
                      <a:noFill/>
                    </a:lnB>
                  </a:tcPr>
                </a:tc>
                <a:tc>
                  <a:txBody>
                    <a:bodyPr/>
                    <a:lstStyle/>
                    <a:p>
                      <a:pPr algn="r" fontAlgn="b"/>
                      <a:r>
                        <a:rPr lang="en-US" sz="1000" b="0" i="0" u="none" strike="noStrike" dirty="0">
                          <a:solidFill>
                            <a:srgbClr val="000000"/>
                          </a:solidFill>
                          <a:effectLst/>
                          <a:latin typeface="Calibri" panose="020F0502020204030204" pitchFamily="34" charset="0"/>
                        </a:rPr>
                        <a:t>6</a:t>
                      </a:r>
                    </a:p>
                  </a:txBody>
                  <a:tcPr marL="5747" marR="5747" marT="5747" marB="0" anchor="b">
                    <a:lnL>
                      <a:noFill/>
                    </a:lnL>
                    <a:lnR>
                      <a:noFill/>
                    </a:lnR>
                    <a:lnT>
                      <a:noFill/>
                    </a:lnT>
                    <a:lnB>
                      <a:noFill/>
                    </a:lnB>
                  </a:tcPr>
                </a:tc>
                <a:tc>
                  <a:txBody>
                    <a:bodyPr/>
                    <a:lstStyle/>
                    <a:p>
                      <a:pPr algn="l" fontAlgn="b"/>
                      <a:endParaRPr lang="en-US" sz="1000" b="0" i="0" u="none" strike="noStrike" dirty="0">
                        <a:solidFill>
                          <a:srgbClr val="000000"/>
                        </a:solidFill>
                        <a:effectLst/>
                        <a:latin typeface="Calibri" panose="020F0502020204030204" pitchFamily="34" charset="0"/>
                      </a:endParaRPr>
                    </a:p>
                  </a:txBody>
                  <a:tcPr marL="5747" marR="5747" marT="5747" marB="0" anchor="b">
                    <a:lnL>
                      <a:noFill/>
                    </a:lnL>
                    <a:lnR>
                      <a:noFill/>
                    </a:lnR>
                    <a:lnT>
                      <a:noFill/>
                    </a:lnT>
                    <a:lnB>
                      <a:noFill/>
                    </a:lnB>
                  </a:tcPr>
                </a:tc>
                <a:tc>
                  <a:txBody>
                    <a:bodyPr/>
                    <a:lstStyle/>
                    <a:p>
                      <a:pPr algn="r" fontAlgn="b"/>
                      <a:r>
                        <a:rPr lang="en-US" sz="1000" b="0" i="0" u="none" strike="noStrike" dirty="0">
                          <a:solidFill>
                            <a:srgbClr val="000000"/>
                          </a:solidFill>
                          <a:effectLst/>
                          <a:latin typeface="Calibri" panose="020F0502020204030204" pitchFamily="34" charset="0"/>
                        </a:rPr>
                        <a:t>1972</a:t>
                      </a:r>
                    </a:p>
                  </a:txBody>
                  <a:tcPr marL="5747" marR="5747" marT="5747" marB="0" anchor="b">
                    <a:lnL>
                      <a:noFill/>
                    </a:lnL>
                    <a:lnR>
                      <a:noFill/>
                    </a:lnR>
                    <a:lnT>
                      <a:noFill/>
                    </a:lnT>
                    <a:lnB>
                      <a:noFill/>
                    </a:lnB>
                  </a:tcPr>
                </a:tc>
                <a:tc>
                  <a:txBody>
                    <a:bodyPr/>
                    <a:lstStyle/>
                    <a:p>
                      <a:pPr algn="r" fontAlgn="b"/>
                      <a:r>
                        <a:rPr lang="en-US" sz="1000" b="0" i="0" u="none" strike="noStrike" dirty="0">
                          <a:solidFill>
                            <a:srgbClr val="000000"/>
                          </a:solidFill>
                          <a:effectLst/>
                          <a:latin typeface="Calibri" panose="020F0502020204030204" pitchFamily="34" charset="0"/>
                        </a:rPr>
                        <a:t>7</a:t>
                      </a:r>
                    </a:p>
                  </a:txBody>
                  <a:tcPr marL="5747" marR="5747" marT="5747" marB="0" anchor="b">
                    <a:lnL>
                      <a:noFill/>
                    </a:lnL>
                    <a:lnR>
                      <a:noFill/>
                    </a:lnR>
                    <a:lnT>
                      <a:noFill/>
                    </a:lnT>
                    <a:lnB>
                      <a:noFill/>
                    </a:lnB>
                  </a:tcPr>
                </a:tc>
                <a:tc>
                  <a:txBody>
                    <a:bodyPr/>
                    <a:lstStyle/>
                    <a:p>
                      <a:pPr algn="l" fontAlgn="b"/>
                      <a:endParaRPr lang="en-US" sz="1000" b="0" i="0" u="none" strike="noStrike" dirty="0">
                        <a:solidFill>
                          <a:srgbClr val="000000"/>
                        </a:solidFill>
                        <a:effectLst/>
                        <a:latin typeface="Calibri" panose="020F0502020204030204" pitchFamily="34" charset="0"/>
                      </a:endParaRPr>
                    </a:p>
                  </a:txBody>
                  <a:tcPr marL="5747" marR="5747" marT="5747" marB="0" anchor="b">
                    <a:lnL>
                      <a:noFill/>
                    </a:lnL>
                    <a:lnR>
                      <a:noFill/>
                    </a:lnR>
                    <a:lnT>
                      <a:noFill/>
                    </a:lnT>
                    <a:lnB>
                      <a:noFill/>
                    </a:lnB>
                  </a:tcPr>
                </a:tc>
                <a:tc>
                  <a:txBody>
                    <a:bodyPr/>
                    <a:lstStyle/>
                    <a:p>
                      <a:pPr algn="r" fontAlgn="b"/>
                      <a:r>
                        <a:rPr lang="en-US" sz="1000" b="0" i="0" u="none" strike="noStrike" dirty="0">
                          <a:solidFill>
                            <a:srgbClr val="000000"/>
                          </a:solidFill>
                          <a:effectLst/>
                          <a:latin typeface="Calibri" panose="020F0502020204030204" pitchFamily="34" charset="0"/>
                        </a:rPr>
                        <a:t>1968</a:t>
                      </a:r>
                    </a:p>
                  </a:txBody>
                  <a:tcPr marL="5747" marR="5747" marT="5747" marB="0" anchor="b">
                    <a:lnL>
                      <a:noFill/>
                    </a:lnL>
                    <a:lnR>
                      <a:noFill/>
                    </a:lnR>
                    <a:lnT>
                      <a:noFill/>
                    </a:lnT>
                    <a:lnB>
                      <a:noFill/>
                    </a:lnB>
                  </a:tcPr>
                </a:tc>
                <a:tc>
                  <a:txBody>
                    <a:bodyPr/>
                    <a:lstStyle/>
                    <a:p>
                      <a:pPr algn="r" fontAlgn="b"/>
                      <a:r>
                        <a:rPr lang="en-US" sz="1000" b="0" i="0" u="none" strike="noStrike" dirty="0">
                          <a:solidFill>
                            <a:srgbClr val="000000"/>
                          </a:solidFill>
                          <a:effectLst/>
                          <a:latin typeface="Calibri" panose="020F0502020204030204" pitchFamily="34" charset="0"/>
                        </a:rPr>
                        <a:t>16</a:t>
                      </a:r>
                    </a:p>
                  </a:txBody>
                  <a:tcPr marL="5747" marR="5747" marT="5747" marB="0" anchor="b">
                    <a:lnL>
                      <a:noFill/>
                    </a:lnL>
                    <a:lnR>
                      <a:noFill/>
                    </a:lnR>
                    <a:lnT>
                      <a:noFill/>
                    </a:lnT>
                    <a:lnB>
                      <a:noFill/>
                    </a:lnB>
                  </a:tcPr>
                </a:tc>
                <a:tc>
                  <a:txBody>
                    <a:bodyPr/>
                    <a:lstStyle/>
                    <a:p>
                      <a:pPr algn="l" fontAlgn="b"/>
                      <a:endParaRPr lang="en-US" sz="1000" b="0" i="0" u="none" strike="noStrike" dirty="0">
                        <a:solidFill>
                          <a:srgbClr val="000000"/>
                        </a:solidFill>
                        <a:effectLst/>
                        <a:latin typeface="Calibri" panose="020F0502020204030204" pitchFamily="34" charset="0"/>
                      </a:endParaRPr>
                    </a:p>
                  </a:txBody>
                  <a:tcPr marL="5747" marR="5747" marT="5747" marB="0" anchor="b">
                    <a:lnL>
                      <a:noFill/>
                    </a:lnL>
                    <a:lnR>
                      <a:noFill/>
                    </a:lnR>
                    <a:lnT>
                      <a:noFill/>
                    </a:lnT>
                    <a:lnB>
                      <a:noFill/>
                    </a:lnB>
                  </a:tcPr>
                </a:tc>
                <a:tc>
                  <a:txBody>
                    <a:bodyPr/>
                    <a:lstStyle/>
                    <a:p>
                      <a:pPr algn="l" fontAlgn="b"/>
                      <a:r>
                        <a:rPr lang="en-US" sz="1000" b="0" i="0" u="none" strike="noStrike" dirty="0">
                          <a:solidFill>
                            <a:srgbClr val="000000"/>
                          </a:solidFill>
                          <a:effectLst/>
                          <a:latin typeface="Calibri" panose="020F0502020204030204" pitchFamily="34" charset="0"/>
                        </a:rPr>
                        <a:t>1963</a:t>
                      </a:r>
                    </a:p>
                  </a:txBody>
                  <a:tcPr marL="5747" marR="5747" marT="5747" marB="0" anchor="b">
                    <a:lnL>
                      <a:noFill/>
                    </a:lnL>
                    <a:lnR>
                      <a:noFill/>
                    </a:lnR>
                    <a:lnT>
                      <a:noFill/>
                    </a:lnT>
                    <a:lnB>
                      <a:noFill/>
                    </a:lnB>
                  </a:tcPr>
                </a:tc>
                <a:tc>
                  <a:txBody>
                    <a:bodyPr/>
                    <a:lstStyle/>
                    <a:p>
                      <a:pPr algn="r" fontAlgn="b"/>
                      <a:r>
                        <a:rPr lang="en-US" sz="1000" b="0" i="0" u="none" strike="noStrike" dirty="0">
                          <a:solidFill>
                            <a:srgbClr val="000000"/>
                          </a:solidFill>
                          <a:effectLst/>
                          <a:latin typeface="Calibri" panose="020F0502020204030204" pitchFamily="34" charset="0"/>
                        </a:rPr>
                        <a:t>21</a:t>
                      </a:r>
                    </a:p>
                  </a:txBody>
                  <a:tcPr marL="5747" marR="5747" marT="5747" marB="0" anchor="b">
                    <a:lnL>
                      <a:noFill/>
                    </a:lnL>
                    <a:lnR>
                      <a:noFill/>
                    </a:lnR>
                    <a:lnT>
                      <a:noFill/>
                    </a:lnT>
                    <a:lnB>
                      <a:noFill/>
                    </a:lnB>
                  </a:tcPr>
                </a:tc>
                <a:tc>
                  <a:txBody>
                    <a:bodyPr/>
                    <a:lstStyle/>
                    <a:p>
                      <a:pPr algn="l" fontAlgn="b"/>
                      <a:endParaRPr lang="en-US" sz="1000" b="0" i="0" u="none" strike="noStrike" dirty="0">
                        <a:solidFill>
                          <a:srgbClr val="000000"/>
                        </a:solidFill>
                        <a:effectLst/>
                        <a:latin typeface="Calibri" panose="020F0502020204030204" pitchFamily="34" charset="0"/>
                      </a:endParaRPr>
                    </a:p>
                  </a:txBody>
                  <a:tcPr marL="5747" marR="5747" marT="5747" marB="0" anchor="b">
                    <a:lnL>
                      <a:noFill/>
                    </a:lnL>
                    <a:lnR>
                      <a:noFill/>
                    </a:lnR>
                    <a:lnT>
                      <a:noFill/>
                    </a:lnT>
                    <a:lnB>
                      <a:noFill/>
                    </a:lnB>
                  </a:tcPr>
                </a:tc>
                <a:tc>
                  <a:txBody>
                    <a:bodyPr/>
                    <a:lstStyle/>
                    <a:p>
                      <a:pPr algn="l" fontAlgn="b"/>
                      <a:r>
                        <a:rPr lang="en-US" sz="1000" b="0" i="0" u="none" strike="noStrike" dirty="0">
                          <a:solidFill>
                            <a:srgbClr val="000000"/>
                          </a:solidFill>
                          <a:effectLst/>
                          <a:latin typeface="Calibri" panose="020F0502020204030204" pitchFamily="34" charset="0"/>
                        </a:rPr>
                        <a:t>1957</a:t>
                      </a:r>
                    </a:p>
                  </a:txBody>
                  <a:tcPr marL="5747" marR="5747" marT="5747" marB="0" anchor="b">
                    <a:lnL>
                      <a:noFill/>
                    </a:lnL>
                    <a:lnR>
                      <a:noFill/>
                    </a:lnR>
                    <a:lnT>
                      <a:noFill/>
                    </a:lnT>
                    <a:lnB>
                      <a:noFill/>
                    </a:lnB>
                  </a:tcPr>
                </a:tc>
                <a:tc>
                  <a:txBody>
                    <a:bodyPr/>
                    <a:lstStyle/>
                    <a:p>
                      <a:pPr algn="r" fontAlgn="b"/>
                      <a:r>
                        <a:rPr lang="en-US" sz="1000" b="0" i="0" u="none" strike="noStrike" dirty="0">
                          <a:solidFill>
                            <a:srgbClr val="000000"/>
                          </a:solidFill>
                          <a:effectLst/>
                          <a:latin typeface="Calibri" panose="020F0502020204030204" pitchFamily="34" charset="0"/>
                        </a:rPr>
                        <a:t>22</a:t>
                      </a:r>
                    </a:p>
                  </a:txBody>
                  <a:tcPr marL="5747" marR="5747" marT="5747" marB="0" anchor="b">
                    <a:lnL>
                      <a:noFill/>
                    </a:lnL>
                    <a:lnR>
                      <a:noFill/>
                    </a:lnR>
                    <a:lnT>
                      <a:noFill/>
                    </a:lnT>
                    <a:lnB>
                      <a:noFill/>
                    </a:lnB>
                  </a:tcPr>
                </a:tc>
                <a:tc>
                  <a:txBody>
                    <a:bodyPr/>
                    <a:lstStyle/>
                    <a:p>
                      <a:pPr algn="l" fontAlgn="b"/>
                      <a:endParaRPr lang="en-US" sz="1000" b="0" i="0" u="none" strike="noStrike" dirty="0">
                        <a:solidFill>
                          <a:srgbClr val="000000"/>
                        </a:solidFill>
                        <a:effectLst/>
                        <a:latin typeface="Calibri" panose="020F0502020204030204" pitchFamily="34" charset="0"/>
                      </a:endParaRPr>
                    </a:p>
                  </a:txBody>
                  <a:tcPr marL="5747" marR="5747" marT="5747" marB="0" anchor="b">
                    <a:lnL>
                      <a:noFill/>
                    </a:lnL>
                    <a:lnR>
                      <a:noFill/>
                    </a:lnR>
                    <a:lnT>
                      <a:noFill/>
                    </a:lnT>
                    <a:lnB>
                      <a:noFill/>
                    </a:lnB>
                  </a:tcPr>
                </a:tc>
                <a:tc>
                  <a:txBody>
                    <a:bodyPr/>
                    <a:lstStyle/>
                    <a:p>
                      <a:pPr algn="l" fontAlgn="b"/>
                      <a:r>
                        <a:rPr lang="en-US" sz="1000" b="1" i="0" u="none" strike="noStrike" dirty="0">
                          <a:solidFill>
                            <a:srgbClr val="000000"/>
                          </a:solidFill>
                          <a:effectLst/>
                          <a:latin typeface="Calibri" panose="020F0502020204030204" pitchFamily="34" charset="0"/>
                        </a:rPr>
                        <a:t>1952</a:t>
                      </a:r>
                    </a:p>
                  </a:txBody>
                  <a:tcPr marL="5747" marR="5747" marT="5747" marB="0" anchor="b">
                    <a:lnL>
                      <a:noFill/>
                    </a:lnL>
                    <a:lnR>
                      <a:noFill/>
                    </a:lnR>
                    <a:lnT>
                      <a:noFill/>
                    </a:lnT>
                    <a:lnB>
                      <a:noFill/>
                    </a:lnB>
                  </a:tcPr>
                </a:tc>
                <a:tc>
                  <a:txBody>
                    <a:bodyPr/>
                    <a:lstStyle/>
                    <a:p>
                      <a:pPr algn="r" fontAlgn="b"/>
                      <a:r>
                        <a:rPr lang="en-US" sz="1000" b="1" i="0" u="none" strike="noStrike" dirty="0">
                          <a:solidFill>
                            <a:srgbClr val="000000"/>
                          </a:solidFill>
                          <a:effectLst/>
                          <a:latin typeface="Calibri" panose="020F0502020204030204" pitchFamily="34" charset="0"/>
                        </a:rPr>
                        <a:t>54</a:t>
                      </a:r>
                    </a:p>
                  </a:txBody>
                  <a:tcPr marL="5747" marR="5747" marT="5747"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panose="020F0502020204030204" pitchFamily="34" charset="0"/>
                      </a:endParaRPr>
                    </a:p>
                  </a:txBody>
                  <a:tcPr marL="5747" marR="5747" marT="5747" marB="0" anchor="b">
                    <a:lnL>
                      <a:noFill/>
                    </a:lnL>
                    <a:lnR>
                      <a:noFill/>
                    </a:lnR>
                    <a:lnT>
                      <a:noFill/>
                    </a:lnT>
                    <a:lnB>
                      <a:noFill/>
                    </a:lnB>
                  </a:tcPr>
                </a:tc>
              </a:tr>
              <a:tr h="160914">
                <a:tc>
                  <a:txBody>
                    <a:bodyPr/>
                    <a:lstStyle/>
                    <a:p>
                      <a:pPr algn="r" fontAlgn="b"/>
                      <a:r>
                        <a:rPr lang="en-US" sz="1000" b="0" i="0" u="none" strike="noStrike" dirty="0">
                          <a:solidFill>
                            <a:srgbClr val="000000"/>
                          </a:solidFill>
                          <a:effectLst/>
                          <a:latin typeface="Calibri" panose="020F0502020204030204" pitchFamily="34" charset="0"/>
                        </a:rPr>
                        <a:t>1976</a:t>
                      </a:r>
                    </a:p>
                  </a:txBody>
                  <a:tcPr marL="5747" marR="5747" marT="5747" marB="0" anchor="b">
                    <a:lnL>
                      <a:noFill/>
                    </a:lnL>
                    <a:lnR>
                      <a:noFill/>
                    </a:lnR>
                    <a:lnT>
                      <a:noFill/>
                    </a:lnT>
                    <a:lnB>
                      <a:noFill/>
                    </a:lnB>
                  </a:tcPr>
                </a:tc>
                <a:tc>
                  <a:txBody>
                    <a:bodyPr/>
                    <a:lstStyle/>
                    <a:p>
                      <a:pPr algn="r" fontAlgn="b"/>
                      <a:r>
                        <a:rPr lang="en-US" sz="1000" b="0" i="0" u="none" strike="noStrike" dirty="0">
                          <a:solidFill>
                            <a:srgbClr val="000000"/>
                          </a:solidFill>
                          <a:effectLst/>
                          <a:latin typeface="Calibri" panose="020F0502020204030204" pitchFamily="34" charset="0"/>
                        </a:rPr>
                        <a:t>8</a:t>
                      </a:r>
                    </a:p>
                  </a:txBody>
                  <a:tcPr marL="5747" marR="5747" marT="5747" marB="0" anchor="b">
                    <a:lnL>
                      <a:noFill/>
                    </a:lnL>
                    <a:lnR>
                      <a:noFill/>
                    </a:lnR>
                    <a:lnT>
                      <a:noFill/>
                    </a:lnT>
                    <a:lnB>
                      <a:noFill/>
                    </a:lnB>
                  </a:tcPr>
                </a:tc>
                <a:tc>
                  <a:txBody>
                    <a:bodyPr/>
                    <a:lstStyle/>
                    <a:p>
                      <a:pPr algn="l" fontAlgn="b"/>
                      <a:endParaRPr lang="en-US" sz="1000" b="0" i="0" u="none" strike="noStrike" dirty="0">
                        <a:solidFill>
                          <a:srgbClr val="000000"/>
                        </a:solidFill>
                        <a:effectLst/>
                        <a:latin typeface="Calibri" panose="020F0502020204030204" pitchFamily="34" charset="0"/>
                      </a:endParaRPr>
                    </a:p>
                  </a:txBody>
                  <a:tcPr marL="5747" marR="5747" marT="5747" marB="0" anchor="b">
                    <a:lnL>
                      <a:noFill/>
                    </a:lnL>
                    <a:lnR>
                      <a:noFill/>
                    </a:lnR>
                    <a:lnT>
                      <a:noFill/>
                    </a:lnT>
                    <a:lnB>
                      <a:noFill/>
                    </a:lnB>
                  </a:tcPr>
                </a:tc>
                <a:tc>
                  <a:txBody>
                    <a:bodyPr/>
                    <a:lstStyle/>
                    <a:p>
                      <a:pPr algn="r" fontAlgn="b"/>
                      <a:r>
                        <a:rPr lang="en-US" sz="1000" b="0" i="0" u="none" strike="noStrike" dirty="0">
                          <a:solidFill>
                            <a:srgbClr val="000000"/>
                          </a:solidFill>
                          <a:effectLst/>
                          <a:latin typeface="Calibri" panose="020F0502020204030204" pitchFamily="34" charset="0"/>
                        </a:rPr>
                        <a:t>1971</a:t>
                      </a:r>
                    </a:p>
                  </a:txBody>
                  <a:tcPr marL="5747" marR="5747" marT="5747" marB="0" anchor="b">
                    <a:lnL>
                      <a:noFill/>
                    </a:lnL>
                    <a:lnR>
                      <a:noFill/>
                    </a:lnR>
                    <a:lnT>
                      <a:noFill/>
                    </a:lnT>
                    <a:lnB>
                      <a:noFill/>
                    </a:lnB>
                  </a:tcPr>
                </a:tc>
                <a:tc>
                  <a:txBody>
                    <a:bodyPr/>
                    <a:lstStyle/>
                    <a:p>
                      <a:pPr algn="r" fontAlgn="b"/>
                      <a:r>
                        <a:rPr lang="en-US" sz="1000" b="0" i="0" u="none" strike="noStrike" dirty="0">
                          <a:solidFill>
                            <a:srgbClr val="000000"/>
                          </a:solidFill>
                          <a:effectLst/>
                          <a:latin typeface="Calibri" panose="020F0502020204030204" pitchFamily="34" charset="0"/>
                        </a:rPr>
                        <a:t>7</a:t>
                      </a:r>
                    </a:p>
                  </a:txBody>
                  <a:tcPr marL="5747" marR="5747" marT="5747" marB="0" anchor="b">
                    <a:lnL>
                      <a:noFill/>
                    </a:lnL>
                    <a:lnR>
                      <a:noFill/>
                    </a:lnR>
                    <a:lnT>
                      <a:noFill/>
                    </a:lnT>
                    <a:lnB>
                      <a:noFill/>
                    </a:lnB>
                  </a:tcPr>
                </a:tc>
                <a:tc>
                  <a:txBody>
                    <a:bodyPr/>
                    <a:lstStyle/>
                    <a:p>
                      <a:pPr algn="l" fontAlgn="b"/>
                      <a:endParaRPr lang="en-US" sz="1000" b="0" i="0" u="none" strike="noStrike" dirty="0">
                        <a:solidFill>
                          <a:srgbClr val="000000"/>
                        </a:solidFill>
                        <a:effectLst/>
                        <a:latin typeface="Calibri" panose="020F0502020204030204" pitchFamily="34" charset="0"/>
                      </a:endParaRPr>
                    </a:p>
                  </a:txBody>
                  <a:tcPr marL="5747" marR="5747" marT="5747" marB="0" anchor="b">
                    <a:lnL>
                      <a:noFill/>
                    </a:lnL>
                    <a:lnR>
                      <a:noFill/>
                    </a:lnR>
                    <a:lnT>
                      <a:noFill/>
                    </a:lnT>
                    <a:lnB>
                      <a:noFill/>
                    </a:lnB>
                  </a:tcPr>
                </a:tc>
                <a:tc>
                  <a:txBody>
                    <a:bodyPr/>
                    <a:lstStyle/>
                    <a:p>
                      <a:pPr algn="r" fontAlgn="b"/>
                      <a:r>
                        <a:rPr lang="en-US" sz="1000" b="0" i="0" u="none" strike="noStrike" dirty="0">
                          <a:solidFill>
                            <a:srgbClr val="000000"/>
                          </a:solidFill>
                          <a:effectLst/>
                          <a:latin typeface="Calibri" panose="020F0502020204030204" pitchFamily="34" charset="0"/>
                        </a:rPr>
                        <a:t>1967</a:t>
                      </a:r>
                    </a:p>
                  </a:txBody>
                  <a:tcPr marL="5747" marR="5747" marT="5747" marB="0" anchor="b">
                    <a:lnL>
                      <a:noFill/>
                    </a:lnL>
                    <a:lnR>
                      <a:noFill/>
                    </a:lnR>
                    <a:lnT>
                      <a:noFill/>
                    </a:lnT>
                    <a:lnB>
                      <a:noFill/>
                    </a:lnB>
                  </a:tcPr>
                </a:tc>
                <a:tc>
                  <a:txBody>
                    <a:bodyPr/>
                    <a:lstStyle/>
                    <a:p>
                      <a:pPr algn="r" fontAlgn="b"/>
                      <a:r>
                        <a:rPr lang="en-US" sz="1000" b="0" i="0" u="none" strike="noStrike" dirty="0">
                          <a:solidFill>
                            <a:srgbClr val="000000"/>
                          </a:solidFill>
                          <a:effectLst/>
                          <a:latin typeface="Calibri" panose="020F0502020204030204" pitchFamily="34" charset="0"/>
                        </a:rPr>
                        <a:t>14</a:t>
                      </a:r>
                    </a:p>
                  </a:txBody>
                  <a:tcPr marL="5747" marR="5747" marT="5747" marB="0" anchor="b">
                    <a:lnL>
                      <a:noFill/>
                    </a:lnL>
                    <a:lnR>
                      <a:noFill/>
                    </a:lnR>
                    <a:lnT>
                      <a:noFill/>
                    </a:lnT>
                    <a:lnB>
                      <a:noFill/>
                    </a:lnB>
                  </a:tcPr>
                </a:tc>
                <a:tc>
                  <a:txBody>
                    <a:bodyPr/>
                    <a:lstStyle/>
                    <a:p>
                      <a:pPr algn="l" fontAlgn="b"/>
                      <a:endParaRPr lang="en-US" sz="1000" b="0" i="0" u="none" strike="noStrike" dirty="0">
                        <a:solidFill>
                          <a:srgbClr val="000000"/>
                        </a:solidFill>
                        <a:effectLst/>
                        <a:latin typeface="Calibri" panose="020F0502020204030204" pitchFamily="34" charset="0"/>
                      </a:endParaRPr>
                    </a:p>
                  </a:txBody>
                  <a:tcPr marL="5747" marR="5747" marT="5747" marB="0" anchor="b">
                    <a:lnL>
                      <a:noFill/>
                    </a:lnL>
                    <a:lnR>
                      <a:noFill/>
                    </a:lnR>
                    <a:lnT>
                      <a:noFill/>
                    </a:lnT>
                    <a:lnB>
                      <a:noFill/>
                    </a:lnB>
                  </a:tcPr>
                </a:tc>
                <a:tc>
                  <a:txBody>
                    <a:bodyPr/>
                    <a:lstStyle/>
                    <a:p>
                      <a:pPr algn="l" fontAlgn="b"/>
                      <a:r>
                        <a:rPr lang="en-US" sz="1000" b="0" i="0" u="none" strike="noStrike" dirty="0">
                          <a:solidFill>
                            <a:srgbClr val="000000"/>
                          </a:solidFill>
                          <a:effectLst/>
                          <a:latin typeface="Calibri" panose="020F0502020204030204" pitchFamily="34" charset="0"/>
                        </a:rPr>
                        <a:t>1962</a:t>
                      </a:r>
                    </a:p>
                  </a:txBody>
                  <a:tcPr marL="5747" marR="5747" marT="5747" marB="0" anchor="b">
                    <a:lnL>
                      <a:noFill/>
                    </a:lnL>
                    <a:lnR>
                      <a:noFill/>
                    </a:lnR>
                    <a:lnT>
                      <a:noFill/>
                    </a:lnT>
                    <a:lnB>
                      <a:noFill/>
                    </a:lnB>
                  </a:tcPr>
                </a:tc>
                <a:tc>
                  <a:txBody>
                    <a:bodyPr/>
                    <a:lstStyle/>
                    <a:p>
                      <a:pPr algn="r" fontAlgn="b"/>
                      <a:r>
                        <a:rPr lang="en-US" sz="1000" b="0" i="0" u="none" strike="noStrike" dirty="0">
                          <a:solidFill>
                            <a:srgbClr val="000000"/>
                          </a:solidFill>
                          <a:effectLst/>
                          <a:latin typeface="Calibri" panose="020F0502020204030204" pitchFamily="34" charset="0"/>
                        </a:rPr>
                        <a:t>22</a:t>
                      </a:r>
                    </a:p>
                  </a:txBody>
                  <a:tcPr marL="5747" marR="5747" marT="5747" marB="0" anchor="b">
                    <a:lnL>
                      <a:noFill/>
                    </a:lnL>
                    <a:lnR>
                      <a:noFill/>
                    </a:lnR>
                    <a:lnT>
                      <a:noFill/>
                    </a:lnT>
                    <a:lnB>
                      <a:noFill/>
                    </a:lnB>
                  </a:tcPr>
                </a:tc>
                <a:tc>
                  <a:txBody>
                    <a:bodyPr/>
                    <a:lstStyle/>
                    <a:p>
                      <a:pPr algn="l" fontAlgn="b"/>
                      <a:endParaRPr lang="en-US" sz="1000" b="0" i="0" u="none" strike="noStrike" dirty="0">
                        <a:solidFill>
                          <a:srgbClr val="000000"/>
                        </a:solidFill>
                        <a:effectLst/>
                        <a:latin typeface="Calibri" panose="020F0502020204030204" pitchFamily="34" charset="0"/>
                      </a:endParaRPr>
                    </a:p>
                  </a:txBody>
                  <a:tcPr marL="5747" marR="5747" marT="5747" marB="0" anchor="b">
                    <a:lnL>
                      <a:noFill/>
                    </a:lnL>
                    <a:lnR>
                      <a:noFill/>
                    </a:lnR>
                    <a:lnT>
                      <a:noFill/>
                    </a:lnT>
                    <a:lnB>
                      <a:noFill/>
                    </a:lnB>
                  </a:tcPr>
                </a:tc>
                <a:tc>
                  <a:txBody>
                    <a:bodyPr/>
                    <a:lstStyle/>
                    <a:p>
                      <a:pPr algn="l" fontAlgn="b"/>
                      <a:r>
                        <a:rPr lang="en-US" sz="1000" b="0" i="0" u="none" strike="noStrike" dirty="0">
                          <a:solidFill>
                            <a:srgbClr val="000000"/>
                          </a:solidFill>
                          <a:effectLst/>
                          <a:latin typeface="Calibri" panose="020F0502020204030204" pitchFamily="34" charset="0"/>
                        </a:rPr>
                        <a:t>1956</a:t>
                      </a:r>
                    </a:p>
                  </a:txBody>
                  <a:tcPr marL="5747" marR="5747" marT="5747" marB="0" anchor="b">
                    <a:lnL>
                      <a:noFill/>
                    </a:lnL>
                    <a:lnR>
                      <a:noFill/>
                    </a:lnR>
                    <a:lnT>
                      <a:noFill/>
                    </a:lnT>
                    <a:lnB>
                      <a:noFill/>
                    </a:lnB>
                  </a:tcPr>
                </a:tc>
                <a:tc>
                  <a:txBody>
                    <a:bodyPr/>
                    <a:lstStyle/>
                    <a:p>
                      <a:pPr algn="r" fontAlgn="b"/>
                      <a:r>
                        <a:rPr lang="en-US" sz="1000" b="0" i="0" u="none" strike="noStrike" dirty="0">
                          <a:solidFill>
                            <a:srgbClr val="000000"/>
                          </a:solidFill>
                          <a:effectLst/>
                          <a:latin typeface="Calibri" panose="020F0502020204030204" pitchFamily="34" charset="0"/>
                        </a:rPr>
                        <a:t>24</a:t>
                      </a:r>
                    </a:p>
                  </a:txBody>
                  <a:tcPr marL="5747" marR="5747" marT="5747" marB="0" anchor="b">
                    <a:lnL>
                      <a:noFill/>
                    </a:lnL>
                    <a:lnR>
                      <a:noFill/>
                    </a:lnR>
                    <a:lnT>
                      <a:noFill/>
                    </a:lnT>
                    <a:lnB>
                      <a:noFill/>
                    </a:lnB>
                  </a:tcPr>
                </a:tc>
                <a:tc>
                  <a:txBody>
                    <a:bodyPr/>
                    <a:lstStyle/>
                    <a:p>
                      <a:pPr algn="l" fontAlgn="b"/>
                      <a:endParaRPr lang="en-US" sz="1000" b="0" i="0" u="none" strike="noStrike" dirty="0">
                        <a:solidFill>
                          <a:srgbClr val="000000"/>
                        </a:solidFill>
                        <a:effectLst/>
                        <a:latin typeface="Calibri" panose="020F0502020204030204" pitchFamily="34" charset="0"/>
                      </a:endParaRPr>
                    </a:p>
                  </a:txBody>
                  <a:tcPr marL="5747" marR="5747" marT="5747" marB="0" anchor="b">
                    <a:lnL>
                      <a:noFill/>
                    </a:lnL>
                    <a:lnR>
                      <a:noFill/>
                    </a:lnR>
                    <a:lnT>
                      <a:noFill/>
                    </a:lnT>
                    <a:lnB>
                      <a:noFill/>
                    </a:lnB>
                  </a:tcPr>
                </a:tc>
                <a:tc>
                  <a:txBody>
                    <a:bodyPr/>
                    <a:lstStyle/>
                    <a:p>
                      <a:pPr algn="l" fontAlgn="b"/>
                      <a:r>
                        <a:rPr lang="en-US" sz="1000" b="0" i="0" u="none" strike="noStrike" dirty="0">
                          <a:solidFill>
                            <a:srgbClr val="000000"/>
                          </a:solidFill>
                          <a:effectLst/>
                          <a:latin typeface="Calibri" panose="020F0502020204030204" pitchFamily="34" charset="0"/>
                        </a:rPr>
                        <a:t>1951</a:t>
                      </a:r>
                    </a:p>
                  </a:txBody>
                  <a:tcPr marL="5747" marR="5747" marT="5747" marB="0" anchor="b">
                    <a:lnL>
                      <a:noFill/>
                    </a:lnL>
                    <a:lnR>
                      <a:noFill/>
                    </a:lnR>
                    <a:lnT>
                      <a:noFill/>
                    </a:lnT>
                    <a:lnB>
                      <a:noFill/>
                    </a:lnB>
                  </a:tcPr>
                </a:tc>
                <a:tc>
                  <a:txBody>
                    <a:bodyPr/>
                    <a:lstStyle/>
                    <a:p>
                      <a:pPr algn="r" fontAlgn="b"/>
                      <a:r>
                        <a:rPr lang="en-US" sz="1000" b="0" i="0" u="none" strike="noStrike" dirty="0">
                          <a:solidFill>
                            <a:srgbClr val="000000"/>
                          </a:solidFill>
                          <a:effectLst/>
                          <a:latin typeface="Calibri" panose="020F0502020204030204" pitchFamily="34" charset="0"/>
                        </a:rPr>
                        <a:t>46</a:t>
                      </a:r>
                    </a:p>
                  </a:txBody>
                  <a:tcPr marL="5747" marR="5747" marT="5747"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panose="020F0502020204030204" pitchFamily="34" charset="0"/>
                      </a:endParaRPr>
                    </a:p>
                  </a:txBody>
                  <a:tcPr marL="5747" marR="5747" marT="5747" marB="0" anchor="b">
                    <a:lnL>
                      <a:noFill/>
                    </a:lnL>
                    <a:lnR>
                      <a:noFill/>
                    </a:lnR>
                    <a:lnT>
                      <a:noFill/>
                    </a:lnT>
                    <a:lnB>
                      <a:noFill/>
                    </a:lnB>
                  </a:tcPr>
                </a:tc>
              </a:tr>
              <a:tr h="160914">
                <a:tc>
                  <a:txBody>
                    <a:bodyPr/>
                    <a:lstStyle/>
                    <a:p>
                      <a:pPr algn="r" fontAlgn="b"/>
                      <a:r>
                        <a:rPr lang="en-US" sz="1000" b="0" i="0" u="none" strike="noStrike" dirty="0">
                          <a:solidFill>
                            <a:srgbClr val="000000"/>
                          </a:solidFill>
                          <a:effectLst/>
                          <a:latin typeface="Calibri" panose="020F0502020204030204" pitchFamily="34" charset="0"/>
                        </a:rPr>
                        <a:t>1975</a:t>
                      </a:r>
                    </a:p>
                  </a:txBody>
                  <a:tcPr marL="5747" marR="5747" marT="5747" marB="0" anchor="b">
                    <a:lnL>
                      <a:noFill/>
                    </a:lnL>
                    <a:lnR>
                      <a:noFill/>
                    </a:lnR>
                    <a:lnT>
                      <a:noFill/>
                    </a:lnT>
                    <a:lnB>
                      <a:noFill/>
                    </a:lnB>
                  </a:tcPr>
                </a:tc>
                <a:tc>
                  <a:txBody>
                    <a:bodyPr/>
                    <a:lstStyle/>
                    <a:p>
                      <a:pPr algn="r" fontAlgn="b"/>
                      <a:r>
                        <a:rPr lang="en-US" sz="1000" b="0" i="0" u="none" strike="noStrike" dirty="0">
                          <a:solidFill>
                            <a:srgbClr val="000000"/>
                          </a:solidFill>
                          <a:effectLst/>
                          <a:latin typeface="Calibri" panose="020F0502020204030204" pitchFamily="34" charset="0"/>
                        </a:rPr>
                        <a:t>3</a:t>
                      </a:r>
                    </a:p>
                  </a:txBody>
                  <a:tcPr marL="5747" marR="5747" marT="5747" marB="0" anchor="b">
                    <a:lnL>
                      <a:noFill/>
                    </a:lnL>
                    <a:lnR>
                      <a:noFill/>
                    </a:lnR>
                    <a:lnT>
                      <a:noFill/>
                    </a:lnT>
                    <a:lnB>
                      <a:noFill/>
                    </a:lnB>
                  </a:tcPr>
                </a:tc>
                <a:tc>
                  <a:txBody>
                    <a:bodyPr/>
                    <a:lstStyle/>
                    <a:p>
                      <a:pPr algn="l" fontAlgn="b"/>
                      <a:endParaRPr lang="en-US" sz="1000" b="0" i="0" u="none" strike="noStrike" dirty="0">
                        <a:solidFill>
                          <a:srgbClr val="000000"/>
                        </a:solidFill>
                        <a:effectLst/>
                        <a:latin typeface="Calibri" panose="020F0502020204030204" pitchFamily="34" charset="0"/>
                      </a:endParaRPr>
                    </a:p>
                  </a:txBody>
                  <a:tcPr marL="5747" marR="5747" marT="5747" marB="0" anchor="b">
                    <a:lnL>
                      <a:noFill/>
                    </a:lnL>
                    <a:lnR>
                      <a:noFill/>
                    </a:lnR>
                    <a:lnT>
                      <a:noFill/>
                    </a:lnT>
                    <a:lnB>
                      <a:noFill/>
                    </a:lnB>
                  </a:tcPr>
                </a:tc>
                <a:tc>
                  <a:txBody>
                    <a:bodyPr/>
                    <a:lstStyle/>
                    <a:p>
                      <a:pPr algn="r" fontAlgn="b"/>
                      <a:r>
                        <a:rPr lang="en-US" sz="1000" b="0" i="0" u="none" strike="noStrike" dirty="0">
                          <a:solidFill>
                            <a:srgbClr val="000000"/>
                          </a:solidFill>
                          <a:effectLst/>
                          <a:latin typeface="Calibri" panose="020F0502020204030204" pitchFamily="34" charset="0"/>
                        </a:rPr>
                        <a:t>1970</a:t>
                      </a:r>
                    </a:p>
                  </a:txBody>
                  <a:tcPr marL="5747" marR="5747" marT="5747" marB="0" anchor="b">
                    <a:lnL>
                      <a:noFill/>
                    </a:lnL>
                    <a:lnR>
                      <a:noFill/>
                    </a:lnR>
                    <a:lnT>
                      <a:noFill/>
                    </a:lnT>
                    <a:lnB>
                      <a:noFill/>
                    </a:lnB>
                  </a:tcPr>
                </a:tc>
                <a:tc>
                  <a:txBody>
                    <a:bodyPr/>
                    <a:lstStyle/>
                    <a:p>
                      <a:pPr algn="r" fontAlgn="b"/>
                      <a:r>
                        <a:rPr lang="en-US" sz="1000" b="0" i="0" u="none" strike="noStrike" dirty="0">
                          <a:solidFill>
                            <a:srgbClr val="000000"/>
                          </a:solidFill>
                          <a:effectLst/>
                          <a:latin typeface="Calibri" panose="020F0502020204030204" pitchFamily="34" charset="0"/>
                        </a:rPr>
                        <a:t>10</a:t>
                      </a:r>
                    </a:p>
                  </a:txBody>
                  <a:tcPr marL="5747" marR="5747" marT="5747" marB="0" anchor="b">
                    <a:lnL>
                      <a:noFill/>
                    </a:lnL>
                    <a:lnR>
                      <a:noFill/>
                    </a:lnR>
                    <a:lnT>
                      <a:noFill/>
                    </a:lnT>
                    <a:lnB>
                      <a:noFill/>
                    </a:lnB>
                  </a:tcPr>
                </a:tc>
                <a:tc>
                  <a:txBody>
                    <a:bodyPr/>
                    <a:lstStyle/>
                    <a:p>
                      <a:pPr algn="l" fontAlgn="b"/>
                      <a:endParaRPr lang="en-US" sz="1000" b="0" i="0" u="none" strike="noStrike" dirty="0">
                        <a:solidFill>
                          <a:srgbClr val="000000"/>
                        </a:solidFill>
                        <a:effectLst/>
                        <a:latin typeface="Calibri" panose="020F0502020204030204" pitchFamily="34" charset="0"/>
                      </a:endParaRPr>
                    </a:p>
                  </a:txBody>
                  <a:tcPr marL="5747" marR="5747" marT="5747" marB="0" anchor="b">
                    <a:lnL>
                      <a:noFill/>
                    </a:lnL>
                    <a:lnR>
                      <a:noFill/>
                    </a:lnR>
                    <a:lnT>
                      <a:noFill/>
                    </a:lnT>
                    <a:lnB>
                      <a:noFill/>
                    </a:lnB>
                  </a:tcPr>
                </a:tc>
                <a:tc>
                  <a:txBody>
                    <a:bodyPr/>
                    <a:lstStyle/>
                    <a:p>
                      <a:pPr algn="r" fontAlgn="b"/>
                      <a:r>
                        <a:rPr lang="en-US" sz="1000" b="0" i="0" u="none" strike="noStrike" dirty="0">
                          <a:solidFill>
                            <a:srgbClr val="000000"/>
                          </a:solidFill>
                          <a:effectLst/>
                          <a:latin typeface="Calibri" panose="020F0502020204030204" pitchFamily="34" charset="0"/>
                        </a:rPr>
                        <a:t>1966</a:t>
                      </a:r>
                    </a:p>
                  </a:txBody>
                  <a:tcPr marL="5747" marR="5747" marT="5747" marB="0" anchor="b">
                    <a:lnL>
                      <a:noFill/>
                    </a:lnL>
                    <a:lnR>
                      <a:noFill/>
                    </a:lnR>
                    <a:lnT>
                      <a:noFill/>
                    </a:lnT>
                    <a:lnB>
                      <a:noFill/>
                    </a:lnB>
                  </a:tcPr>
                </a:tc>
                <a:tc>
                  <a:txBody>
                    <a:bodyPr/>
                    <a:lstStyle/>
                    <a:p>
                      <a:pPr algn="r" fontAlgn="b"/>
                      <a:r>
                        <a:rPr lang="en-US" sz="1000" b="0" i="0" u="none" strike="noStrike" dirty="0">
                          <a:solidFill>
                            <a:srgbClr val="000000"/>
                          </a:solidFill>
                          <a:effectLst/>
                          <a:latin typeface="Calibri" panose="020F0502020204030204" pitchFamily="34" charset="0"/>
                        </a:rPr>
                        <a:t>22</a:t>
                      </a:r>
                    </a:p>
                  </a:txBody>
                  <a:tcPr marL="5747" marR="5747" marT="5747" marB="0" anchor="b">
                    <a:lnL>
                      <a:noFill/>
                    </a:lnL>
                    <a:lnR>
                      <a:noFill/>
                    </a:lnR>
                    <a:lnT>
                      <a:noFill/>
                    </a:lnT>
                    <a:lnB>
                      <a:noFill/>
                    </a:lnB>
                  </a:tcPr>
                </a:tc>
                <a:tc>
                  <a:txBody>
                    <a:bodyPr/>
                    <a:lstStyle/>
                    <a:p>
                      <a:pPr algn="l" fontAlgn="b"/>
                      <a:endParaRPr lang="en-US" sz="1000" b="0" i="0" u="none" strike="noStrike" dirty="0">
                        <a:solidFill>
                          <a:srgbClr val="000000"/>
                        </a:solidFill>
                        <a:effectLst/>
                        <a:latin typeface="Calibri" panose="020F0502020204030204" pitchFamily="34" charset="0"/>
                      </a:endParaRPr>
                    </a:p>
                  </a:txBody>
                  <a:tcPr marL="5747" marR="5747" marT="5747" marB="0" anchor="b">
                    <a:lnL>
                      <a:noFill/>
                    </a:lnL>
                    <a:lnR>
                      <a:noFill/>
                    </a:lnR>
                    <a:lnT>
                      <a:noFill/>
                    </a:lnT>
                    <a:lnB>
                      <a:noFill/>
                    </a:lnB>
                  </a:tcPr>
                </a:tc>
                <a:tc>
                  <a:txBody>
                    <a:bodyPr/>
                    <a:lstStyle/>
                    <a:p>
                      <a:pPr algn="l" fontAlgn="b"/>
                      <a:r>
                        <a:rPr lang="en-US" sz="1000" b="0" i="0" u="none" strike="noStrike" dirty="0">
                          <a:solidFill>
                            <a:srgbClr val="000000"/>
                          </a:solidFill>
                          <a:effectLst/>
                          <a:latin typeface="Calibri" panose="020F0502020204030204" pitchFamily="34" charset="0"/>
                        </a:rPr>
                        <a:t>1961</a:t>
                      </a:r>
                    </a:p>
                  </a:txBody>
                  <a:tcPr marL="5747" marR="5747" marT="5747" marB="0" anchor="b">
                    <a:lnL>
                      <a:noFill/>
                    </a:lnL>
                    <a:lnR>
                      <a:noFill/>
                    </a:lnR>
                    <a:lnT>
                      <a:noFill/>
                    </a:lnT>
                    <a:lnB>
                      <a:noFill/>
                    </a:lnB>
                  </a:tcPr>
                </a:tc>
                <a:tc>
                  <a:txBody>
                    <a:bodyPr/>
                    <a:lstStyle/>
                    <a:p>
                      <a:pPr algn="r" fontAlgn="b"/>
                      <a:r>
                        <a:rPr lang="en-US" sz="1000" b="0" i="0" u="none" strike="noStrike" dirty="0">
                          <a:solidFill>
                            <a:srgbClr val="000000"/>
                          </a:solidFill>
                          <a:effectLst/>
                          <a:latin typeface="Calibri" panose="020F0502020204030204" pitchFamily="34" charset="0"/>
                        </a:rPr>
                        <a:t>17</a:t>
                      </a:r>
                    </a:p>
                  </a:txBody>
                  <a:tcPr marL="5747" marR="5747" marT="5747" marB="0" anchor="b">
                    <a:lnL>
                      <a:noFill/>
                    </a:lnL>
                    <a:lnR>
                      <a:noFill/>
                    </a:lnR>
                    <a:lnT>
                      <a:noFill/>
                    </a:lnT>
                    <a:lnB>
                      <a:noFill/>
                    </a:lnB>
                  </a:tcPr>
                </a:tc>
                <a:tc>
                  <a:txBody>
                    <a:bodyPr/>
                    <a:lstStyle/>
                    <a:p>
                      <a:pPr algn="l" fontAlgn="b"/>
                      <a:endParaRPr lang="en-US" sz="1000" b="0" i="0" u="none" strike="noStrike" dirty="0">
                        <a:solidFill>
                          <a:srgbClr val="000000"/>
                        </a:solidFill>
                        <a:effectLst/>
                        <a:latin typeface="Calibri" panose="020F0502020204030204" pitchFamily="34" charset="0"/>
                      </a:endParaRPr>
                    </a:p>
                  </a:txBody>
                  <a:tcPr marL="5747" marR="5747" marT="5747" marB="0" anchor="b">
                    <a:lnL>
                      <a:noFill/>
                    </a:lnL>
                    <a:lnR>
                      <a:noFill/>
                    </a:lnR>
                    <a:lnT>
                      <a:noFill/>
                    </a:lnT>
                    <a:lnB>
                      <a:noFill/>
                    </a:lnB>
                  </a:tcPr>
                </a:tc>
                <a:tc>
                  <a:txBody>
                    <a:bodyPr/>
                    <a:lstStyle/>
                    <a:p>
                      <a:pPr algn="l" fontAlgn="b"/>
                      <a:r>
                        <a:rPr lang="en-US" sz="1000" b="0" i="0" u="none" strike="noStrike" dirty="0">
                          <a:solidFill>
                            <a:srgbClr val="000000"/>
                          </a:solidFill>
                          <a:effectLst/>
                          <a:latin typeface="Calibri" panose="020F0502020204030204" pitchFamily="34" charset="0"/>
                        </a:rPr>
                        <a:t>1955</a:t>
                      </a:r>
                    </a:p>
                  </a:txBody>
                  <a:tcPr marL="5747" marR="5747" marT="5747" marB="0" anchor="b">
                    <a:lnL>
                      <a:noFill/>
                    </a:lnL>
                    <a:lnR>
                      <a:noFill/>
                    </a:lnR>
                    <a:lnT>
                      <a:noFill/>
                    </a:lnT>
                    <a:lnB>
                      <a:noFill/>
                    </a:lnB>
                  </a:tcPr>
                </a:tc>
                <a:tc>
                  <a:txBody>
                    <a:bodyPr/>
                    <a:lstStyle/>
                    <a:p>
                      <a:pPr algn="r" fontAlgn="b"/>
                      <a:r>
                        <a:rPr lang="en-US" sz="1000" b="0" i="0" u="none" strike="noStrike" dirty="0">
                          <a:solidFill>
                            <a:srgbClr val="000000"/>
                          </a:solidFill>
                          <a:effectLst/>
                          <a:latin typeface="Calibri" panose="020F0502020204030204" pitchFamily="34" charset="0"/>
                        </a:rPr>
                        <a:t>19</a:t>
                      </a:r>
                    </a:p>
                  </a:txBody>
                  <a:tcPr marL="5747" marR="5747" marT="5747" marB="0" anchor="b">
                    <a:lnL>
                      <a:noFill/>
                    </a:lnL>
                    <a:lnR>
                      <a:noFill/>
                    </a:lnR>
                    <a:lnT>
                      <a:noFill/>
                    </a:lnT>
                    <a:lnB>
                      <a:noFill/>
                    </a:lnB>
                  </a:tcPr>
                </a:tc>
                <a:tc>
                  <a:txBody>
                    <a:bodyPr/>
                    <a:lstStyle/>
                    <a:p>
                      <a:pPr algn="l" fontAlgn="b"/>
                      <a:endParaRPr lang="en-US" sz="1000" b="0" i="0" u="none" strike="noStrike" dirty="0">
                        <a:solidFill>
                          <a:srgbClr val="000000"/>
                        </a:solidFill>
                        <a:effectLst/>
                        <a:latin typeface="Calibri" panose="020F0502020204030204" pitchFamily="34" charset="0"/>
                      </a:endParaRPr>
                    </a:p>
                  </a:txBody>
                  <a:tcPr marL="5747" marR="5747" marT="5747" marB="0" anchor="b">
                    <a:lnL>
                      <a:noFill/>
                    </a:lnL>
                    <a:lnR>
                      <a:noFill/>
                    </a:lnR>
                    <a:lnT>
                      <a:noFill/>
                    </a:lnT>
                    <a:lnB>
                      <a:noFill/>
                    </a:lnB>
                  </a:tcPr>
                </a:tc>
                <a:tc>
                  <a:txBody>
                    <a:bodyPr/>
                    <a:lstStyle/>
                    <a:p>
                      <a:pPr algn="l" fontAlgn="b"/>
                      <a:r>
                        <a:rPr lang="en-US" sz="1000" b="0" i="0" u="none" strike="noStrike" dirty="0">
                          <a:solidFill>
                            <a:srgbClr val="000000"/>
                          </a:solidFill>
                          <a:effectLst/>
                          <a:latin typeface="Calibri" panose="020F0502020204030204" pitchFamily="34" charset="0"/>
                        </a:rPr>
                        <a:t>1950</a:t>
                      </a:r>
                    </a:p>
                  </a:txBody>
                  <a:tcPr marL="5747" marR="5747" marT="5747" marB="0" anchor="b">
                    <a:lnL>
                      <a:noFill/>
                    </a:lnL>
                    <a:lnR>
                      <a:noFill/>
                    </a:lnR>
                    <a:lnT>
                      <a:noFill/>
                    </a:lnT>
                    <a:lnB>
                      <a:noFill/>
                    </a:lnB>
                  </a:tcPr>
                </a:tc>
                <a:tc>
                  <a:txBody>
                    <a:bodyPr/>
                    <a:lstStyle/>
                    <a:p>
                      <a:pPr algn="r" fontAlgn="b"/>
                      <a:r>
                        <a:rPr lang="en-US" sz="1000" b="0" i="0" u="none" strike="noStrike" dirty="0">
                          <a:solidFill>
                            <a:srgbClr val="000000"/>
                          </a:solidFill>
                          <a:effectLst/>
                          <a:latin typeface="Calibri" panose="020F0502020204030204" pitchFamily="34" charset="0"/>
                        </a:rPr>
                        <a:t>24</a:t>
                      </a:r>
                    </a:p>
                  </a:txBody>
                  <a:tcPr marL="5747" marR="5747" marT="5747"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panose="020F0502020204030204" pitchFamily="34" charset="0"/>
                      </a:endParaRPr>
                    </a:p>
                  </a:txBody>
                  <a:tcPr marL="5747" marR="5747" marT="5747" marB="0" anchor="b">
                    <a:lnL>
                      <a:noFill/>
                    </a:lnL>
                    <a:lnR>
                      <a:noFill/>
                    </a:lnR>
                    <a:lnT>
                      <a:noFill/>
                    </a:lnT>
                    <a:lnB>
                      <a:noFill/>
                    </a:lnB>
                  </a:tcPr>
                </a:tc>
              </a:tr>
              <a:tr h="160914">
                <a:tc>
                  <a:txBody>
                    <a:bodyPr/>
                    <a:lstStyle/>
                    <a:p>
                      <a:pPr algn="l" fontAlgn="b"/>
                      <a:endParaRPr lang="en-US" sz="1000" b="0" i="0" u="none" strike="noStrike" dirty="0">
                        <a:solidFill>
                          <a:srgbClr val="000000"/>
                        </a:solidFill>
                        <a:effectLst/>
                        <a:latin typeface="Calibri" panose="020F0502020204030204" pitchFamily="34" charset="0"/>
                      </a:endParaRPr>
                    </a:p>
                  </a:txBody>
                  <a:tcPr marL="5747" marR="5747" marT="5747" marB="0" anchor="b">
                    <a:lnL>
                      <a:noFill/>
                    </a:lnL>
                    <a:lnR>
                      <a:noFill/>
                    </a:lnR>
                    <a:lnT>
                      <a:noFill/>
                    </a:lnT>
                    <a:lnB>
                      <a:noFill/>
                    </a:lnB>
                  </a:tcPr>
                </a:tc>
                <a:tc>
                  <a:txBody>
                    <a:bodyPr/>
                    <a:lstStyle/>
                    <a:p>
                      <a:pPr algn="r" fontAlgn="b"/>
                      <a:r>
                        <a:rPr lang="en-US" sz="1000" b="0" i="0" u="none" strike="noStrike" dirty="0">
                          <a:solidFill>
                            <a:srgbClr val="000000"/>
                          </a:solidFill>
                          <a:effectLst/>
                          <a:latin typeface="Calibri" panose="020F0502020204030204" pitchFamily="34" charset="0"/>
                        </a:rPr>
                        <a:t>99</a:t>
                      </a:r>
                    </a:p>
                  </a:txBody>
                  <a:tcPr marL="5747" marR="5747" marT="5747" marB="0" anchor="b">
                    <a:lnL>
                      <a:noFill/>
                    </a:lnL>
                    <a:lnR>
                      <a:noFill/>
                    </a:lnR>
                    <a:lnT>
                      <a:noFill/>
                    </a:lnT>
                    <a:lnB>
                      <a:noFill/>
                    </a:lnB>
                  </a:tcPr>
                </a:tc>
                <a:tc>
                  <a:txBody>
                    <a:bodyPr/>
                    <a:lstStyle/>
                    <a:p>
                      <a:pPr algn="l" fontAlgn="b"/>
                      <a:endParaRPr lang="en-US" sz="1000" b="0" i="0" u="none" strike="noStrike" dirty="0">
                        <a:solidFill>
                          <a:srgbClr val="000000"/>
                        </a:solidFill>
                        <a:effectLst/>
                        <a:latin typeface="Calibri" panose="020F0502020204030204" pitchFamily="34" charset="0"/>
                      </a:endParaRPr>
                    </a:p>
                  </a:txBody>
                  <a:tcPr marL="5747" marR="5747" marT="5747" marB="0" anchor="b">
                    <a:lnL>
                      <a:noFill/>
                    </a:lnL>
                    <a:lnR>
                      <a:noFill/>
                    </a:lnR>
                    <a:lnT>
                      <a:noFill/>
                    </a:lnT>
                    <a:lnB>
                      <a:noFill/>
                    </a:lnB>
                  </a:tcPr>
                </a:tc>
                <a:tc>
                  <a:txBody>
                    <a:bodyPr/>
                    <a:lstStyle/>
                    <a:p>
                      <a:pPr algn="l" fontAlgn="b"/>
                      <a:endParaRPr lang="en-US" sz="1000" b="0" i="0" u="none" strike="noStrike" dirty="0">
                        <a:solidFill>
                          <a:srgbClr val="000000"/>
                        </a:solidFill>
                        <a:effectLst/>
                        <a:latin typeface="Calibri" panose="020F0502020204030204" pitchFamily="34" charset="0"/>
                      </a:endParaRPr>
                    </a:p>
                  </a:txBody>
                  <a:tcPr marL="5747" marR="5747" marT="5747" marB="0" anchor="b">
                    <a:lnL>
                      <a:noFill/>
                    </a:lnL>
                    <a:lnR>
                      <a:noFill/>
                    </a:lnR>
                    <a:lnT>
                      <a:noFill/>
                    </a:lnT>
                    <a:lnB>
                      <a:noFill/>
                    </a:lnB>
                  </a:tcPr>
                </a:tc>
                <a:tc>
                  <a:txBody>
                    <a:bodyPr/>
                    <a:lstStyle/>
                    <a:p>
                      <a:pPr algn="r" fontAlgn="b"/>
                      <a:r>
                        <a:rPr lang="en-US" sz="1000" b="0" i="0" u="none" strike="noStrike" dirty="0">
                          <a:solidFill>
                            <a:srgbClr val="000000"/>
                          </a:solidFill>
                          <a:effectLst/>
                          <a:latin typeface="Calibri" panose="020F0502020204030204" pitchFamily="34" charset="0"/>
                        </a:rPr>
                        <a:t>155</a:t>
                      </a:r>
                    </a:p>
                  </a:txBody>
                  <a:tcPr marL="5747" marR="5747" marT="5747" marB="0" anchor="b">
                    <a:lnL>
                      <a:noFill/>
                    </a:lnL>
                    <a:lnR>
                      <a:noFill/>
                    </a:lnR>
                    <a:lnT>
                      <a:noFill/>
                    </a:lnT>
                    <a:lnB>
                      <a:noFill/>
                    </a:lnB>
                  </a:tcPr>
                </a:tc>
                <a:tc>
                  <a:txBody>
                    <a:bodyPr/>
                    <a:lstStyle/>
                    <a:p>
                      <a:pPr algn="l" fontAlgn="b"/>
                      <a:endParaRPr lang="en-US" sz="1000" b="0" i="0" u="none" strike="noStrike" dirty="0">
                        <a:solidFill>
                          <a:srgbClr val="000000"/>
                        </a:solidFill>
                        <a:effectLst/>
                        <a:latin typeface="Calibri" panose="020F0502020204030204" pitchFamily="34" charset="0"/>
                      </a:endParaRPr>
                    </a:p>
                  </a:txBody>
                  <a:tcPr marL="5747" marR="5747" marT="5747" marB="0" anchor="b">
                    <a:lnL>
                      <a:noFill/>
                    </a:lnL>
                    <a:lnR>
                      <a:noFill/>
                    </a:lnR>
                    <a:lnT>
                      <a:noFill/>
                    </a:lnT>
                    <a:lnB>
                      <a:noFill/>
                    </a:lnB>
                  </a:tcPr>
                </a:tc>
                <a:tc>
                  <a:txBody>
                    <a:bodyPr/>
                    <a:lstStyle/>
                    <a:p>
                      <a:pPr algn="l" fontAlgn="b"/>
                      <a:endParaRPr lang="en-US" sz="1000" b="0" i="0" u="none" strike="noStrike" dirty="0">
                        <a:solidFill>
                          <a:srgbClr val="000000"/>
                        </a:solidFill>
                        <a:effectLst/>
                        <a:latin typeface="Calibri" panose="020F0502020204030204" pitchFamily="34" charset="0"/>
                      </a:endParaRPr>
                    </a:p>
                  </a:txBody>
                  <a:tcPr marL="5747" marR="5747" marT="5747" marB="0" anchor="b">
                    <a:lnL>
                      <a:noFill/>
                    </a:lnL>
                    <a:lnR>
                      <a:noFill/>
                    </a:lnR>
                    <a:lnT>
                      <a:noFill/>
                    </a:lnT>
                    <a:lnB>
                      <a:noFill/>
                    </a:lnB>
                  </a:tcPr>
                </a:tc>
                <a:tc>
                  <a:txBody>
                    <a:bodyPr/>
                    <a:lstStyle/>
                    <a:p>
                      <a:pPr algn="r" fontAlgn="b"/>
                      <a:r>
                        <a:rPr lang="en-US" sz="1000" b="0" i="0" u="none" strike="noStrike" dirty="0">
                          <a:solidFill>
                            <a:srgbClr val="000000"/>
                          </a:solidFill>
                          <a:effectLst/>
                          <a:latin typeface="Calibri" panose="020F0502020204030204" pitchFamily="34" charset="0"/>
                        </a:rPr>
                        <a:t>248</a:t>
                      </a:r>
                    </a:p>
                  </a:txBody>
                  <a:tcPr marL="5747" marR="5747" marT="5747" marB="0" anchor="b">
                    <a:lnL>
                      <a:noFill/>
                    </a:lnL>
                    <a:lnR>
                      <a:noFill/>
                    </a:lnR>
                    <a:lnT>
                      <a:noFill/>
                    </a:lnT>
                    <a:lnB>
                      <a:noFill/>
                    </a:lnB>
                  </a:tcPr>
                </a:tc>
                <a:tc>
                  <a:txBody>
                    <a:bodyPr/>
                    <a:lstStyle/>
                    <a:p>
                      <a:pPr algn="l" fontAlgn="b"/>
                      <a:endParaRPr lang="en-US" sz="1000" b="0" i="0" u="none" strike="noStrike" dirty="0">
                        <a:solidFill>
                          <a:srgbClr val="000000"/>
                        </a:solidFill>
                        <a:effectLst/>
                        <a:latin typeface="Calibri" panose="020F0502020204030204" pitchFamily="34" charset="0"/>
                      </a:endParaRPr>
                    </a:p>
                  </a:txBody>
                  <a:tcPr marL="5747" marR="5747" marT="5747" marB="0" anchor="b">
                    <a:lnL>
                      <a:noFill/>
                    </a:lnL>
                    <a:lnR>
                      <a:noFill/>
                    </a:lnR>
                    <a:lnT>
                      <a:noFill/>
                    </a:lnT>
                    <a:lnB>
                      <a:noFill/>
                    </a:lnB>
                  </a:tcPr>
                </a:tc>
                <a:tc>
                  <a:txBody>
                    <a:bodyPr/>
                    <a:lstStyle/>
                    <a:p>
                      <a:pPr algn="l" fontAlgn="b"/>
                      <a:endParaRPr lang="en-US" sz="1000" b="0" i="0" u="none" strike="noStrike" dirty="0">
                        <a:solidFill>
                          <a:srgbClr val="000000"/>
                        </a:solidFill>
                        <a:effectLst/>
                        <a:latin typeface="Calibri" panose="020F0502020204030204" pitchFamily="34" charset="0"/>
                      </a:endParaRPr>
                    </a:p>
                  </a:txBody>
                  <a:tcPr marL="5747" marR="5747" marT="5747" marB="0" anchor="b">
                    <a:lnL>
                      <a:noFill/>
                    </a:lnL>
                    <a:lnR>
                      <a:noFill/>
                    </a:lnR>
                    <a:lnT>
                      <a:noFill/>
                    </a:lnT>
                    <a:lnB>
                      <a:noFill/>
                    </a:lnB>
                  </a:tcPr>
                </a:tc>
                <a:tc>
                  <a:txBody>
                    <a:bodyPr/>
                    <a:lstStyle/>
                    <a:p>
                      <a:pPr algn="r" fontAlgn="b"/>
                      <a:r>
                        <a:rPr lang="en-US" sz="1000" b="0" i="0" u="none" strike="noStrike" dirty="0">
                          <a:solidFill>
                            <a:srgbClr val="000000"/>
                          </a:solidFill>
                          <a:effectLst/>
                          <a:latin typeface="Calibri" panose="020F0502020204030204" pitchFamily="34" charset="0"/>
                        </a:rPr>
                        <a:t>268</a:t>
                      </a:r>
                    </a:p>
                  </a:txBody>
                  <a:tcPr marL="5747" marR="5747" marT="5747" marB="0" anchor="b">
                    <a:lnL>
                      <a:noFill/>
                    </a:lnL>
                    <a:lnR>
                      <a:noFill/>
                    </a:lnR>
                    <a:lnT>
                      <a:noFill/>
                    </a:lnT>
                    <a:lnB>
                      <a:noFill/>
                    </a:lnB>
                  </a:tcPr>
                </a:tc>
                <a:tc>
                  <a:txBody>
                    <a:bodyPr/>
                    <a:lstStyle/>
                    <a:p>
                      <a:pPr algn="l" fontAlgn="b"/>
                      <a:endParaRPr lang="en-US" sz="1000" b="0" i="0" u="none" strike="noStrike" dirty="0">
                        <a:solidFill>
                          <a:srgbClr val="000000"/>
                        </a:solidFill>
                        <a:effectLst/>
                        <a:latin typeface="Calibri" panose="020F0502020204030204" pitchFamily="34" charset="0"/>
                      </a:endParaRPr>
                    </a:p>
                  </a:txBody>
                  <a:tcPr marL="5747" marR="5747" marT="5747" marB="0" anchor="b">
                    <a:lnL>
                      <a:noFill/>
                    </a:lnL>
                    <a:lnR>
                      <a:noFill/>
                    </a:lnR>
                    <a:lnT>
                      <a:noFill/>
                    </a:lnT>
                    <a:lnB>
                      <a:noFill/>
                    </a:lnB>
                  </a:tcPr>
                </a:tc>
                <a:tc>
                  <a:txBody>
                    <a:bodyPr/>
                    <a:lstStyle/>
                    <a:p>
                      <a:pPr algn="l" fontAlgn="b"/>
                      <a:endParaRPr lang="en-US" sz="1000" b="0" i="0" u="none" strike="noStrike" dirty="0">
                        <a:solidFill>
                          <a:srgbClr val="000000"/>
                        </a:solidFill>
                        <a:effectLst/>
                        <a:latin typeface="Calibri" panose="020F0502020204030204" pitchFamily="34" charset="0"/>
                      </a:endParaRPr>
                    </a:p>
                  </a:txBody>
                  <a:tcPr marL="5747" marR="5747" marT="5747" marB="0" anchor="b">
                    <a:lnL>
                      <a:noFill/>
                    </a:lnL>
                    <a:lnR>
                      <a:noFill/>
                    </a:lnR>
                    <a:lnT>
                      <a:noFill/>
                    </a:lnT>
                    <a:lnB>
                      <a:noFill/>
                    </a:lnB>
                  </a:tcPr>
                </a:tc>
                <a:tc>
                  <a:txBody>
                    <a:bodyPr/>
                    <a:lstStyle/>
                    <a:p>
                      <a:pPr algn="r" fontAlgn="b"/>
                      <a:r>
                        <a:rPr lang="en-US" sz="1000" b="0" i="0" u="none" strike="noStrike" dirty="0">
                          <a:solidFill>
                            <a:srgbClr val="000000"/>
                          </a:solidFill>
                          <a:effectLst/>
                          <a:latin typeface="Calibri" panose="020F0502020204030204" pitchFamily="34" charset="0"/>
                        </a:rPr>
                        <a:t>351</a:t>
                      </a:r>
                    </a:p>
                  </a:txBody>
                  <a:tcPr marL="5747" marR="5747" marT="5747" marB="0" anchor="b">
                    <a:lnL>
                      <a:noFill/>
                    </a:lnL>
                    <a:lnR>
                      <a:noFill/>
                    </a:lnR>
                    <a:lnT>
                      <a:noFill/>
                    </a:lnT>
                    <a:lnB>
                      <a:noFill/>
                    </a:lnB>
                  </a:tcPr>
                </a:tc>
                <a:tc>
                  <a:txBody>
                    <a:bodyPr/>
                    <a:lstStyle/>
                    <a:p>
                      <a:pPr algn="l" fontAlgn="b"/>
                      <a:endParaRPr lang="en-US" sz="1000" b="0" i="0" u="none" strike="noStrike" dirty="0">
                        <a:solidFill>
                          <a:srgbClr val="000000"/>
                        </a:solidFill>
                        <a:effectLst/>
                        <a:latin typeface="Calibri" panose="020F0502020204030204" pitchFamily="34" charset="0"/>
                      </a:endParaRPr>
                    </a:p>
                  </a:txBody>
                  <a:tcPr marL="5747" marR="5747" marT="5747" marB="0" anchor="b">
                    <a:lnL>
                      <a:noFill/>
                    </a:lnL>
                    <a:lnR>
                      <a:noFill/>
                    </a:lnR>
                    <a:lnT>
                      <a:noFill/>
                    </a:lnT>
                    <a:lnB>
                      <a:noFill/>
                    </a:lnB>
                  </a:tcPr>
                </a:tc>
                <a:tc>
                  <a:txBody>
                    <a:bodyPr/>
                    <a:lstStyle/>
                    <a:p>
                      <a:pPr algn="l" fontAlgn="b"/>
                      <a:endParaRPr lang="en-US" sz="1000" b="0" i="0" u="none" strike="noStrike" dirty="0">
                        <a:solidFill>
                          <a:srgbClr val="000000"/>
                        </a:solidFill>
                        <a:effectLst/>
                        <a:latin typeface="Calibri" panose="020F0502020204030204" pitchFamily="34" charset="0"/>
                      </a:endParaRPr>
                    </a:p>
                  </a:txBody>
                  <a:tcPr marL="5747" marR="5747" marT="5747" marB="0" anchor="b">
                    <a:lnL>
                      <a:noFill/>
                    </a:lnL>
                    <a:lnR>
                      <a:noFill/>
                    </a:lnR>
                    <a:lnT>
                      <a:noFill/>
                    </a:lnT>
                    <a:lnB>
                      <a:noFill/>
                    </a:lnB>
                  </a:tcPr>
                </a:tc>
                <a:tc>
                  <a:txBody>
                    <a:bodyPr/>
                    <a:lstStyle/>
                    <a:p>
                      <a:pPr algn="r" fontAlgn="b"/>
                      <a:r>
                        <a:rPr lang="en-US" sz="1000" b="0" i="0" u="none" strike="noStrike" dirty="0">
                          <a:solidFill>
                            <a:srgbClr val="000000"/>
                          </a:solidFill>
                          <a:effectLst/>
                          <a:latin typeface="Calibri" panose="020F0502020204030204" pitchFamily="34" charset="0"/>
                        </a:rPr>
                        <a:t>587</a:t>
                      </a:r>
                    </a:p>
                  </a:txBody>
                  <a:tcPr marL="5747" marR="5747" marT="5747"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panose="020F0502020204030204" pitchFamily="34" charset="0"/>
                      </a:endParaRPr>
                    </a:p>
                  </a:txBody>
                  <a:tcPr marL="5747" marR="5747" marT="5747" marB="0" anchor="b">
                    <a:lnL>
                      <a:noFill/>
                    </a:lnL>
                    <a:lnR>
                      <a:noFill/>
                    </a:lnR>
                    <a:lnT>
                      <a:noFill/>
                    </a:lnT>
                    <a:lnB>
                      <a:noFill/>
                    </a:lnB>
                  </a:tcPr>
                </a:tc>
              </a:tr>
              <a:tr h="160914">
                <a:tc gridSpan="2">
                  <a:txBody>
                    <a:bodyPr/>
                    <a:lstStyle/>
                    <a:p>
                      <a:pPr algn="l" fontAlgn="b"/>
                      <a:r>
                        <a:rPr lang="en-US" sz="1000" b="0" i="0" u="none" strike="noStrike" dirty="0">
                          <a:solidFill>
                            <a:srgbClr val="000000"/>
                          </a:solidFill>
                          <a:effectLst/>
                          <a:latin typeface="Calibri" panose="020F0502020204030204" pitchFamily="34" charset="0"/>
                        </a:rPr>
                        <a:t>Average = 6</a:t>
                      </a:r>
                    </a:p>
                  </a:txBody>
                  <a:tcPr marL="5747" marR="5747" marT="5747" marB="0" anchor="b">
                    <a:lnL>
                      <a:noFill/>
                    </a:lnL>
                    <a:lnR>
                      <a:noFill/>
                    </a:lnR>
                    <a:lnT>
                      <a:noFill/>
                    </a:lnT>
                    <a:lnB>
                      <a:noFill/>
                    </a:lnB>
                  </a:tcPr>
                </a:tc>
                <a:tc hMerge="1">
                  <a:txBody>
                    <a:bodyPr/>
                    <a:lstStyle/>
                    <a:p>
                      <a:endParaRPr lang="en-US"/>
                    </a:p>
                  </a:txBody>
                  <a:tcPr/>
                </a:tc>
                <a:tc>
                  <a:txBody>
                    <a:bodyPr/>
                    <a:lstStyle/>
                    <a:p>
                      <a:pPr algn="l" fontAlgn="b"/>
                      <a:endParaRPr lang="en-US" sz="1000" b="0" i="0" u="none" strike="noStrike" dirty="0">
                        <a:solidFill>
                          <a:srgbClr val="000000"/>
                        </a:solidFill>
                        <a:effectLst/>
                        <a:latin typeface="Calibri" panose="020F0502020204030204" pitchFamily="34" charset="0"/>
                      </a:endParaRPr>
                    </a:p>
                  </a:txBody>
                  <a:tcPr marL="5747" marR="5747" marT="5747" marB="0" anchor="b">
                    <a:lnL>
                      <a:noFill/>
                    </a:lnL>
                    <a:lnR>
                      <a:noFill/>
                    </a:lnR>
                    <a:lnT>
                      <a:noFill/>
                    </a:lnT>
                    <a:lnB>
                      <a:noFill/>
                    </a:lnB>
                  </a:tcPr>
                </a:tc>
                <a:tc gridSpan="2">
                  <a:txBody>
                    <a:bodyPr/>
                    <a:lstStyle/>
                    <a:p>
                      <a:pPr algn="l" fontAlgn="b"/>
                      <a:r>
                        <a:rPr lang="en-US" sz="1000" b="0" i="0" u="none" strike="noStrike" dirty="0">
                          <a:solidFill>
                            <a:srgbClr val="000000"/>
                          </a:solidFill>
                          <a:effectLst/>
                          <a:latin typeface="Calibri" panose="020F0502020204030204" pitchFamily="34" charset="0"/>
                        </a:rPr>
                        <a:t>Average = 10</a:t>
                      </a:r>
                    </a:p>
                  </a:txBody>
                  <a:tcPr marL="5747" marR="5747" marT="5747" marB="0" anchor="b">
                    <a:lnL>
                      <a:noFill/>
                    </a:lnL>
                    <a:lnR>
                      <a:noFill/>
                    </a:lnR>
                    <a:lnT>
                      <a:noFill/>
                    </a:lnT>
                    <a:lnB>
                      <a:noFill/>
                    </a:lnB>
                  </a:tcPr>
                </a:tc>
                <a:tc hMerge="1">
                  <a:txBody>
                    <a:bodyPr/>
                    <a:lstStyle/>
                    <a:p>
                      <a:endParaRPr lang="en-US"/>
                    </a:p>
                  </a:txBody>
                  <a:tcPr/>
                </a:tc>
                <a:tc>
                  <a:txBody>
                    <a:bodyPr/>
                    <a:lstStyle/>
                    <a:p>
                      <a:pPr algn="l" fontAlgn="b"/>
                      <a:endParaRPr lang="en-US" sz="1000" b="0" i="0" u="none" strike="noStrike" dirty="0">
                        <a:solidFill>
                          <a:srgbClr val="000000"/>
                        </a:solidFill>
                        <a:effectLst/>
                        <a:latin typeface="Calibri" panose="020F0502020204030204" pitchFamily="34" charset="0"/>
                      </a:endParaRPr>
                    </a:p>
                  </a:txBody>
                  <a:tcPr marL="5747" marR="5747" marT="5747" marB="0" anchor="b">
                    <a:lnL>
                      <a:noFill/>
                    </a:lnL>
                    <a:lnR>
                      <a:noFill/>
                    </a:lnR>
                    <a:lnT>
                      <a:noFill/>
                    </a:lnT>
                    <a:lnB>
                      <a:noFill/>
                    </a:lnB>
                  </a:tcPr>
                </a:tc>
                <a:tc gridSpan="2">
                  <a:txBody>
                    <a:bodyPr/>
                    <a:lstStyle/>
                    <a:p>
                      <a:pPr algn="l" fontAlgn="b"/>
                      <a:r>
                        <a:rPr lang="en-US" sz="1000" b="0" i="0" u="none" strike="noStrike" dirty="0">
                          <a:solidFill>
                            <a:srgbClr val="000000"/>
                          </a:solidFill>
                          <a:effectLst/>
                          <a:latin typeface="Calibri" panose="020F0502020204030204" pitchFamily="34" charset="0"/>
                        </a:rPr>
                        <a:t>Average = 16</a:t>
                      </a:r>
                    </a:p>
                  </a:txBody>
                  <a:tcPr marL="5747" marR="5747" marT="5747" marB="0" anchor="b">
                    <a:lnL>
                      <a:noFill/>
                    </a:lnL>
                    <a:lnR>
                      <a:noFill/>
                    </a:lnR>
                    <a:lnT>
                      <a:noFill/>
                    </a:lnT>
                    <a:lnB>
                      <a:noFill/>
                    </a:lnB>
                  </a:tcPr>
                </a:tc>
                <a:tc hMerge="1">
                  <a:txBody>
                    <a:bodyPr/>
                    <a:lstStyle/>
                    <a:p>
                      <a:endParaRPr lang="en-US"/>
                    </a:p>
                  </a:txBody>
                  <a:tcPr/>
                </a:tc>
                <a:tc>
                  <a:txBody>
                    <a:bodyPr/>
                    <a:lstStyle/>
                    <a:p>
                      <a:pPr algn="l" fontAlgn="b"/>
                      <a:endParaRPr lang="en-US" sz="1000" b="0" i="0" u="none" strike="noStrike" dirty="0">
                        <a:solidFill>
                          <a:srgbClr val="000000"/>
                        </a:solidFill>
                        <a:effectLst/>
                        <a:latin typeface="Calibri" panose="020F0502020204030204" pitchFamily="34" charset="0"/>
                      </a:endParaRPr>
                    </a:p>
                  </a:txBody>
                  <a:tcPr marL="5747" marR="5747" marT="5747" marB="0" anchor="b">
                    <a:lnL>
                      <a:noFill/>
                    </a:lnL>
                    <a:lnR>
                      <a:noFill/>
                    </a:lnR>
                    <a:lnT>
                      <a:noFill/>
                    </a:lnT>
                    <a:lnB>
                      <a:noFill/>
                    </a:lnB>
                  </a:tcPr>
                </a:tc>
                <a:tc gridSpan="2">
                  <a:txBody>
                    <a:bodyPr/>
                    <a:lstStyle/>
                    <a:p>
                      <a:pPr algn="l" fontAlgn="b"/>
                      <a:r>
                        <a:rPr lang="en-US" sz="1000" b="0" i="0" u="none" strike="noStrike" dirty="0">
                          <a:solidFill>
                            <a:srgbClr val="000000"/>
                          </a:solidFill>
                          <a:effectLst/>
                          <a:latin typeface="Calibri" panose="020F0502020204030204" pitchFamily="34" charset="0"/>
                        </a:rPr>
                        <a:t>Average = 18</a:t>
                      </a:r>
                    </a:p>
                  </a:txBody>
                  <a:tcPr marL="5747" marR="5747" marT="5747" marB="0" anchor="b">
                    <a:lnL>
                      <a:noFill/>
                    </a:lnL>
                    <a:lnR>
                      <a:noFill/>
                    </a:lnR>
                    <a:lnT>
                      <a:noFill/>
                    </a:lnT>
                    <a:lnB>
                      <a:noFill/>
                    </a:lnB>
                  </a:tcPr>
                </a:tc>
                <a:tc hMerge="1">
                  <a:txBody>
                    <a:bodyPr/>
                    <a:lstStyle/>
                    <a:p>
                      <a:endParaRPr lang="en-US"/>
                    </a:p>
                  </a:txBody>
                  <a:tcPr/>
                </a:tc>
                <a:tc>
                  <a:txBody>
                    <a:bodyPr/>
                    <a:lstStyle/>
                    <a:p>
                      <a:pPr algn="l" fontAlgn="b"/>
                      <a:endParaRPr lang="en-US" sz="1000" b="0" i="0" u="none" strike="noStrike" dirty="0">
                        <a:solidFill>
                          <a:srgbClr val="000000"/>
                        </a:solidFill>
                        <a:effectLst/>
                        <a:latin typeface="Calibri" panose="020F0502020204030204" pitchFamily="34" charset="0"/>
                      </a:endParaRPr>
                    </a:p>
                  </a:txBody>
                  <a:tcPr marL="5747" marR="5747" marT="5747" marB="0" anchor="b">
                    <a:lnL>
                      <a:noFill/>
                    </a:lnL>
                    <a:lnR>
                      <a:noFill/>
                    </a:lnR>
                    <a:lnT>
                      <a:noFill/>
                    </a:lnT>
                    <a:lnB>
                      <a:noFill/>
                    </a:lnB>
                  </a:tcPr>
                </a:tc>
                <a:tc gridSpan="2">
                  <a:txBody>
                    <a:bodyPr/>
                    <a:lstStyle/>
                    <a:p>
                      <a:pPr algn="l" fontAlgn="b"/>
                      <a:r>
                        <a:rPr lang="en-US" sz="1000" b="0" i="0" u="none" strike="noStrike" dirty="0">
                          <a:solidFill>
                            <a:srgbClr val="000000"/>
                          </a:solidFill>
                          <a:effectLst/>
                          <a:latin typeface="Calibri" panose="020F0502020204030204" pitchFamily="34" charset="0"/>
                        </a:rPr>
                        <a:t>Average = 23</a:t>
                      </a:r>
                    </a:p>
                  </a:txBody>
                  <a:tcPr marL="5747" marR="5747" marT="5747" marB="0" anchor="b">
                    <a:lnL>
                      <a:noFill/>
                    </a:lnL>
                    <a:lnR>
                      <a:noFill/>
                    </a:lnR>
                    <a:lnT>
                      <a:noFill/>
                    </a:lnT>
                    <a:lnB>
                      <a:noFill/>
                    </a:lnB>
                  </a:tcPr>
                </a:tc>
                <a:tc hMerge="1">
                  <a:txBody>
                    <a:bodyPr/>
                    <a:lstStyle/>
                    <a:p>
                      <a:endParaRPr lang="en-US"/>
                    </a:p>
                  </a:txBody>
                  <a:tcPr/>
                </a:tc>
                <a:tc>
                  <a:txBody>
                    <a:bodyPr/>
                    <a:lstStyle/>
                    <a:p>
                      <a:pPr algn="l" fontAlgn="b"/>
                      <a:endParaRPr lang="en-US" sz="1000" b="0" i="0" u="none" strike="noStrike" dirty="0">
                        <a:solidFill>
                          <a:srgbClr val="000000"/>
                        </a:solidFill>
                        <a:effectLst/>
                        <a:latin typeface="Calibri" panose="020F0502020204030204" pitchFamily="34" charset="0"/>
                      </a:endParaRPr>
                    </a:p>
                  </a:txBody>
                  <a:tcPr marL="5747" marR="5747" marT="5747" marB="0" anchor="b">
                    <a:lnL>
                      <a:noFill/>
                    </a:lnL>
                    <a:lnR>
                      <a:noFill/>
                    </a:lnR>
                    <a:lnT>
                      <a:noFill/>
                    </a:lnT>
                    <a:lnB>
                      <a:noFill/>
                    </a:lnB>
                  </a:tcPr>
                </a:tc>
                <a:tc gridSpan="2">
                  <a:txBody>
                    <a:bodyPr/>
                    <a:lstStyle/>
                    <a:p>
                      <a:pPr algn="l" fontAlgn="b"/>
                      <a:r>
                        <a:rPr lang="en-US" sz="1000" b="0" i="0" u="none" strike="noStrike" dirty="0">
                          <a:solidFill>
                            <a:srgbClr val="000000"/>
                          </a:solidFill>
                          <a:effectLst/>
                          <a:latin typeface="Calibri" panose="020F0502020204030204" pitchFamily="34" charset="0"/>
                        </a:rPr>
                        <a:t>Average = 37</a:t>
                      </a:r>
                    </a:p>
                  </a:txBody>
                  <a:tcPr marL="5747" marR="5747" marT="5747" marB="0" anchor="b">
                    <a:lnL>
                      <a:noFill/>
                    </a:lnL>
                    <a:lnR>
                      <a:noFill/>
                    </a:lnR>
                    <a:lnT>
                      <a:noFill/>
                    </a:lnT>
                    <a:lnB>
                      <a:noFill/>
                    </a:lnB>
                  </a:tcPr>
                </a:tc>
                <a:tc hMerge="1">
                  <a:txBody>
                    <a:bodyPr/>
                    <a:lstStyle/>
                    <a:p>
                      <a:endParaRPr lang="en-US"/>
                    </a:p>
                  </a:txBody>
                  <a:tcPr/>
                </a:tc>
                <a:tc>
                  <a:txBody>
                    <a:bodyPr/>
                    <a:lstStyle/>
                    <a:p>
                      <a:pPr algn="l" fontAlgn="b"/>
                      <a:endParaRPr lang="en-US" sz="700" b="0" i="0" u="none" strike="noStrike" dirty="0">
                        <a:solidFill>
                          <a:srgbClr val="000000"/>
                        </a:solidFill>
                        <a:effectLst/>
                        <a:latin typeface="Calibri" panose="020F0502020204030204" pitchFamily="34" charset="0"/>
                      </a:endParaRPr>
                    </a:p>
                  </a:txBody>
                  <a:tcPr marL="5747" marR="5747" marT="5747" marB="0" anchor="b">
                    <a:lnL>
                      <a:noFill/>
                    </a:lnL>
                    <a:lnR>
                      <a:noFill/>
                    </a:lnR>
                    <a:lnT>
                      <a:noFill/>
                    </a:lnT>
                    <a:lnB>
                      <a:noFill/>
                    </a:lnB>
                  </a:tcPr>
                </a:tc>
              </a:tr>
            </a:tbl>
          </a:graphicData>
        </a:graphic>
      </p:graphicFrame>
    </p:spTree>
    <p:extLst>
      <p:ext uri="{BB962C8B-B14F-4D97-AF65-F5344CB8AC3E}">
        <p14:creationId xmlns:p14="http://schemas.microsoft.com/office/powerpoint/2010/main" val="224270296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dirty="0" smtClean="0">
                <a:solidFill>
                  <a:schemeClr val="accent5"/>
                </a:solidFill>
              </a:rPr>
              <a:t>DCF/Gift Planning Relationship</a:t>
            </a:r>
            <a:endParaRPr lang="en-US" dirty="0">
              <a:solidFill>
                <a:schemeClr val="accent5"/>
              </a:solidFill>
            </a:endParaRPr>
          </a:p>
        </p:txBody>
      </p:sp>
      <p:sp>
        <p:nvSpPr>
          <p:cNvPr id="3" name="Content Placeholder 2"/>
          <p:cNvSpPr>
            <a:spLocks noGrp="1"/>
          </p:cNvSpPr>
          <p:nvPr>
            <p:ph idx="1"/>
          </p:nvPr>
        </p:nvSpPr>
        <p:spPr>
          <a:xfrm>
            <a:off x="457200" y="1951038"/>
            <a:ext cx="8229600" cy="4525962"/>
          </a:xfrm>
        </p:spPr>
        <p:txBody>
          <a:bodyPr/>
          <a:lstStyle/>
          <a:p>
            <a:pPr eaLnBrk="1" hangingPunct="1">
              <a:lnSpc>
                <a:spcPct val="80000"/>
              </a:lnSpc>
            </a:pPr>
            <a:endParaRPr lang="en-US" sz="1700" dirty="0" smtClean="0"/>
          </a:p>
          <a:p>
            <a:pPr eaLnBrk="1" hangingPunct="1">
              <a:lnSpc>
                <a:spcPct val="80000"/>
              </a:lnSpc>
            </a:pPr>
            <a:endParaRPr lang="en-US" sz="1700" dirty="0"/>
          </a:p>
          <a:p>
            <a:pPr eaLnBrk="1" hangingPunct="1">
              <a:lnSpc>
                <a:spcPct val="80000"/>
              </a:lnSpc>
            </a:pPr>
            <a:endParaRPr lang="en-US" sz="1700" dirty="0" smtClean="0"/>
          </a:p>
          <a:p>
            <a:pPr eaLnBrk="1" hangingPunct="1">
              <a:lnSpc>
                <a:spcPct val="80000"/>
              </a:lnSpc>
            </a:pPr>
            <a:r>
              <a:rPr lang="en-US" sz="2400" b="1" dirty="0" smtClean="0"/>
              <a:t>Open Communication with Head Agents and </a:t>
            </a:r>
          </a:p>
          <a:p>
            <a:pPr marL="0" indent="0" defTabSz="365760" eaLnBrk="1" hangingPunct="1">
              <a:lnSpc>
                <a:spcPct val="80000"/>
              </a:lnSpc>
              <a:buNone/>
            </a:pPr>
            <a:r>
              <a:rPr lang="en-US" sz="2400" b="1" dirty="0" smtClean="0"/>
              <a:t>	Class Manager</a:t>
            </a:r>
          </a:p>
          <a:p>
            <a:pPr marL="0" indent="0" eaLnBrk="1" hangingPunct="1">
              <a:lnSpc>
                <a:spcPct val="80000"/>
              </a:lnSpc>
              <a:buNone/>
            </a:pPr>
            <a:r>
              <a:rPr lang="en-US" sz="1700" dirty="0"/>
              <a:t>	</a:t>
            </a:r>
            <a:r>
              <a:rPr lang="en-US" sz="1700" dirty="0" smtClean="0"/>
              <a:t>- </a:t>
            </a:r>
            <a:r>
              <a:rPr lang="en-US" sz="1800" dirty="0" smtClean="0"/>
              <a:t>Be a part of Reunion Giving Committee</a:t>
            </a:r>
          </a:p>
          <a:p>
            <a:pPr marL="0" indent="0" eaLnBrk="1" hangingPunct="1">
              <a:lnSpc>
                <a:spcPct val="80000"/>
              </a:lnSpc>
              <a:buNone/>
            </a:pPr>
            <a:r>
              <a:rPr lang="en-US" sz="1800" dirty="0"/>
              <a:t>	</a:t>
            </a:r>
            <a:r>
              <a:rPr lang="en-US" sz="1800" dirty="0" smtClean="0"/>
              <a:t>- Pay attention to DCF mailing schedule</a:t>
            </a:r>
          </a:p>
          <a:p>
            <a:pPr marL="0" indent="0" eaLnBrk="1" hangingPunct="1">
              <a:lnSpc>
                <a:spcPct val="80000"/>
              </a:lnSpc>
              <a:buNone/>
            </a:pPr>
            <a:r>
              <a:rPr lang="en-US" sz="1800" dirty="0"/>
              <a:t>	</a:t>
            </a:r>
            <a:r>
              <a:rPr lang="en-US" sz="1800" dirty="0" smtClean="0"/>
              <a:t>- Over 70% of BTS memberships are consistent DCF givers</a:t>
            </a:r>
          </a:p>
          <a:p>
            <a:pPr marL="0" indent="0" eaLnBrk="1" hangingPunct="1">
              <a:lnSpc>
                <a:spcPct val="80000"/>
              </a:lnSpc>
              <a:buNone/>
            </a:pPr>
            <a:endParaRPr lang="en-US" sz="1700" dirty="0"/>
          </a:p>
          <a:p>
            <a:pPr eaLnBrk="1" hangingPunct="1">
              <a:lnSpc>
                <a:spcPct val="80000"/>
              </a:lnSpc>
              <a:buFont typeface="Arial" panose="020B0604020202020204" pitchFamily="34" charset="0"/>
              <a:buChar char="•"/>
            </a:pPr>
            <a:r>
              <a:rPr lang="en-US" sz="2400" b="1" dirty="0" smtClean="0"/>
              <a:t>Successful DCF/Gift Planning Partnerships</a:t>
            </a:r>
          </a:p>
          <a:p>
            <a:pPr marL="0" indent="0" eaLnBrk="1" hangingPunct="1">
              <a:lnSpc>
                <a:spcPct val="80000"/>
              </a:lnSpc>
              <a:buNone/>
            </a:pPr>
            <a:r>
              <a:rPr lang="en-US" sz="1700" dirty="0"/>
              <a:t>	</a:t>
            </a:r>
            <a:r>
              <a:rPr lang="en-US" sz="1700" dirty="0" smtClean="0"/>
              <a:t>- </a:t>
            </a:r>
            <a:r>
              <a:rPr lang="en-US" sz="1800" dirty="0" smtClean="0"/>
              <a:t>Hank Amon ‘65</a:t>
            </a:r>
          </a:p>
          <a:p>
            <a:pPr marL="0" indent="0" eaLnBrk="1" hangingPunct="1">
              <a:lnSpc>
                <a:spcPct val="80000"/>
              </a:lnSpc>
              <a:buNone/>
            </a:pPr>
            <a:r>
              <a:rPr lang="en-US" sz="1800" dirty="0"/>
              <a:t>	</a:t>
            </a:r>
            <a:r>
              <a:rPr lang="en-US" sz="1800" dirty="0" smtClean="0"/>
              <a:t>- Beth Hobbs ‘85</a:t>
            </a:r>
          </a:p>
          <a:p>
            <a:pPr marL="0" indent="0" eaLnBrk="1" hangingPunct="1">
              <a:lnSpc>
                <a:spcPct val="80000"/>
              </a:lnSpc>
              <a:buNone/>
            </a:pPr>
            <a:r>
              <a:rPr lang="en-US" sz="1700" dirty="0" smtClean="0"/>
              <a:t>	</a:t>
            </a:r>
          </a:p>
          <a:p>
            <a:pPr marL="0" indent="0" eaLnBrk="1" hangingPunct="1">
              <a:lnSpc>
                <a:spcPct val="80000"/>
              </a:lnSpc>
              <a:buNone/>
            </a:pPr>
            <a:r>
              <a:rPr lang="en-US" sz="1700" dirty="0"/>
              <a:t>	</a:t>
            </a:r>
            <a:endParaRPr lang="en-US" sz="1700" dirty="0" smtClean="0"/>
          </a:p>
        </p:txBody>
      </p:sp>
    </p:spTree>
    <p:extLst>
      <p:ext uri="{BB962C8B-B14F-4D97-AF65-F5344CB8AC3E}">
        <p14:creationId xmlns:p14="http://schemas.microsoft.com/office/powerpoint/2010/main" val="1120690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1000"/>
                                        <p:tgtEl>
                                          <p:spTgt spid="3">
                                            <p:txEl>
                                              <p:pRg st="5" end="5"/>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6" end="6"/>
                                            </p:txEl>
                                          </p:spTgt>
                                        </p:tgtEl>
                                        <p:attrNameLst>
                                          <p:attrName>style.visibility</p:attrName>
                                        </p:attrNameLst>
                                      </p:cBhvr>
                                      <p:to>
                                        <p:strVal val="visible"/>
                                      </p:to>
                                    </p:set>
                                    <p:animEffect transition="in" filter="fade">
                                      <p:cBhvr>
                                        <p:cTn id="12" dur="1000"/>
                                        <p:tgtEl>
                                          <p:spTgt spid="3">
                                            <p:txEl>
                                              <p:pRg st="6" end="6"/>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animEffect transition="in" filter="fade">
                                      <p:cBhvr>
                                        <p:cTn id="17" dur="1000"/>
                                        <p:tgtEl>
                                          <p:spTgt spid="3">
                                            <p:txEl>
                                              <p:pRg st="7" end="7"/>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10" end="10"/>
                                            </p:txEl>
                                          </p:spTgt>
                                        </p:tgtEl>
                                        <p:attrNameLst>
                                          <p:attrName>style.visibility</p:attrName>
                                        </p:attrNameLst>
                                      </p:cBhvr>
                                      <p:to>
                                        <p:strVal val="visible"/>
                                      </p:to>
                                    </p:set>
                                    <p:animEffect transition="in" filter="fade">
                                      <p:cBhvr>
                                        <p:cTn id="22" dur="1000"/>
                                        <p:tgtEl>
                                          <p:spTgt spid="3">
                                            <p:txEl>
                                              <p:pRg st="10" end="1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11" end="11"/>
                                            </p:txEl>
                                          </p:spTgt>
                                        </p:tgtEl>
                                        <p:attrNameLst>
                                          <p:attrName>style.visibility</p:attrName>
                                        </p:attrNameLst>
                                      </p:cBhvr>
                                      <p:to>
                                        <p:strVal val="visible"/>
                                      </p:to>
                                    </p:set>
                                    <p:animEffect transition="in" filter="fade">
                                      <p:cBhvr>
                                        <p:cTn id="27" dur="10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dirty="0" smtClean="0">
                <a:solidFill>
                  <a:schemeClr val="accent5"/>
                </a:solidFill>
              </a:rPr>
              <a:t>Year-Long Efforts</a:t>
            </a:r>
            <a:endParaRPr lang="en-US" dirty="0">
              <a:solidFill>
                <a:schemeClr val="accent5"/>
              </a:solidFill>
            </a:endParaRPr>
          </a:p>
        </p:txBody>
      </p:sp>
      <p:sp>
        <p:nvSpPr>
          <p:cNvPr id="3" name="Content Placeholder 2"/>
          <p:cNvSpPr>
            <a:spLocks noGrp="1"/>
          </p:cNvSpPr>
          <p:nvPr>
            <p:ph idx="1"/>
          </p:nvPr>
        </p:nvSpPr>
        <p:spPr>
          <a:xfrm>
            <a:off x="304800" y="1676400"/>
            <a:ext cx="8534400" cy="5181600"/>
          </a:xfrm>
        </p:spPr>
        <p:txBody>
          <a:bodyPr/>
          <a:lstStyle/>
          <a:p>
            <a:pPr eaLnBrk="1" hangingPunct="1">
              <a:lnSpc>
                <a:spcPct val="80000"/>
              </a:lnSpc>
              <a:buFont typeface="Arial" panose="020B0604020202020204" pitchFamily="34" charset="0"/>
              <a:buChar char="•"/>
            </a:pPr>
            <a:r>
              <a:rPr lang="en-US" sz="2400" b="1" dirty="0" smtClean="0"/>
              <a:t>Newsletters</a:t>
            </a:r>
          </a:p>
          <a:p>
            <a:pPr marL="0" indent="0" defTabSz="457200" eaLnBrk="1" hangingPunct="1">
              <a:lnSpc>
                <a:spcPct val="80000"/>
              </a:lnSpc>
              <a:buNone/>
            </a:pPr>
            <a:r>
              <a:rPr lang="en-US" sz="1700" dirty="0" smtClean="0"/>
              <a:t>	- </a:t>
            </a:r>
            <a:r>
              <a:rPr lang="en-US" sz="1800" dirty="0" smtClean="0"/>
              <a:t>Check with Class Newsletter Editor for schedule</a:t>
            </a:r>
          </a:p>
          <a:p>
            <a:pPr marL="0" indent="0" defTabSz="457200" eaLnBrk="1" hangingPunct="1">
              <a:lnSpc>
                <a:spcPct val="80000"/>
              </a:lnSpc>
              <a:buNone/>
            </a:pPr>
            <a:r>
              <a:rPr lang="en-US" sz="1700" dirty="0"/>
              <a:t>	</a:t>
            </a:r>
            <a:r>
              <a:rPr lang="en-US" sz="1700" dirty="0" smtClean="0"/>
              <a:t>- </a:t>
            </a:r>
            <a:r>
              <a:rPr lang="en-US" sz="1800" dirty="0" smtClean="0"/>
              <a:t>Include goal, pictures, testimonials</a:t>
            </a:r>
          </a:p>
          <a:p>
            <a:pPr marL="0" indent="0" defTabSz="457200" eaLnBrk="1" hangingPunct="1">
              <a:lnSpc>
                <a:spcPct val="80000"/>
              </a:lnSpc>
              <a:buNone/>
            </a:pPr>
            <a:endParaRPr lang="en-US" sz="1000" dirty="0"/>
          </a:p>
          <a:p>
            <a:pPr defTabSz="457200" eaLnBrk="1" hangingPunct="1">
              <a:lnSpc>
                <a:spcPct val="80000"/>
              </a:lnSpc>
              <a:buFont typeface="Arial" panose="020B0604020202020204" pitchFamily="34" charset="0"/>
              <a:buChar char="•"/>
            </a:pPr>
            <a:r>
              <a:rPr lang="en-US" sz="2400" b="1" dirty="0" smtClean="0"/>
              <a:t>Dartmouth Alumni Magazine – Class Notes</a:t>
            </a:r>
          </a:p>
          <a:p>
            <a:pPr marL="0" indent="0" defTabSz="457200" eaLnBrk="1" hangingPunct="1">
              <a:lnSpc>
                <a:spcPct val="80000"/>
              </a:lnSpc>
              <a:buNone/>
            </a:pPr>
            <a:r>
              <a:rPr lang="en-US" sz="1700" dirty="0"/>
              <a:t>	</a:t>
            </a:r>
            <a:r>
              <a:rPr lang="en-US" sz="1700" dirty="0" smtClean="0"/>
              <a:t>- </a:t>
            </a:r>
            <a:r>
              <a:rPr lang="en-US" sz="1800" dirty="0" smtClean="0"/>
              <a:t>Work with Class Secretary for submission dates</a:t>
            </a:r>
          </a:p>
          <a:p>
            <a:pPr marL="0" indent="0" defTabSz="457200" eaLnBrk="1" hangingPunct="1">
              <a:lnSpc>
                <a:spcPct val="80000"/>
              </a:lnSpc>
              <a:buNone/>
            </a:pPr>
            <a:r>
              <a:rPr lang="en-US" sz="1800" dirty="0"/>
              <a:t>	</a:t>
            </a:r>
            <a:r>
              <a:rPr lang="en-US" sz="1800" dirty="0" smtClean="0"/>
              <a:t>- Make quote personal and exciting, include goals</a:t>
            </a:r>
          </a:p>
          <a:p>
            <a:pPr marL="0" indent="0" defTabSz="457200" eaLnBrk="1" hangingPunct="1">
              <a:lnSpc>
                <a:spcPct val="80000"/>
              </a:lnSpc>
              <a:buNone/>
            </a:pPr>
            <a:endParaRPr lang="en-US" sz="1000" dirty="0"/>
          </a:p>
          <a:p>
            <a:pPr defTabSz="457200" eaLnBrk="1" hangingPunct="1">
              <a:lnSpc>
                <a:spcPct val="80000"/>
              </a:lnSpc>
              <a:buFont typeface="Arial" panose="020B0604020202020204" pitchFamily="34" charset="0"/>
              <a:buChar char="•"/>
            </a:pPr>
            <a:r>
              <a:rPr lang="en-US" sz="2400" b="1" dirty="0" smtClean="0"/>
              <a:t>Website</a:t>
            </a:r>
          </a:p>
          <a:p>
            <a:pPr marL="0" indent="0" defTabSz="457200" eaLnBrk="1" hangingPunct="1">
              <a:lnSpc>
                <a:spcPct val="80000"/>
              </a:lnSpc>
              <a:buNone/>
            </a:pPr>
            <a:r>
              <a:rPr lang="en-US" sz="1700" dirty="0"/>
              <a:t>	</a:t>
            </a:r>
            <a:r>
              <a:rPr lang="en-US" sz="1700" dirty="0" smtClean="0"/>
              <a:t>- </a:t>
            </a:r>
            <a:r>
              <a:rPr lang="en-US" sz="1800" dirty="0" smtClean="0"/>
              <a:t>Create BTS page on class website</a:t>
            </a:r>
          </a:p>
          <a:p>
            <a:pPr marL="0" indent="0" defTabSz="457200" eaLnBrk="1" hangingPunct="1">
              <a:lnSpc>
                <a:spcPct val="80000"/>
              </a:lnSpc>
              <a:buNone/>
            </a:pPr>
            <a:r>
              <a:rPr lang="en-US" sz="1800" dirty="0"/>
              <a:t>	</a:t>
            </a:r>
            <a:r>
              <a:rPr lang="en-US" sz="1800" dirty="0" smtClean="0"/>
              <a:t>- Include photo, personal statement, goal, contact info, and class BTS listing</a:t>
            </a:r>
          </a:p>
          <a:p>
            <a:pPr marL="0" indent="0" defTabSz="457200" eaLnBrk="1" hangingPunct="1">
              <a:lnSpc>
                <a:spcPct val="80000"/>
              </a:lnSpc>
              <a:buNone/>
            </a:pPr>
            <a:r>
              <a:rPr lang="en-US" sz="1800" dirty="0"/>
              <a:t>	</a:t>
            </a:r>
            <a:r>
              <a:rPr lang="en-US" sz="1800" dirty="0" smtClean="0"/>
              <a:t>- Keep updated</a:t>
            </a:r>
          </a:p>
          <a:p>
            <a:pPr marL="0" indent="0" defTabSz="457200" eaLnBrk="1" hangingPunct="1">
              <a:lnSpc>
                <a:spcPct val="80000"/>
              </a:lnSpc>
              <a:buNone/>
            </a:pPr>
            <a:endParaRPr lang="en-US" sz="1000" dirty="0"/>
          </a:p>
          <a:p>
            <a:pPr defTabSz="457200" eaLnBrk="1" hangingPunct="1">
              <a:lnSpc>
                <a:spcPct val="80000"/>
              </a:lnSpc>
              <a:buFont typeface="Arial" panose="020B0604020202020204" pitchFamily="34" charset="0"/>
              <a:buChar char="•"/>
            </a:pPr>
            <a:r>
              <a:rPr lang="en-US" sz="2400" b="1" dirty="0" smtClean="0"/>
              <a:t>Facebook</a:t>
            </a:r>
          </a:p>
          <a:p>
            <a:pPr marL="0" indent="0" defTabSz="457200" eaLnBrk="1" hangingPunct="1">
              <a:lnSpc>
                <a:spcPct val="80000"/>
              </a:lnSpc>
              <a:buNone/>
            </a:pPr>
            <a:r>
              <a:rPr lang="en-US" sz="1700" dirty="0" smtClean="0"/>
              <a:t>	- </a:t>
            </a:r>
            <a:r>
              <a:rPr lang="en-US" sz="1800" dirty="0" smtClean="0"/>
              <a:t>Update with new members, photo, brief testimonial, link to class website</a:t>
            </a:r>
          </a:p>
          <a:p>
            <a:pPr marL="0" indent="0" defTabSz="457200" eaLnBrk="1" hangingPunct="1">
              <a:lnSpc>
                <a:spcPct val="80000"/>
              </a:lnSpc>
              <a:buNone/>
            </a:pPr>
            <a:endParaRPr lang="en-US" sz="1000" dirty="0"/>
          </a:p>
          <a:p>
            <a:pPr defTabSz="457200" eaLnBrk="1" hangingPunct="1">
              <a:lnSpc>
                <a:spcPct val="80000"/>
              </a:lnSpc>
            </a:pPr>
            <a:r>
              <a:rPr lang="en-US" sz="2400" b="1" dirty="0" smtClean="0"/>
              <a:t>Daily D</a:t>
            </a:r>
          </a:p>
          <a:p>
            <a:pPr marL="0" indent="0" defTabSz="457200" eaLnBrk="1" hangingPunct="1">
              <a:lnSpc>
                <a:spcPct val="80000"/>
              </a:lnSpc>
              <a:buNone/>
            </a:pPr>
            <a:r>
              <a:rPr lang="en-US" sz="1700" dirty="0" smtClean="0"/>
              <a:t>	- </a:t>
            </a:r>
            <a:r>
              <a:rPr lang="en-US" sz="1800" dirty="0" smtClean="0"/>
              <a:t>Work with Head Agents and DCF Class Manager</a:t>
            </a:r>
          </a:p>
          <a:p>
            <a:pPr marL="0" indent="0" defTabSz="457200" eaLnBrk="1" hangingPunct="1">
              <a:lnSpc>
                <a:spcPct val="80000"/>
              </a:lnSpc>
              <a:buNone/>
            </a:pPr>
            <a:r>
              <a:rPr lang="en-US" sz="1700" dirty="0" smtClean="0"/>
              <a:t> </a:t>
            </a:r>
            <a:r>
              <a:rPr lang="en-US" sz="1700" dirty="0"/>
              <a:t>	</a:t>
            </a:r>
            <a:endParaRPr lang="en-US" sz="1700" dirty="0" smtClean="0"/>
          </a:p>
        </p:txBody>
      </p:sp>
    </p:spTree>
    <p:extLst>
      <p:ext uri="{BB962C8B-B14F-4D97-AF65-F5344CB8AC3E}">
        <p14:creationId xmlns:p14="http://schemas.microsoft.com/office/powerpoint/2010/main" val="1316491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10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10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animEffect transition="in" filter="fade">
                                      <p:cBhvr>
                                        <p:cTn id="27" dur="1000"/>
                                        <p:tgtEl>
                                          <p:spTgt spid="3">
                                            <p:txEl>
                                              <p:pRg st="9" end="9"/>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10" end="10"/>
                                            </p:txEl>
                                          </p:spTgt>
                                        </p:tgtEl>
                                        <p:attrNameLst>
                                          <p:attrName>style.visibility</p:attrName>
                                        </p:attrNameLst>
                                      </p:cBhvr>
                                      <p:to>
                                        <p:strVal val="visible"/>
                                      </p:to>
                                    </p:set>
                                    <p:animEffect transition="in" filter="fade">
                                      <p:cBhvr>
                                        <p:cTn id="32" dur="1000"/>
                                        <p:tgtEl>
                                          <p:spTgt spid="3">
                                            <p:txEl>
                                              <p:pRg st="10" end="1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11" end="11"/>
                                            </p:txEl>
                                          </p:spTgt>
                                        </p:tgtEl>
                                        <p:attrNameLst>
                                          <p:attrName>style.visibility</p:attrName>
                                        </p:attrNameLst>
                                      </p:cBhvr>
                                      <p:to>
                                        <p:strVal val="visible"/>
                                      </p:to>
                                    </p:set>
                                    <p:animEffect transition="in" filter="fade">
                                      <p:cBhvr>
                                        <p:cTn id="37" dur="1000"/>
                                        <p:tgtEl>
                                          <p:spTgt spid="3">
                                            <p:txEl>
                                              <p:pRg st="11" end="1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14" end="14"/>
                                            </p:txEl>
                                          </p:spTgt>
                                        </p:tgtEl>
                                        <p:attrNameLst>
                                          <p:attrName>style.visibility</p:attrName>
                                        </p:attrNameLst>
                                      </p:cBhvr>
                                      <p:to>
                                        <p:strVal val="visible"/>
                                      </p:to>
                                    </p:set>
                                    <p:animEffect transition="in" filter="fade">
                                      <p:cBhvr>
                                        <p:cTn id="42" dur="1000"/>
                                        <p:tgtEl>
                                          <p:spTgt spid="3">
                                            <p:txEl>
                                              <p:pRg st="14" end="1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17" end="17"/>
                                            </p:txEl>
                                          </p:spTgt>
                                        </p:tgtEl>
                                        <p:attrNameLst>
                                          <p:attrName>style.visibility</p:attrName>
                                        </p:attrNameLst>
                                      </p:cBhvr>
                                      <p:to>
                                        <p:strVal val="visible"/>
                                      </p:to>
                                    </p:set>
                                    <p:animEffect transition="in" filter="fade">
                                      <p:cBhvr>
                                        <p:cTn id="47" dur="1000"/>
                                        <p:tgtEl>
                                          <p:spTgt spid="3">
                                            <p:txEl>
                                              <p:pRg st="17" end="1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
                                            <p:txEl>
                                              <p:pRg st="18" end="18"/>
                                            </p:txEl>
                                          </p:spTgt>
                                        </p:tgtEl>
                                        <p:attrNameLst>
                                          <p:attrName>style.visibility</p:attrName>
                                        </p:attrNameLst>
                                      </p:cBhvr>
                                      <p:to>
                                        <p:strVal val="visible"/>
                                      </p:to>
                                    </p:set>
                                    <p:animEffect transition="in" filter="fade">
                                      <p:cBhvr>
                                        <p:cTn id="52" dur="1000"/>
                                        <p:tgtEl>
                                          <p:spTgt spid="3">
                                            <p:txEl>
                                              <p:pRg st="18" end="1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p:cNvSpPr>
          <p:nvPr>
            <p:ph type="title"/>
          </p:nvPr>
        </p:nvSpPr>
        <p:spPr/>
        <p:txBody>
          <a:bodyPr/>
          <a:lstStyle/>
          <a:p>
            <a:r>
              <a:rPr lang="en-US" dirty="0" smtClean="0">
                <a:solidFill>
                  <a:srgbClr val="FFFFFF"/>
                </a:solidFill>
              </a:rPr>
              <a:t>New Gift Planning Chairs</a:t>
            </a:r>
          </a:p>
        </p:txBody>
      </p:sp>
      <p:sp>
        <p:nvSpPr>
          <p:cNvPr id="19458" name="Rectangle 3"/>
          <p:cNvSpPr>
            <a:spLocks noGrp="1"/>
          </p:cNvSpPr>
          <p:nvPr>
            <p:ph type="body" idx="1"/>
          </p:nvPr>
        </p:nvSpPr>
        <p:spPr>
          <a:xfrm>
            <a:off x="457200" y="1676400"/>
            <a:ext cx="8229600" cy="5135563"/>
          </a:xfrm>
        </p:spPr>
        <p:txBody>
          <a:bodyPr/>
          <a:lstStyle/>
          <a:p>
            <a:pPr algn="ctr">
              <a:buFont typeface="Arial" charset="0"/>
              <a:buNone/>
            </a:pPr>
            <a:r>
              <a:rPr lang="en-US" dirty="0" smtClean="0"/>
              <a:t>  </a:t>
            </a:r>
            <a:r>
              <a:rPr lang="en-US" b="1" dirty="0" smtClean="0"/>
              <a:t>Class of 1965</a:t>
            </a:r>
          </a:p>
          <a:p>
            <a:pPr algn="ctr">
              <a:buFont typeface="Arial" charset="0"/>
              <a:buNone/>
            </a:pPr>
            <a:r>
              <a:rPr lang="en-US" dirty="0" smtClean="0"/>
              <a:t>William O. Webster, Jr.</a:t>
            </a:r>
          </a:p>
          <a:p>
            <a:pPr algn="ctr">
              <a:buFont typeface="Arial" charset="0"/>
              <a:buNone/>
            </a:pPr>
            <a:endParaRPr lang="en-US" sz="1200" dirty="0" smtClean="0"/>
          </a:p>
          <a:p>
            <a:pPr algn="ctr">
              <a:buFont typeface="Arial" charset="0"/>
              <a:buNone/>
            </a:pPr>
            <a:r>
              <a:rPr lang="en-US" b="1" dirty="0" smtClean="0"/>
              <a:t>Class of 1979</a:t>
            </a:r>
          </a:p>
          <a:p>
            <a:pPr algn="ctr">
              <a:buFont typeface="Arial" charset="0"/>
              <a:buNone/>
            </a:pPr>
            <a:r>
              <a:rPr lang="en-US" dirty="0" smtClean="0"/>
              <a:t>George S. Stone</a:t>
            </a:r>
          </a:p>
          <a:p>
            <a:pPr algn="ctr">
              <a:buFont typeface="Arial" charset="0"/>
              <a:buNone/>
            </a:pPr>
            <a:endParaRPr lang="en-US" sz="1200" dirty="0"/>
          </a:p>
          <a:p>
            <a:pPr algn="ctr">
              <a:buFont typeface="Arial" charset="0"/>
              <a:buNone/>
            </a:pPr>
            <a:r>
              <a:rPr lang="en-US" b="1" dirty="0" smtClean="0"/>
              <a:t>Class of 1982</a:t>
            </a:r>
          </a:p>
          <a:p>
            <a:pPr algn="ctr">
              <a:buFont typeface="Arial" charset="0"/>
              <a:buNone/>
            </a:pPr>
            <a:r>
              <a:rPr lang="en-US" dirty="0" smtClean="0"/>
              <a:t>Albert E. Dotson, Jr.</a:t>
            </a:r>
          </a:p>
          <a:p>
            <a:pPr algn="ctr">
              <a:buFont typeface="Arial" charset="0"/>
              <a:buNone/>
            </a:pPr>
            <a:r>
              <a:rPr lang="en-US" dirty="0" smtClean="0"/>
              <a:t>Sarah (Sally) Gaines McCoy </a:t>
            </a:r>
          </a:p>
          <a:p>
            <a:pPr algn="ctr">
              <a:buFont typeface="Arial" charset="0"/>
              <a:buNone/>
            </a:pPr>
            <a:r>
              <a:rPr lang="en-US" dirty="0" smtClean="0"/>
              <a:t>Ralph McDevitt III</a:t>
            </a:r>
          </a:p>
          <a:p>
            <a:pPr algn="ctr">
              <a:buFont typeface="Arial" charset="0"/>
              <a:buNone/>
            </a:pPr>
            <a:endParaRPr lang="en-US" dirty="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dirty="0" smtClean="0">
                <a:solidFill>
                  <a:schemeClr val="accent5"/>
                </a:solidFill>
              </a:rPr>
              <a:t>Targeted Efforts</a:t>
            </a:r>
            <a:endParaRPr lang="en-US" dirty="0">
              <a:solidFill>
                <a:schemeClr val="accent5"/>
              </a:solidFill>
            </a:endParaRPr>
          </a:p>
        </p:txBody>
      </p:sp>
      <p:sp>
        <p:nvSpPr>
          <p:cNvPr id="3" name="Content Placeholder 2"/>
          <p:cNvSpPr>
            <a:spLocks noGrp="1"/>
          </p:cNvSpPr>
          <p:nvPr>
            <p:ph idx="1"/>
          </p:nvPr>
        </p:nvSpPr>
        <p:spPr>
          <a:xfrm>
            <a:off x="304800" y="1752600"/>
            <a:ext cx="8382000" cy="5105400"/>
          </a:xfrm>
        </p:spPr>
        <p:txBody>
          <a:bodyPr/>
          <a:lstStyle/>
          <a:p>
            <a:pPr eaLnBrk="1" hangingPunct="1">
              <a:lnSpc>
                <a:spcPct val="80000"/>
              </a:lnSpc>
              <a:buFont typeface="Arial" panose="020B0604020202020204" pitchFamily="34" charset="0"/>
              <a:buChar char="•"/>
            </a:pPr>
            <a:r>
              <a:rPr lang="en-US" sz="2400" b="1" dirty="0" smtClean="0"/>
              <a:t>Class Officers/Executive Committee; “Lead by Example”</a:t>
            </a:r>
          </a:p>
          <a:p>
            <a:pPr marL="0" indent="0" defTabSz="457200" eaLnBrk="1" hangingPunct="1">
              <a:lnSpc>
                <a:spcPct val="80000"/>
              </a:lnSpc>
              <a:buNone/>
            </a:pPr>
            <a:r>
              <a:rPr lang="en-US" sz="1700" dirty="0" smtClean="0"/>
              <a:t>	- Personal email, letter, or phone call</a:t>
            </a:r>
          </a:p>
          <a:p>
            <a:pPr marL="0" indent="0" defTabSz="457200" eaLnBrk="1" hangingPunct="1">
              <a:lnSpc>
                <a:spcPct val="80000"/>
              </a:lnSpc>
              <a:buNone/>
            </a:pPr>
            <a:r>
              <a:rPr lang="en-US" sz="1700" dirty="0"/>
              <a:t>	</a:t>
            </a:r>
            <a:r>
              <a:rPr lang="en-US" sz="1700" dirty="0" smtClean="0"/>
              <a:t>- Participate in class leadership calls</a:t>
            </a:r>
          </a:p>
          <a:p>
            <a:pPr marL="0" indent="0" defTabSz="457200" eaLnBrk="1" hangingPunct="1">
              <a:lnSpc>
                <a:spcPct val="80000"/>
              </a:lnSpc>
              <a:buNone/>
            </a:pPr>
            <a:r>
              <a:rPr lang="en-US" sz="1700" dirty="0"/>
              <a:t>	</a:t>
            </a:r>
            <a:r>
              <a:rPr lang="en-US" sz="1700" dirty="0" smtClean="0"/>
              <a:t>- FOLLOW UP!</a:t>
            </a:r>
          </a:p>
          <a:p>
            <a:pPr marL="0" indent="0" defTabSz="457200" eaLnBrk="1" hangingPunct="1">
              <a:lnSpc>
                <a:spcPct val="80000"/>
              </a:lnSpc>
              <a:buNone/>
            </a:pPr>
            <a:endParaRPr lang="en-US" sz="1000" dirty="0"/>
          </a:p>
          <a:p>
            <a:pPr defTabSz="457200" eaLnBrk="1" hangingPunct="1">
              <a:lnSpc>
                <a:spcPct val="80000"/>
              </a:lnSpc>
              <a:buFont typeface="Arial" panose="020B0604020202020204" pitchFamily="34" charset="0"/>
              <a:buChar char="•"/>
            </a:pPr>
            <a:r>
              <a:rPr lang="en-US" sz="2400" b="1" dirty="0" smtClean="0"/>
              <a:t>Top Donors</a:t>
            </a:r>
          </a:p>
          <a:p>
            <a:pPr marL="0" indent="0" defTabSz="457200" eaLnBrk="1" hangingPunct="1">
              <a:lnSpc>
                <a:spcPct val="80000"/>
              </a:lnSpc>
              <a:buNone/>
            </a:pPr>
            <a:r>
              <a:rPr lang="en-US" sz="1700" dirty="0"/>
              <a:t>	</a:t>
            </a:r>
            <a:r>
              <a:rPr lang="en-US" sz="1700" dirty="0" smtClean="0"/>
              <a:t>- Work with Head Agent – Comprehensive Ask </a:t>
            </a:r>
          </a:p>
          <a:p>
            <a:pPr marL="0" indent="0" defTabSz="457200" eaLnBrk="1" hangingPunct="1">
              <a:lnSpc>
                <a:spcPct val="80000"/>
              </a:lnSpc>
              <a:buNone/>
            </a:pPr>
            <a:r>
              <a:rPr lang="en-US" sz="1700" dirty="0"/>
              <a:t>	</a:t>
            </a:r>
            <a:r>
              <a:rPr lang="en-US" sz="1700" dirty="0" smtClean="0"/>
              <a:t>- Most likely already have Dartmouth in estate plans</a:t>
            </a:r>
          </a:p>
          <a:p>
            <a:pPr marL="0" indent="0" defTabSz="457200" eaLnBrk="1" hangingPunct="1">
              <a:lnSpc>
                <a:spcPct val="80000"/>
              </a:lnSpc>
              <a:buNone/>
            </a:pPr>
            <a:r>
              <a:rPr lang="en-US" sz="1700" dirty="0"/>
              <a:t>	</a:t>
            </a:r>
            <a:r>
              <a:rPr lang="en-US" sz="1700" dirty="0" smtClean="0"/>
              <a:t>- Letter with personal note</a:t>
            </a:r>
          </a:p>
          <a:p>
            <a:pPr marL="0" indent="0" defTabSz="457200" eaLnBrk="1" hangingPunct="1">
              <a:lnSpc>
                <a:spcPct val="80000"/>
              </a:lnSpc>
              <a:buNone/>
            </a:pPr>
            <a:r>
              <a:rPr lang="en-US" sz="1700" dirty="0"/>
              <a:t>	</a:t>
            </a:r>
            <a:r>
              <a:rPr lang="en-US" sz="1700" dirty="0" smtClean="0"/>
              <a:t>- FOLLOW UP!</a:t>
            </a:r>
          </a:p>
          <a:p>
            <a:pPr marL="0" indent="0" defTabSz="457200" eaLnBrk="1" hangingPunct="1">
              <a:lnSpc>
                <a:spcPct val="80000"/>
              </a:lnSpc>
              <a:buNone/>
            </a:pPr>
            <a:endParaRPr lang="en-US" sz="1000" dirty="0"/>
          </a:p>
          <a:p>
            <a:pPr defTabSz="457200" eaLnBrk="1" hangingPunct="1">
              <a:lnSpc>
                <a:spcPct val="80000"/>
              </a:lnSpc>
              <a:buFont typeface="Arial" panose="020B0604020202020204" pitchFamily="34" charset="0"/>
              <a:buChar char="•"/>
            </a:pPr>
            <a:r>
              <a:rPr lang="en-US" sz="2400" b="1" dirty="0" smtClean="0"/>
              <a:t>Consistent DCF Givers</a:t>
            </a:r>
          </a:p>
          <a:p>
            <a:pPr marL="0" indent="0" defTabSz="457200" eaLnBrk="1" hangingPunct="1">
              <a:lnSpc>
                <a:spcPct val="80000"/>
              </a:lnSpc>
              <a:buNone/>
            </a:pPr>
            <a:r>
              <a:rPr lang="en-US" sz="1700" dirty="0"/>
              <a:t>	</a:t>
            </a:r>
            <a:r>
              <a:rPr lang="en-US" sz="1700" dirty="0" smtClean="0"/>
              <a:t>- Majority of current BTS members</a:t>
            </a:r>
          </a:p>
          <a:p>
            <a:pPr marL="0" indent="0" defTabSz="457200" eaLnBrk="1" hangingPunct="1">
              <a:lnSpc>
                <a:spcPct val="80000"/>
              </a:lnSpc>
              <a:buNone/>
            </a:pPr>
            <a:r>
              <a:rPr lang="en-US" sz="1700" dirty="0"/>
              <a:t>	</a:t>
            </a:r>
            <a:r>
              <a:rPr lang="en-US" sz="1700" dirty="0" smtClean="0"/>
              <a:t>- Giving Today, Keep Giving Tomorrow</a:t>
            </a:r>
          </a:p>
          <a:p>
            <a:pPr marL="0" indent="0" defTabSz="457200" eaLnBrk="1" hangingPunct="1">
              <a:lnSpc>
                <a:spcPct val="80000"/>
              </a:lnSpc>
              <a:buNone/>
            </a:pPr>
            <a:r>
              <a:rPr lang="en-US" sz="1700" dirty="0"/>
              <a:t>	</a:t>
            </a:r>
            <a:r>
              <a:rPr lang="en-US" sz="1700" dirty="0" smtClean="0"/>
              <a:t>- FOLLOW UP!</a:t>
            </a:r>
          </a:p>
          <a:p>
            <a:pPr marL="0" indent="0" defTabSz="457200" eaLnBrk="1" hangingPunct="1">
              <a:lnSpc>
                <a:spcPct val="80000"/>
              </a:lnSpc>
              <a:buNone/>
            </a:pPr>
            <a:endParaRPr lang="en-US" sz="1000" dirty="0"/>
          </a:p>
          <a:p>
            <a:pPr defTabSz="457200" eaLnBrk="1" hangingPunct="1">
              <a:lnSpc>
                <a:spcPct val="80000"/>
              </a:lnSpc>
              <a:buFont typeface="Arial" panose="020B0604020202020204" pitchFamily="34" charset="0"/>
              <a:buChar char="•"/>
            </a:pPr>
            <a:r>
              <a:rPr lang="en-US" sz="2400" b="1" dirty="0" smtClean="0"/>
              <a:t>Smaller, Defined Prospects</a:t>
            </a:r>
          </a:p>
          <a:p>
            <a:pPr marL="0" indent="0" defTabSz="457200" eaLnBrk="1" hangingPunct="1">
              <a:lnSpc>
                <a:spcPct val="80000"/>
              </a:lnSpc>
              <a:buNone/>
            </a:pPr>
            <a:r>
              <a:rPr lang="en-US" sz="1700" dirty="0" smtClean="0"/>
              <a:t>	- Life Income Plans, Undocumented, Couples, Legacy, Profession, Affinity</a:t>
            </a:r>
          </a:p>
          <a:p>
            <a:pPr marL="0" indent="0" defTabSz="457200" eaLnBrk="1" hangingPunct="1">
              <a:lnSpc>
                <a:spcPct val="80000"/>
              </a:lnSpc>
              <a:buNone/>
            </a:pPr>
            <a:r>
              <a:rPr lang="en-US" sz="1700" dirty="0"/>
              <a:t>	</a:t>
            </a:r>
            <a:r>
              <a:rPr lang="en-US" sz="1700" dirty="0" smtClean="0"/>
              <a:t>- FOLLOW UP!</a:t>
            </a:r>
          </a:p>
          <a:p>
            <a:pPr marL="0" indent="0" defTabSz="457200" eaLnBrk="1" hangingPunct="1">
              <a:lnSpc>
                <a:spcPct val="80000"/>
              </a:lnSpc>
              <a:buNone/>
            </a:pPr>
            <a:endParaRPr lang="en-US" sz="1700" dirty="0"/>
          </a:p>
        </p:txBody>
      </p:sp>
    </p:spTree>
    <p:extLst>
      <p:ext uri="{BB962C8B-B14F-4D97-AF65-F5344CB8AC3E}">
        <p14:creationId xmlns:p14="http://schemas.microsoft.com/office/powerpoint/2010/main" val="3843462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1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10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1000"/>
                                        <p:tgtEl>
                                          <p:spTgt spid="3">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fade">
                                      <p:cBhvr>
                                        <p:cTn id="32" dur="1000"/>
                                        <p:tgtEl>
                                          <p:spTgt spid="3">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Effect transition="in" filter="fade">
                                      <p:cBhvr>
                                        <p:cTn id="37" dur="1000"/>
                                        <p:tgtEl>
                                          <p:spTgt spid="3">
                                            <p:txEl>
                                              <p:pRg st="9" end="9"/>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12" end="12"/>
                                            </p:txEl>
                                          </p:spTgt>
                                        </p:tgtEl>
                                        <p:attrNameLst>
                                          <p:attrName>style.visibility</p:attrName>
                                        </p:attrNameLst>
                                      </p:cBhvr>
                                      <p:to>
                                        <p:strVal val="visible"/>
                                      </p:to>
                                    </p:set>
                                    <p:animEffect transition="in" filter="fade">
                                      <p:cBhvr>
                                        <p:cTn id="42" dur="1000"/>
                                        <p:tgtEl>
                                          <p:spTgt spid="3">
                                            <p:txEl>
                                              <p:pRg st="12" end="1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13" end="13"/>
                                            </p:txEl>
                                          </p:spTgt>
                                        </p:tgtEl>
                                        <p:attrNameLst>
                                          <p:attrName>style.visibility</p:attrName>
                                        </p:attrNameLst>
                                      </p:cBhvr>
                                      <p:to>
                                        <p:strVal val="visible"/>
                                      </p:to>
                                    </p:set>
                                    <p:animEffect transition="in" filter="fade">
                                      <p:cBhvr>
                                        <p:cTn id="47" dur="1000"/>
                                        <p:tgtEl>
                                          <p:spTgt spid="3">
                                            <p:txEl>
                                              <p:pRg st="13" end="13"/>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
                                            <p:txEl>
                                              <p:pRg st="14" end="14"/>
                                            </p:txEl>
                                          </p:spTgt>
                                        </p:tgtEl>
                                        <p:attrNameLst>
                                          <p:attrName>style.visibility</p:attrName>
                                        </p:attrNameLst>
                                      </p:cBhvr>
                                      <p:to>
                                        <p:strVal val="visible"/>
                                      </p:to>
                                    </p:set>
                                    <p:animEffect transition="in" filter="fade">
                                      <p:cBhvr>
                                        <p:cTn id="52" dur="1000"/>
                                        <p:tgtEl>
                                          <p:spTgt spid="3">
                                            <p:txEl>
                                              <p:pRg st="14" end="14"/>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3">
                                            <p:txEl>
                                              <p:pRg st="17" end="17"/>
                                            </p:txEl>
                                          </p:spTgt>
                                        </p:tgtEl>
                                        <p:attrNameLst>
                                          <p:attrName>style.visibility</p:attrName>
                                        </p:attrNameLst>
                                      </p:cBhvr>
                                      <p:to>
                                        <p:strVal val="visible"/>
                                      </p:to>
                                    </p:set>
                                    <p:animEffect transition="in" filter="fade">
                                      <p:cBhvr>
                                        <p:cTn id="57" dur="1000"/>
                                        <p:tgtEl>
                                          <p:spTgt spid="3">
                                            <p:txEl>
                                              <p:pRg st="17" end="17"/>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3">
                                            <p:txEl>
                                              <p:pRg st="18" end="18"/>
                                            </p:txEl>
                                          </p:spTgt>
                                        </p:tgtEl>
                                        <p:attrNameLst>
                                          <p:attrName>style.visibility</p:attrName>
                                        </p:attrNameLst>
                                      </p:cBhvr>
                                      <p:to>
                                        <p:strVal val="visible"/>
                                      </p:to>
                                    </p:set>
                                    <p:animEffect transition="in" filter="fade">
                                      <p:cBhvr>
                                        <p:cTn id="62" dur="1000"/>
                                        <p:tgtEl>
                                          <p:spTgt spid="3">
                                            <p:txEl>
                                              <p:pRg st="18" end="1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6200"/>
            <a:ext cx="9160571" cy="7239000"/>
          </a:xfrm>
          <a:prstGeom prst="rect">
            <a:avLst/>
          </a:prstGeom>
        </p:spPr>
      </p:pic>
      <p:sp>
        <p:nvSpPr>
          <p:cNvPr id="6" name="Rectangle 5"/>
          <p:cNvSpPr/>
          <p:nvPr/>
        </p:nvSpPr>
        <p:spPr>
          <a:xfrm>
            <a:off x="0" y="169277"/>
            <a:ext cx="9144000" cy="1200329"/>
          </a:xfrm>
          <a:prstGeom prst="rect">
            <a:avLst/>
          </a:prstGeom>
          <a:solidFill>
            <a:schemeClr val="tx2"/>
          </a:solidFill>
        </p:spPr>
        <p:txBody>
          <a:bodyPr wrap="square" lIns="91440" tIns="45720" rIns="91440" bIns="45720" anchor="ctr">
            <a:spAutoFit/>
          </a:bodyPr>
          <a:lstStyle/>
          <a:p>
            <a:pPr algn="ctr"/>
            <a:r>
              <a:rPr lang="en-US" sz="7200" b="1" spc="50" dirty="0" smtClean="0">
                <a:ln w="9525" cmpd="sng">
                  <a:solidFill>
                    <a:schemeClr val="accent1"/>
                  </a:solidFill>
                  <a:prstDash val="solid"/>
                </a:ln>
                <a:solidFill>
                  <a:srgbClr val="70AD47">
                    <a:tint val="1000"/>
                  </a:srgbClr>
                </a:solidFill>
                <a:effectLst>
                  <a:glow rad="38100">
                    <a:schemeClr val="accent1">
                      <a:alpha val="40000"/>
                    </a:schemeClr>
                  </a:glow>
                </a:effectLst>
              </a:rPr>
              <a:t>Follow Up Leads to</a:t>
            </a:r>
            <a:endParaRPr lang="en-US" sz="7200"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9" name="TextBox 8"/>
          <p:cNvSpPr txBox="1"/>
          <p:nvPr/>
        </p:nvSpPr>
        <p:spPr>
          <a:xfrm>
            <a:off x="-1" y="6858000"/>
            <a:ext cx="9160571" cy="369332"/>
          </a:xfrm>
          <a:prstGeom prst="rect">
            <a:avLst/>
          </a:prstGeom>
          <a:solidFill>
            <a:schemeClr val="tx2"/>
          </a:solidFill>
        </p:spPr>
        <p:txBody>
          <a:bodyPr wrap="square" rtlCol="0">
            <a:spAutoFit/>
          </a:bodyPr>
          <a:lstStyle/>
          <a:p>
            <a:endParaRPr lang="en-US" dirty="0"/>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52800" y="5637966"/>
            <a:ext cx="1081088" cy="1081088"/>
          </a:xfrm>
          <a:prstGeom prst="rect">
            <a:avLst/>
          </a:prstGeom>
          <a:scene3d>
            <a:camera prst="perspectiveContrastingRightFacing"/>
            <a:lightRig rig="threePt" dir="t"/>
          </a:scene3d>
        </p:spPr>
      </p:pic>
    </p:spTree>
    <p:extLst>
      <p:ext uri="{BB962C8B-B14F-4D97-AF65-F5344CB8AC3E}">
        <p14:creationId xmlns:p14="http://schemas.microsoft.com/office/powerpoint/2010/main" val="207789569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25562"/>
          </a:xfrm>
        </p:spPr>
        <p:txBody>
          <a:bodyPr/>
          <a:lstStyle/>
          <a:p>
            <a:r>
              <a:rPr lang="en-US" dirty="0" smtClean="0">
                <a:solidFill>
                  <a:schemeClr val="accent5"/>
                </a:solidFill>
              </a:rPr>
              <a:t>History of the Bartlett Tower</a:t>
            </a:r>
            <a:endParaRPr lang="en-US" dirty="0">
              <a:solidFill>
                <a:schemeClr val="accent5"/>
              </a:solidFill>
            </a:endParaRPr>
          </a:p>
        </p:txBody>
      </p:sp>
      <p:pic>
        <p:nvPicPr>
          <p:cNvPr id="3" name="Picture 2"/>
          <p:cNvPicPr>
            <a:picLocks noChangeAspect="1"/>
          </p:cNvPicPr>
          <p:nvPr/>
        </p:nvPicPr>
        <p:blipFill>
          <a:blip r:embed="rId3"/>
          <a:stretch>
            <a:fillRect/>
          </a:stretch>
        </p:blipFill>
        <p:spPr>
          <a:xfrm>
            <a:off x="2863453" y="1981200"/>
            <a:ext cx="3417094" cy="4645461"/>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57191317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25562"/>
          </a:xfrm>
        </p:spPr>
        <p:txBody>
          <a:bodyPr/>
          <a:lstStyle/>
          <a:p>
            <a:r>
              <a:rPr lang="en-US" dirty="0" smtClean="0">
                <a:solidFill>
                  <a:schemeClr val="accent5"/>
                </a:solidFill>
              </a:rPr>
              <a:t>The Tower Through the Years</a:t>
            </a:r>
            <a:endParaRPr lang="en-US" dirty="0">
              <a:solidFill>
                <a:schemeClr val="accent5"/>
              </a:solidFill>
            </a:endParaRPr>
          </a:p>
        </p:txBody>
      </p:sp>
      <p:pic>
        <p:nvPicPr>
          <p:cNvPr id="4" name="Picture 3"/>
          <p:cNvPicPr>
            <a:picLocks noChangeAspect="1"/>
          </p:cNvPicPr>
          <p:nvPr/>
        </p:nvPicPr>
        <p:blipFill>
          <a:blip r:embed="rId3"/>
          <a:stretch>
            <a:fillRect/>
          </a:stretch>
        </p:blipFill>
        <p:spPr>
          <a:xfrm>
            <a:off x="214851" y="2971800"/>
            <a:ext cx="2223549" cy="3495675"/>
          </a:xfrm>
          <a:prstGeom prst="rect">
            <a:avLst/>
          </a:prstGeom>
          <a:ln w="88900" cap="sq" cmpd="thickThin">
            <a:solidFill>
              <a:srgbClr val="000000"/>
            </a:solidFill>
            <a:prstDash val="solid"/>
            <a:miter lim="800000"/>
          </a:ln>
          <a:effectLst>
            <a:innerShdw blurRad="76200">
              <a:srgbClr val="000000"/>
            </a:innerShdw>
          </a:effectLst>
        </p:spPr>
      </p:pic>
      <p:pic>
        <p:nvPicPr>
          <p:cNvPr id="6" name="Picture 5"/>
          <p:cNvPicPr>
            <a:picLocks noChangeAspect="1"/>
          </p:cNvPicPr>
          <p:nvPr/>
        </p:nvPicPr>
        <p:blipFill>
          <a:blip r:embed="rId4"/>
          <a:stretch>
            <a:fillRect/>
          </a:stretch>
        </p:blipFill>
        <p:spPr>
          <a:xfrm>
            <a:off x="2901462" y="1905000"/>
            <a:ext cx="2819400" cy="2626668"/>
          </a:xfrm>
          <a:prstGeom prst="rect">
            <a:avLst/>
          </a:prstGeom>
          <a:ln w="88900" cap="sq" cmpd="thickThin">
            <a:solidFill>
              <a:srgbClr val="000000"/>
            </a:solidFill>
            <a:prstDash val="solid"/>
            <a:miter lim="800000"/>
          </a:ln>
          <a:effectLst>
            <a:innerShdw blurRad="76200">
              <a:srgbClr val="000000"/>
            </a:innerShdw>
          </a:effec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72200" y="2886075"/>
            <a:ext cx="2686050" cy="3581400"/>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71395711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52401"/>
            <a:ext cx="7696200" cy="380999"/>
          </a:xfrm>
        </p:spPr>
        <p:txBody>
          <a:bodyPr/>
          <a:lstStyle/>
          <a:p>
            <a:r>
              <a:rPr lang="en-US" sz="3600" dirty="0" smtClean="0"/>
              <a:t>1979 Newsletter</a:t>
            </a:r>
            <a:endParaRPr lang="en-US" sz="3600" dirty="0"/>
          </a:p>
        </p:txBody>
      </p:sp>
      <p:pic>
        <p:nvPicPr>
          <p:cNvPr id="5" name="Content Placeholder 3"/>
          <p:cNvPicPr>
            <a:picLocks noChangeAspect="1"/>
          </p:cNvPicPr>
          <p:nvPr/>
        </p:nvPicPr>
        <p:blipFill>
          <a:blip r:embed="rId3"/>
          <a:stretch>
            <a:fillRect/>
          </a:stretch>
        </p:blipFill>
        <p:spPr bwMode="auto">
          <a:xfrm>
            <a:off x="2194964" y="685801"/>
            <a:ext cx="4906471" cy="61721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52401"/>
            <a:ext cx="7696200" cy="380999"/>
          </a:xfrm>
        </p:spPr>
        <p:txBody>
          <a:bodyPr/>
          <a:lstStyle/>
          <a:p>
            <a:r>
              <a:rPr lang="en-US" sz="3600" dirty="0" smtClean="0"/>
              <a:t>1985 Facebook Page</a:t>
            </a:r>
            <a:endParaRPr lang="en-US" sz="3600" dirty="0"/>
          </a:p>
        </p:txBody>
      </p:sp>
      <p:pic>
        <p:nvPicPr>
          <p:cNvPr id="4" name="Content Placeholder 3"/>
          <p:cNvPicPr>
            <a:picLocks/>
          </p:cNvPicPr>
          <p:nvPr/>
        </p:nvPicPr>
        <p:blipFill>
          <a:blip r:embed="rId3"/>
          <a:stretch>
            <a:fillRect/>
          </a:stretch>
        </p:blipFill>
        <p:spPr bwMode="auto">
          <a:xfrm>
            <a:off x="647700" y="990600"/>
            <a:ext cx="7924800" cy="5638800"/>
          </a:xfrm>
          <a:prstGeom prst="rect">
            <a:avLst/>
          </a:prstGeom>
          <a:noFill/>
          <a:ln w="9525">
            <a:noFill/>
            <a:miter lim="800000"/>
            <a:headEnd/>
            <a:tailEnd/>
          </a:ln>
        </p:spPr>
      </p:pic>
    </p:spTree>
    <p:extLst>
      <p:ext uri="{BB962C8B-B14F-4D97-AF65-F5344CB8AC3E}">
        <p14:creationId xmlns:p14="http://schemas.microsoft.com/office/powerpoint/2010/main" val="20657813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p:cNvSpPr>
          <p:nvPr>
            <p:ph type="title"/>
          </p:nvPr>
        </p:nvSpPr>
        <p:spPr/>
        <p:txBody>
          <a:bodyPr/>
          <a:lstStyle/>
          <a:p>
            <a:r>
              <a:rPr lang="en-US" dirty="0" smtClean="0">
                <a:solidFill>
                  <a:srgbClr val="FFFFFF"/>
                </a:solidFill>
              </a:rPr>
              <a:t>We Remember</a:t>
            </a:r>
          </a:p>
        </p:txBody>
      </p:sp>
      <p:sp>
        <p:nvSpPr>
          <p:cNvPr id="19458" name="Rectangle 3"/>
          <p:cNvSpPr>
            <a:spLocks noGrp="1"/>
          </p:cNvSpPr>
          <p:nvPr>
            <p:ph type="body" idx="1"/>
          </p:nvPr>
        </p:nvSpPr>
        <p:spPr>
          <a:xfrm>
            <a:off x="457200" y="1905000"/>
            <a:ext cx="8229600" cy="4525963"/>
          </a:xfrm>
        </p:spPr>
        <p:txBody>
          <a:bodyPr/>
          <a:lstStyle/>
          <a:p>
            <a:pPr algn="ctr">
              <a:buFont typeface="Arial" charset="0"/>
              <a:buNone/>
            </a:pPr>
            <a:r>
              <a:rPr lang="en-US" dirty="0" smtClean="0"/>
              <a:t>  </a:t>
            </a:r>
          </a:p>
          <a:p>
            <a:pPr algn="ctr">
              <a:buFont typeface="Arial" charset="0"/>
              <a:buNone/>
            </a:pPr>
            <a:endParaRPr lang="en-US" b="1" dirty="0"/>
          </a:p>
          <a:p>
            <a:pPr algn="ctr">
              <a:buFont typeface="Arial" charset="0"/>
              <a:buNone/>
            </a:pPr>
            <a:r>
              <a:rPr lang="en-US" b="1" dirty="0" smtClean="0"/>
              <a:t>Class of 1944</a:t>
            </a:r>
          </a:p>
          <a:p>
            <a:pPr algn="ctr">
              <a:buFont typeface="Arial" charset="0"/>
              <a:buNone/>
            </a:pPr>
            <a:r>
              <a:rPr lang="en-US" dirty="0" smtClean="0"/>
              <a:t>William B. Hale</a:t>
            </a:r>
          </a:p>
          <a:p>
            <a:pPr algn="ctr">
              <a:buFont typeface="Arial" charset="0"/>
              <a:buNone/>
            </a:pPr>
            <a:r>
              <a:rPr lang="en-US" dirty="0" smtClean="0"/>
              <a:t>Gift Planning Chair 2007 - 2015</a:t>
            </a:r>
            <a:endParaRPr lang="en-US" dirty="0"/>
          </a:p>
          <a:p>
            <a:pPr algn="ctr">
              <a:buFont typeface="Arial" charset="0"/>
              <a:buNone/>
            </a:pPr>
            <a:endParaRPr lang="en-US" dirty="0" smtClean="0"/>
          </a:p>
        </p:txBody>
      </p:sp>
    </p:spTree>
    <p:extLst>
      <p:ext uri="{BB962C8B-B14F-4D97-AF65-F5344CB8AC3E}">
        <p14:creationId xmlns:p14="http://schemas.microsoft.com/office/powerpoint/2010/main" val="23493599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86800" cy="1143000"/>
          </a:xfrm>
        </p:spPr>
        <p:txBody>
          <a:bodyPr/>
          <a:lstStyle/>
          <a:p>
            <a:pPr eaLnBrk="1" hangingPunct="1">
              <a:defRPr/>
            </a:pPr>
            <a:r>
              <a:rPr lang="en-US" sz="2800" dirty="0" smtClean="0">
                <a:solidFill>
                  <a:schemeClr val="accent5"/>
                </a:solidFill>
              </a:rPr>
              <a:t>The Ford Whelden ‘25 and Robert Kaiser ‘39 Award</a:t>
            </a:r>
            <a:endParaRPr lang="en-US" sz="2800" dirty="0">
              <a:solidFill>
                <a:schemeClr val="accent5"/>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7300" y="1828800"/>
            <a:ext cx="6629400" cy="4866024"/>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lang="en-US" dirty="0" smtClean="0">
                <a:solidFill>
                  <a:schemeClr val="accent5"/>
                </a:solidFill>
              </a:rPr>
              <a:t>Fiscal Year 2015 Results</a:t>
            </a:r>
            <a:endParaRPr lang="en-US" dirty="0">
              <a:solidFill>
                <a:schemeClr val="accent5"/>
              </a:solidFill>
            </a:endParaRPr>
          </a:p>
        </p:txBody>
      </p:sp>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265170" y="2133600"/>
            <a:ext cx="2613660" cy="3881106"/>
          </a:xfrm>
        </p:spPr>
      </p:pic>
    </p:spTree>
    <p:extLst>
      <p:ext uri="{BB962C8B-B14F-4D97-AF65-F5344CB8AC3E}">
        <p14:creationId xmlns:p14="http://schemas.microsoft.com/office/powerpoint/2010/main" val="2938196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repeatCount="indefinite"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8000"/>
                                        <p:tgtEl>
                                          <p:spTgt spid="5"/>
                                        </p:tgtEl>
                                      </p:cBhvr>
                                    </p:animEffect>
                                    <p:anim calcmode="lin" valueType="num">
                                      <p:cBhvr>
                                        <p:cTn id="8" dur="8000" fill="hold"/>
                                        <p:tgtEl>
                                          <p:spTgt spid="5"/>
                                        </p:tgtEl>
                                        <p:attrNameLst>
                                          <p:attrName>ppt_w</p:attrName>
                                        </p:attrNameLst>
                                      </p:cBhvr>
                                      <p:tavLst>
                                        <p:tav tm="0" fmla="#ppt_w*sin(2.5*pi*$)">
                                          <p:val>
                                            <p:fltVal val="0"/>
                                          </p:val>
                                        </p:tav>
                                        <p:tav tm="100000">
                                          <p:val>
                                            <p:fltVal val="1"/>
                                          </p:val>
                                        </p:tav>
                                      </p:tavLst>
                                    </p:anim>
                                    <p:anim calcmode="lin" valueType="num">
                                      <p:cBhvr>
                                        <p:cTn id="9" dur="8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5"/>
                </a:solidFill>
              </a:rPr>
              <a:t>Gift Planning Impact:</a:t>
            </a:r>
            <a:br>
              <a:rPr lang="en-US" dirty="0" smtClean="0">
                <a:solidFill>
                  <a:schemeClr val="accent5"/>
                </a:solidFill>
              </a:rPr>
            </a:br>
            <a:r>
              <a:rPr lang="en-US" dirty="0" smtClean="0">
                <a:solidFill>
                  <a:schemeClr val="accent5"/>
                </a:solidFill>
              </a:rPr>
              <a:t>FY15 vs FY14</a:t>
            </a:r>
            <a:endParaRPr lang="en-US" dirty="0">
              <a:solidFill>
                <a:schemeClr val="accent5"/>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71662567"/>
              </p:ext>
            </p:extLst>
          </p:nvPr>
        </p:nvGraphicFramePr>
        <p:xfrm>
          <a:off x="457200" y="2029936"/>
          <a:ext cx="8153400" cy="3666490"/>
        </p:xfrm>
        <a:graphic>
          <a:graphicData uri="http://schemas.openxmlformats.org/drawingml/2006/table">
            <a:tbl>
              <a:tblPr firstRow="1" bandRow="1">
                <a:tableStyleId>{5C22544A-7EE6-4342-B048-85BDC9FD1C3A}</a:tableStyleId>
              </a:tblPr>
              <a:tblGrid>
                <a:gridCol w="4495800"/>
                <a:gridCol w="1752600"/>
                <a:gridCol w="1905000"/>
              </a:tblGrid>
              <a:tr h="370840">
                <a:tc>
                  <a:txBody>
                    <a:bodyPr/>
                    <a:lstStyle/>
                    <a:p>
                      <a:pPr>
                        <a:lnSpc>
                          <a:spcPct val="107000"/>
                        </a:lnSpc>
                      </a:pPr>
                      <a:endParaRPr lang="en-US" sz="1200" dirty="0">
                        <a:effectLst/>
                        <a:latin typeface="Times New Roman" panose="02020603050405020304" pitchFamily="18" charset="0"/>
                        <a:cs typeface="Times New Roman" panose="02020603050405020304" pitchFamily="18" charset="0"/>
                      </a:endParaRPr>
                    </a:p>
                  </a:txBody>
                  <a:tcPr/>
                </a:tc>
                <a:tc>
                  <a:txBody>
                    <a:bodyPr/>
                    <a:lstStyle/>
                    <a:p>
                      <a:pPr marL="0" marR="0">
                        <a:lnSpc>
                          <a:spcPct val="107000"/>
                        </a:lnSpc>
                        <a:spcBef>
                          <a:spcPts val="0"/>
                        </a:spcBef>
                        <a:spcAft>
                          <a:spcPts val="0"/>
                        </a:spcAft>
                      </a:pPr>
                      <a:r>
                        <a:rPr lang="en-US" sz="1800" kern="1200" dirty="0" smtClean="0">
                          <a:effectLst/>
                        </a:rPr>
                        <a:t>FY15</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a:tc>
                <a:tc>
                  <a:txBody>
                    <a:bodyPr/>
                    <a:lstStyle/>
                    <a:p>
                      <a:pPr marL="0" marR="0">
                        <a:lnSpc>
                          <a:spcPct val="107000"/>
                        </a:lnSpc>
                        <a:spcBef>
                          <a:spcPts val="0"/>
                        </a:spcBef>
                        <a:spcAft>
                          <a:spcPts val="0"/>
                        </a:spcAft>
                      </a:pPr>
                      <a:r>
                        <a:rPr lang="en-US" sz="1800" kern="1200" dirty="0">
                          <a:effectLst/>
                        </a:rPr>
                        <a:t>FY14</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a:tc>
              </a:tr>
              <a:tr h="370840">
                <a:tc>
                  <a:txBody>
                    <a:bodyPr/>
                    <a:lstStyle/>
                    <a:p>
                      <a:pPr marL="0" marR="0">
                        <a:lnSpc>
                          <a:spcPct val="107000"/>
                        </a:lnSpc>
                        <a:spcBef>
                          <a:spcPts val="0"/>
                        </a:spcBef>
                        <a:spcAft>
                          <a:spcPts val="0"/>
                        </a:spcAft>
                      </a:pPr>
                      <a:r>
                        <a:rPr lang="en-US" sz="1800" b="1" kern="1200" dirty="0">
                          <a:effectLst/>
                        </a:rPr>
                        <a:t>Total Future Dollars</a:t>
                      </a:r>
                      <a:endParaRPr lang="en-US"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a:tc>
                <a:tc>
                  <a:txBody>
                    <a:bodyPr/>
                    <a:lstStyle/>
                    <a:p>
                      <a:pPr marL="0" marR="0">
                        <a:lnSpc>
                          <a:spcPct val="107000"/>
                        </a:lnSpc>
                        <a:spcBef>
                          <a:spcPts val="0"/>
                        </a:spcBef>
                        <a:spcAft>
                          <a:spcPts val="0"/>
                        </a:spcAft>
                      </a:pPr>
                      <a:r>
                        <a:rPr lang="en-US" sz="1800" b="1" kern="1200" dirty="0" smtClean="0">
                          <a:effectLst/>
                        </a:rPr>
                        <a:t>$45.8MM</a:t>
                      </a:r>
                      <a:endParaRPr lang="en-US"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a:tc>
                <a:tc>
                  <a:txBody>
                    <a:bodyPr/>
                    <a:lstStyle/>
                    <a:p>
                      <a:pPr marL="0" marR="0">
                        <a:lnSpc>
                          <a:spcPct val="107000"/>
                        </a:lnSpc>
                        <a:spcBef>
                          <a:spcPts val="0"/>
                        </a:spcBef>
                        <a:spcAft>
                          <a:spcPts val="0"/>
                        </a:spcAft>
                      </a:pPr>
                      <a:r>
                        <a:rPr lang="en-US" sz="1800" b="1" kern="1200" dirty="0">
                          <a:effectLst/>
                        </a:rPr>
                        <a:t>$</a:t>
                      </a:r>
                      <a:r>
                        <a:rPr lang="en-US" sz="1800" b="1" kern="1200" dirty="0" smtClean="0">
                          <a:effectLst/>
                        </a:rPr>
                        <a:t>191.5MM </a:t>
                      </a:r>
                      <a:endParaRPr lang="en-US"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a:tc>
              </a:tr>
              <a:tr h="370840">
                <a:tc>
                  <a:txBody>
                    <a:bodyPr/>
                    <a:lstStyle/>
                    <a:p>
                      <a:pPr marL="800100" marR="0" lvl="1" indent="-342900">
                        <a:lnSpc>
                          <a:spcPct val="107000"/>
                        </a:lnSpc>
                        <a:spcBef>
                          <a:spcPts val="0"/>
                        </a:spcBef>
                        <a:spcAft>
                          <a:spcPts val="0"/>
                        </a:spcAft>
                        <a:buFont typeface="Arial" panose="020B0604020202020204" pitchFamily="34" charset="0"/>
                        <a:buChar char="•"/>
                        <a:tabLst>
                          <a:tab pos="457200" algn="l"/>
                        </a:tabLst>
                      </a:pPr>
                      <a:r>
                        <a:rPr lang="en-US" sz="1800" kern="1200" dirty="0">
                          <a:effectLst/>
                        </a:rPr>
                        <a:t>Bequest Expectancies </a:t>
                      </a:r>
                      <a:endParaRPr lang="en-US" sz="1200" dirty="0">
                        <a:effectLst/>
                        <a:latin typeface="Times New Roman" panose="02020603050405020304" pitchFamily="18" charset="0"/>
                        <a:cs typeface="Times New Roman" panose="02020603050405020304" pitchFamily="18" charset="0"/>
                      </a:endParaRPr>
                    </a:p>
                  </a:txBody>
                  <a:tcPr/>
                </a:tc>
                <a:tc>
                  <a:txBody>
                    <a:bodyPr/>
                    <a:lstStyle/>
                    <a:p>
                      <a:pPr marL="0" marR="0">
                        <a:lnSpc>
                          <a:spcPct val="107000"/>
                        </a:lnSpc>
                        <a:spcBef>
                          <a:spcPts val="0"/>
                        </a:spcBef>
                        <a:spcAft>
                          <a:spcPts val="0"/>
                        </a:spcAft>
                      </a:pPr>
                      <a:r>
                        <a:rPr lang="en-US" sz="1800" kern="1200" dirty="0">
                          <a:effectLst/>
                        </a:rPr>
                        <a:t>     </a:t>
                      </a:r>
                      <a:r>
                        <a:rPr lang="en-US" sz="1800" kern="1200" dirty="0" smtClean="0">
                          <a:effectLst/>
                        </a:rPr>
                        <a:t>$26.3MM</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a:tc>
                <a:tc>
                  <a:txBody>
                    <a:bodyPr/>
                    <a:lstStyle/>
                    <a:p>
                      <a:pPr marL="0" marR="0">
                        <a:lnSpc>
                          <a:spcPct val="107000"/>
                        </a:lnSpc>
                        <a:spcBef>
                          <a:spcPts val="0"/>
                        </a:spcBef>
                        <a:spcAft>
                          <a:spcPts val="0"/>
                        </a:spcAft>
                      </a:pPr>
                      <a:r>
                        <a:rPr lang="en-US" sz="1800" kern="1200" dirty="0">
                          <a:effectLst/>
                        </a:rPr>
                        <a:t>     $185.9MM</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a:tc>
              </a:tr>
              <a:tr h="370840">
                <a:tc>
                  <a:txBody>
                    <a:bodyPr/>
                    <a:lstStyle/>
                    <a:p>
                      <a:pPr marL="800100" marR="0" lvl="1" indent="-342900">
                        <a:lnSpc>
                          <a:spcPct val="107000"/>
                        </a:lnSpc>
                        <a:spcBef>
                          <a:spcPts val="0"/>
                        </a:spcBef>
                        <a:spcAft>
                          <a:spcPts val="0"/>
                        </a:spcAft>
                        <a:buFont typeface="Arial" panose="020B0604020202020204" pitchFamily="34" charset="0"/>
                        <a:buChar char="•"/>
                        <a:tabLst>
                          <a:tab pos="457200" algn="l"/>
                        </a:tabLst>
                      </a:pPr>
                      <a:r>
                        <a:rPr lang="en-US" sz="1800" kern="1200" dirty="0">
                          <a:effectLst/>
                        </a:rPr>
                        <a:t>Life Income Plans &amp; Additions</a:t>
                      </a:r>
                      <a:endParaRPr lang="en-US" sz="1200" dirty="0">
                        <a:effectLst/>
                        <a:latin typeface="Times New Roman" panose="02020603050405020304" pitchFamily="18" charset="0"/>
                        <a:cs typeface="Times New Roman" panose="02020603050405020304" pitchFamily="18" charset="0"/>
                      </a:endParaRPr>
                    </a:p>
                  </a:txBody>
                  <a:tcPr/>
                </a:tc>
                <a:tc>
                  <a:txBody>
                    <a:bodyPr/>
                    <a:lstStyle/>
                    <a:p>
                      <a:pPr marL="0" marR="0">
                        <a:lnSpc>
                          <a:spcPct val="107000"/>
                        </a:lnSpc>
                        <a:spcBef>
                          <a:spcPts val="0"/>
                        </a:spcBef>
                        <a:spcAft>
                          <a:spcPts val="0"/>
                        </a:spcAft>
                      </a:pPr>
                      <a:r>
                        <a:rPr lang="en-US" sz="1800" kern="1200" dirty="0">
                          <a:effectLst/>
                        </a:rPr>
                        <a:t>     </a:t>
                      </a:r>
                      <a:r>
                        <a:rPr lang="en-US" sz="1800" kern="1200" dirty="0" smtClean="0">
                          <a:effectLst/>
                        </a:rPr>
                        <a:t>$5.1MM</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a:tc>
                <a:tc>
                  <a:txBody>
                    <a:bodyPr/>
                    <a:lstStyle/>
                    <a:p>
                      <a:pPr marL="0" marR="0">
                        <a:lnSpc>
                          <a:spcPct val="107000"/>
                        </a:lnSpc>
                        <a:spcBef>
                          <a:spcPts val="0"/>
                        </a:spcBef>
                        <a:spcAft>
                          <a:spcPts val="0"/>
                        </a:spcAft>
                      </a:pPr>
                      <a:r>
                        <a:rPr lang="en-US" sz="1800" kern="1200" dirty="0">
                          <a:effectLst/>
                        </a:rPr>
                        <a:t>     $1.1MM</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a:tc>
              </a:tr>
              <a:tr h="370840">
                <a:tc>
                  <a:txBody>
                    <a:bodyPr/>
                    <a:lstStyle/>
                    <a:p>
                      <a:pPr marL="800100" marR="0" lvl="1" indent="-342900">
                        <a:lnSpc>
                          <a:spcPct val="107000"/>
                        </a:lnSpc>
                        <a:spcBef>
                          <a:spcPts val="0"/>
                        </a:spcBef>
                        <a:spcAft>
                          <a:spcPts val="0"/>
                        </a:spcAft>
                        <a:buFont typeface="Arial" panose="020B0604020202020204" pitchFamily="34" charset="0"/>
                        <a:buChar char="•"/>
                        <a:tabLst>
                          <a:tab pos="457200" algn="l"/>
                        </a:tabLst>
                      </a:pPr>
                      <a:r>
                        <a:rPr lang="en-US" sz="1800" kern="1200" dirty="0">
                          <a:effectLst/>
                        </a:rPr>
                        <a:t>Dartmouth Donor Advised Fund</a:t>
                      </a:r>
                      <a:endParaRPr lang="en-US" sz="1200" dirty="0">
                        <a:effectLst/>
                        <a:latin typeface="Times New Roman" panose="02020603050405020304" pitchFamily="18" charset="0"/>
                        <a:cs typeface="Times New Roman" panose="02020603050405020304" pitchFamily="18" charset="0"/>
                      </a:endParaRPr>
                    </a:p>
                  </a:txBody>
                  <a:tcPr/>
                </a:tc>
                <a:tc>
                  <a:txBody>
                    <a:bodyPr/>
                    <a:lstStyle/>
                    <a:p>
                      <a:pPr marL="0" marR="0">
                        <a:lnSpc>
                          <a:spcPct val="107000"/>
                        </a:lnSpc>
                        <a:spcBef>
                          <a:spcPts val="0"/>
                        </a:spcBef>
                        <a:spcAft>
                          <a:spcPts val="0"/>
                        </a:spcAft>
                      </a:pPr>
                      <a:r>
                        <a:rPr lang="en-US" sz="1800" kern="1200" dirty="0">
                          <a:effectLst/>
                        </a:rPr>
                        <a:t>     $</a:t>
                      </a:r>
                      <a:r>
                        <a:rPr lang="en-US" sz="1800" kern="1200" dirty="0" smtClean="0">
                          <a:effectLst/>
                        </a:rPr>
                        <a:t>15.2MM</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a:tc>
                <a:tc>
                  <a:txBody>
                    <a:bodyPr/>
                    <a:lstStyle/>
                    <a:p>
                      <a:pPr marL="0" marR="0">
                        <a:lnSpc>
                          <a:spcPct val="107000"/>
                        </a:lnSpc>
                        <a:spcBef>
                          <a:spcPts val="0"/>
                        </a:spcBef>
                        <a:spcAft>
                          <a:spcPts val="0"/>
                        </a:spcAft>
                      </a:pPr>
                      <a:r>
                        <a:rPr lang="en-US" sz="1800" kern="1200" dirty="0">
                          <a:effectLst/>
                        </a:rPr>
                        <a:t>     $4.5MM</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a:tc>
              </a:tr>
              <a:tr h="370840">
                <a:tc>
                  <a:txBody>
                    <a:bodyPr/>
                    <a:lstStyle/>
                    <a:p>
                      <a:pPr marL="0" marR="0">
                        <a:lnSpc>
                          <a:spcPct val="107000"/>
                        </a:lnSpc>
                        <a:spcBef>
                          <a:spcPts val="0"/>
                        </a:spcBef>
                        <a:spcAft>
                          <a:spcPts val="0"/>
                        </a:spcAft>
                      </a:pPr>
                      <a:r>
                        <a:rPr lang="en-US" sz="1800" b="1" kern="1200" dirty="0">
                          <a:effectLst/>
                        </a:rPr>
                        <a:t>Total Realized Dollars</a:t>
                      </a:r>
                      <a:endParaRPr lang="en-US"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a:tc>
                <a:tc>
                  <a:txBody>
                    <a:bodyPr/>
                    <a:lstStyle/>
                    <a:p>
                      <a:pPr marL="0" marR="0">
                        <a:lnSpc>
                          <a:spcPct val="107000"/>
                        </a:lnSpc>
                        <a:spcBef>
                          <a:spcPts val="0"/>
                        </a:spcBef>
                        <a:spcAft>
                          <a:spcPts val="0"/>
                        </a:spcAft>
                      </a:pPr>
                      <a:r>
                        <a:rPr lang="en-US" sz="1800" b="1" kern="1200" dirty="0">
                          <a:effectLst/>
                        </a:rPr>
                        <a:t>$</a:t>
                      </a:r>
                      <a:r>
                        <a:rPr lang="en-US" sz="1800" b="1" kern="1200" dirty="0" smtClean="0">
                          <a:effectLst/>
                        </a:rPr>
                        <a:t>21.4MM</a:t>
                      </a:r>
                      <a:endParaRPr lang="en-US"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a:tc>
                <a:tc>
                  <a:txBody>
                    <a:bodyPr/>
                    <a:lstStyle/>
                    <a:p>
                      <a:pPr marL="0" marR="0">
                        <a:lnSpc>
                          <a:spcPct val="107000"/>
                        </a:lnSpc>
                        <a:spcBef>
                          <a:spcPts val="0"/>
                        </a:spcBef>
                        <a:spcAft>
                          <a:spcPts val="0"/>
                        </a:spcAft>
                      </a:pPr>
                      <a:r>
                        <a:rPr lang="en-US" sz="1800" b="1" kern="1200" dirty="0">
                          <a:effectLst/>
                        </a:rPr>
                        <a:t>$25.1MM</a:t>
                      </a:r>
                      <a:endParaRPr lang="en-US"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a:tc>
              </a:tr>
              <a:tr h="370840">
                <a:tc>
                  <a:txBody>
                    <a:bodyPr/>
                    <a:lstStyle/>
                    <a:p>
                      <a:pPr marL="800100" marR="0" lvl="1" indent="-342900">
                        <a:lnSpc>
                          <a:spcPct val="107000"/>
                        </a:lnSpc>
                        <a:spcBef>
                          <a:spcPts val="0"/>
                        </a:spcBef>
                        <a:spcAft>
                          <a:spcPts val="0"/>
                        </a:spcAft>
                        <a:buFont typeface="Arial" panose="020B0604020202020204" pitchFamily="34" charset="0"/>
                        <a:buChar char="•"/>
                        <a:tabLst>
                          <a:tab pos="457200" algn="l"/>
                        </a:tabLst>
                      </a:pPr>
                      <a:r>
                        <a:rPr lang="en-US" sz="1800" kern="1200" dirty="0">
                          <a:effectLst/>
                        </a:rPr>
                        <a:t>Realized Bequests &amp; Terminated Life Income Plans</a:t>
                      </a:r>
                      <a:endParaRPr lang="en-US" sz="1200" dirty="0">
                        <a:effectLst/>
                        <a:latin typeface="Times New Roman" panose="02020603050405020304" pitchFamily="18" charset="0"/>
                        <a:cs typeface="Times New Roman" panose="02020603050405020304" pitchFamily="18" charset="0"/>
                      </a:endParaRPr>
                    </a:p>
                  </a:txBody>
                  <a:tcPr/>
                </a:tc>
                <a:tc>
                  <a:txBody>
                    <a:bodyPr/>
                    <a:lstStyle/>
                    <a:p>
                      <a:pPr marL="0" marR="0">
                        <a:lnSpc>
                          <a:spcPct val="107000"/>
                        </a:lnSpc>
                        <a:spcBef>
                          <a:spcPts val="0"/>
                        </a:spcBef>
                        <a:spcAft>
                          <a:spcPts val="0"/>
                        </a:spcAft>
                      </a:pPr>
                      <a:r>
                        <a:rPr lang="en-US" sz="1800" kern="1200" dirty="0">
                          <a:effectLst/>
                        </a:rPr>
                        <a:t>     $</a:t>
                      </a:r>
                      <a:r>
                        <a:rPr lang="en-US" sz="1800" kern="1200" dirty="0" smtClean="0">
                          <a:effectLst/>
                        </a:rPr>
                        <a:t>13.6MM</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a:tc>
                <a:tc>
                  <a:txBody>
                    <a:bodyPr/>
                    <a:lstStyle/>
                    <a:p>
                      <a:pPr marL="0" marR="0">
                        <a:lnSpc>
                          <a:spcPct val="107000"/>
                        </a:lnSpc>
                        <a:spcBef>
                          <a:spcPts val="0"/>
                        </a:spcBef>
                        <a:spcAft>
                          <a:spcPts val="0"/>
                        </a:spcAft>
                      </a:pPr>
                      <a:r>
                        <a:rPr lang="en-US" sz="1800" kern="1200" dirty="0">
                          <a:effectLst/>
                        </a:rPr>
                        <a:t>     $18.2MM</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a:tc>
              </a:tr>
              <a:tr h="370840">
                <a:tc>
                  <a:txBody>
                    <a:bodyPr/>
                    <a:lstStyle/>
                    <a:p>
                      <a:pPr marL="800100" marR="0" lvl="1" indent="-342900">
                        <a:lnSpc>
                          <a:spcPct val="107000"/>
                        </a:lnSpc>
                        <a:spcBef>
                          <a:spcPts val="0"/>
                        </a:spcBef>
                        <a:spcAft>
                          <a:spcPts val="0"/>
                        </a:spcAft>
                        <a:buFont typeface="Arial" panose="020B0604020202020204" pitchFamily="34" charset="0"/>
                        <a:buChar char="•"/>
                        <a:tabLst>
                          <a:tab pos="457200" algn="l"/>
                        </a:tabLst>
                      </a:pPr>
                      <a:r>
                        <a:rPr lang="en-US" sz="1800" kern="1200" dirty="0">
                          <a:effectLst/>
                        </a:rPr>
                        <a:t>Outright Gifts and Outside Trust Receipts</a:t>
                      </a:r>
                      <a:endParaRPr lang="en-US" sz="1200" dirty="0">
                        <a:effectLst/>
                        <a:latin typeface="Times New Roman" panose="02020603050405020304" pitchFamily="18" charset="0"/>
                        <a:cs typeface="Times New Roman" panose="02020603050405020304" pitchFamily="18" charset="0"/>
                      </a:endParaRPr>
                    </a:p>
                  </a:txBody>
                  <a:tcPr/>
                </a:tc>
                <a:tc>
                  <a:txBody>
                    <a:bodyPr/>
                    <a:lstStyle/>
                    <a:p>
                      <a:pPr marL="0" marR="0">
                        <a:lnSpc>
                          <a:spcPct val="107000"/>
                        </a:lnSpc>
                        <a:spcBef>
                          <a:spcPts val="0"/>
                        </a:spcBef>
                        <a:spcAft>
                          <a:spcPts val="0"/>
                        </a:spcAft>
                      </a:pPr>
                      <a:r>
                        <a:rPr lang="en-US" sz="1800" kern="1200" dirty="0">
                          <a:effectLst/>
                        </a:rPr>
                        <a:t>      $</a:t>
                      </a:r>
                      <a:r>
                        <a:rPr lang="en-US" sz="1800" kern="1200" dirty="0" smtClean="0">
                          <a:effectLst/>
                        </a:rPr>
                        <a:t>7.8MM</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a:tc>
                <a:tc>
                  <a:txBody>
                    <a:bodyPr/>
                    <a:lstStyle/>
                    <a:p>
                      <a:pPr marL="0" marR="0">
                        <a:lnSpc>
                          <a:spcPct val="107000"/>
                        </a:lnSpc>
                        <a:spcBef>
                          <a:spcPts val="0"/>
                        </a:spcBef>
                        <a:spcAft>
                          <a:spcPts val="0"/>
                        </a:spcAft>
                      </a:pPr>
                      <a:r>
                        <a:rPr lang="en-US" sz="1800" kern="1200" dirty="0">
                          <a:effectLst/>
                        </a:rPr>
                        <a:t>     $6.9MM</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a:tc>
              </a:tr>
            </a:tbl>
          </a:graphicData>
        </a:graphic>
      </p:graphicFrame>
      <p:sp>
        <p:nvSpPr>
          <p:cNvPr id="6" name="Rectangle 1"/>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solidFill>
                <a:prstClr val="black"/>
              </a:solidFill>
            </a:endParaRPr>
          </a:p>
        </p:txBody>
      </p:sp>
    </p:spTree>
    <p:extLst>
      <p:ext uri="{BB962C8B-B14F-4D97-AF65-F5344CB8AC3E}">
        <p14:creationId xmlns:p14="http://schemas.microsoft.com/office/powerpoint/2010/main" val="23402996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5"/>
                </a:solidFill>
              </a:rPr>
              <a:t>BTS Facts &amp; Figures</a:t>
            </a:r>
            <a:endParaRPr lang="en-US" dirty="0">
              <a:solidFill>
                <a:schemeClr val="accent5"/>
              </a:solidFill>
            </a:endParaRPr>
          </a:p>
        </p:txBody>
      </p:sp>
      <p:sp>
        <p:nvSpPr>
          <p:cNvPr id="3" name="Content Placeholder 2"/>
          <p:cNvSpPr>
            <a:spLocks noGrp="1"/>
          </p:cNvSpPr>
          <p:nvPr>
            <p:ph idx="1"/>
          </p:nvPr>
        </p:nvSpPr>
        <p:spPr>
          <a:xfrm>
            <a:off x="3138214" y="1676400"/>
            <a:ext cx="6005786" cy="5181600"/>
          </a:xfrm>
        </p:spPr>
        <p:txBody>
          <a:bodyPr/>
          <a:lstStyle/>
          <a:p>
            <a:pPr>
              <a:buFont typeface="Wingdings" panose="05000000000000000000" pitchFamily="2" charset="2"/>
              <a:buChar char="v"/>
            </a:pPr>
            <a:endParaRPr lang="en-US" sz="1600" dirty="0" smtClean="0"/>
          </a:p>
          <a:p>
            <a:pPr>
              <a:buFont typeface="Wingdings" panose="05000000000000000000" pitchFamily="2" charset="2"/>
              <a:buChar char="v"/>
            </a:pPr>
            <a:r>
              <a:rPr lang="en-US" sz="1600" dirty="0" smtClean="0"/>
              <a:t>221 new members to the Bartlett Tower Society</a:t>
            </a:r>
            <a:endParaRPr lang="en-US" sz="1600" dirty="0"/>
          </a:p>
          <a:p>
            <a:pPr marL="0" indent="0">
              <a:buNone/>
            </a:pPr>
            <a:r>
              <a:rPr lang="en-US" sz="1600" dirty="0"/>
              <a:t>	</a:t>
            </a:r>
            <a:r>
              <a:rPr lang="en-US" sz="1600" dirty="0" smtClean="0"/>
              <a:t>(50% increase over FY 2014)</a:t>
            </a:r>
          </a:p>
          <a:p>
            <a:pPr marL="0" indent="0">
              <a:buNone/>
            </a:pPr>
            <a:endParaRPr lang="en-US" sz="1000" dirty="0"/>
          </a:p>
          <a:p>
            <a:pPr>
              <a:buFont typeface="Wingdings" panose="05000000000000000000" pitchFamily="2" charset="2"/>
              <a:buChar char="v"/>
            </a:pPr>
            <a:r>
              <a:rPr lang="en-US" sz="1600" dirty="0" smtClean="0"/>
              <a:t>48% of new memberships were facilitated by a Gift Planning Chair </a:t>
            </a:r>
          </a:p>
          <a:p>
            <a:pPr marL="0" indent="0">
              <a:buNone/>
            </a:pPr>
            <a:endParaRPr lang="en-US" sz="1000" dirty="0"/>
          </a:p>
          <a:p>
            <a:pPr>
              <a:buFont typeface="Wingdings" panose="05000000000000000000" pitchFamily="2" charset="2"/>
              <a:buChar char="v"/>
            </a:pPr>
            <a:r>
              <a:rPr lang="en-US" sz="1600" dirty="0" smtClean="0"/>
              <a:t>Approximately half of new members contacted by a Chair were in reunion</a:t>
            </a:r>
          </a:p>
          <a:p>
            <a:pPr marL="0" indent="0">
              <a:buNone/>
            </a:pPr>
            <a:endParaRPr lang="en-US" sz="1000" dirty="0"/>
          </a:p>
          <a:p>
            <a:pPr>
              <a:buFont typeface="Wingdings" panose="05000000000000000000" pitchFamily="2" charset="2"/>
              <a:buChar char="v"/>
            </a:pPr>
            <a:r>
              <a:rPr lang="en-US" sz="1600" dirty="0" smtClean="0"/>
              <a:t>24% of all new members were in classes ’80 or younger; 15 alumni joined from classes ‘90 or younger</a:t>
            </a:r>
          </a:p>
          <a:p>
            <a:pPr marL="0" indent="0">
              <a:buNone/>
            </a:pPr>
            <a:endParaRPr lang="en-US" sz="1000" dirty="0"/>
          </a:p>
          <a:p>
            <a:pPr>
              <a:buFont typeface="Wingdings" panose="05000000000000000000" pitchFamily="2" charset="2"/>
              <a:buChar char="v"/>
            </a:pPr>
            <a:r>
              <a:rPr lang="en-US" sz="1600" dirty="0" smtClean="0"/>
              <a:t>9% of new memberships were created through the establishment of a life income plan</a:t>
            </a:r>
          </a:p>
          <a:p>
            <a:pPr marL="0" indent="0">
              <a:buNone/>
            </a:pPr>
            <a:endParaRPr lang="en-US" sz="1000" dirty="0"/>
          </a:p>
          <a:p>
            <a:pPr>
              <a:buFont typeface="Wingdings" panose="05000000000000000000" pitchFamily="2" charset="2"/>
              <a:buChar char="v"/>
            </a:pPr>
            <a:r>
              <a:rPr lang="en-US" sz="1600" dirty="0" smtClean="0"/>
              <a:t>18% or 40 members became BTS posthumously</a:t>
            </a:r>
          </a:p>
          <a:p>
            <a:pPr marL="0" indent="0">
              <a:buNone/>
            </a:pPr>
            <a:endParaRPr lang="en-US" sz="1000" dirty="0"/>
          </a:p>
          <a:p>
            <a:pPr>
              <a:buFont typeface="Wingdings" panose="05000000000000000000" pitchFamily="2" charset="2"/>
              <a:buChar char="v"/>
            </a:pPr>
            <a:r>
              <a:rPr lang="en-US" sz="1600" dirty="0" smtClean="0"/>
              <a:t>Total number of BTS members is 3,740; 1,613 active and 2,127 deceased</a:t>
            </a:r>
          </a:p>
          <a:p>
            <a:pPr>
              <a:buFont typeface="Wingdings" panose="05000000000000000000" pitchFamily="2" charset="2"/>
              <a:buChar char="v"/>
            </a:pPr>
            <a:endParaRPr lang="en-US" sz="1600" dirty="0" smtClean="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76400"/>
            <a:ext cx="3138214" cy="5181600"/>
          </a:xfrm>
          <a:prstGeom prst="rect">
            <a:avLst/>
          </a:prstGeom>
        </p:spPr>
      </p:pic>
    </p:spTree>
    <p:extLst>
      <p:ext uri="{BB962C8B-B14F-4D97-AF65-F5344CB8AC3E}">
        <p14:creationId xmlns:p14="http://schemas.microsoft.com/office/powerpoint/2010/main" val="32867801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p:cNvSpPr>
          <p:nvPr>
            <p:ph type="title"/>
          </p:nvPr>
        </p:nvSpPr>
        <p:spPr/>
        <p:txBody>
          <a:bodyPr/>
          <a:lstStyle/>
          <a:p>
            <a:pPr>
              <a:defRPr/>
            </a:pPr>
            <a:r>
              <a:rPr lang="en-US" dirty="0" smtClean="0">
                <a:solidFill>
                  <a:schemeClr val="accent5"/>
                </a:solidFill>
              </a:rPr>
              <a:t>Summary of Outreach Efforts</a:t>
            </a:r>
          </a:p>
        </p:txBody>
      </p:sp>
      <p:graphicFrame>
        <p:nvGraphicFramePr>
          <p:cNvPr id="2" name="Table 1"/>
          <p:cNvGraphicFramePr>
            <a:graphicFrameLocks noGrp="1"/>
          </p:cNvGraphicFramePr>
          <p:nvPr>
            <p:extLst>
              <p:ext uri="{D42A27DB-BD31-4B8C-83A1-F6EECF244321}">
                <p14:modId xmlns:p14="http://schemas.microsoft.com/office/powerpoint/2010/main" val="3057544737"/>
              </p:ext>
            </p:extLst>
          </p:nvPr>
        </p:nvGraphicFramePr>
        <p:xfrm>
          <a:off x="381000" y="1981200"/>
          <a:ext cx="8458200" cy="4754882"/>
        </p:xfrm>
        <a:graphic>
          <a:graphicData uri="http://schemas.openxmlformats.org/drawingml/2006/table">
            <a:tbl>
              <a:tblPr firstRow="1" bandRow="1">
                <a:tableStyleId>{5C22544A-7EE6-4342-B048-85BDC9FD1C3A}</a:tableStyleId>
              </a:tblPr>
              <a:tblGrid>
                <a:gridCol w="2819400"/>
                <a:gridCol w="2819400"/>
                <a:gridCol w="2819400"/>
              </a:tblGrid>
              <a:tr h="512842">
                <a:tc>
                  <a:txBody>
                    <a:bodyPr/>
                    <a:lstStyle/>
                    <a:p>
                      <a:pPr algn="ctr"/>
                      <a:r>
                        <a:rPr lang="en-US" dirty="0" smtClean="0"/>
                        <a:t>Fiscal Year 2015</a:t>
                      </a:r>
                      <a:endParaRPr lang="en-US" dirty="0"/>
                    </a:p>
                  </a:txBody>
                  <a:tcPr/>
                </a:tc>
                <a:tc>
                  <a:txBody>
                    <a:bodyPr/>
                    <a:lstStyle/>
                    <a:p>
                      <a:pPr algn="ctr"/>
                      <a:r>
                        <a:rPr lang="en-US" dirty="0" smtClean="0"/>
                        <a:t>Number of Efforts</a:t>
                      </a:r>
                      <a:endParaRPr lang="en-US" dirty="0"/>
                    </a:p>
                  </a:txBody>
                  <a:tcPr/>
                </a:tc>
                <a:tc>
                  <a:txBody>
                    <a:bodyPr/>
                    <a:lstStyle/>
                    <a:p>
                      <a:pPr algn="ctr"/>
                      <a:r>
                        <a:rPr lang="en-US" dirty="0" smtClean="0"/>
                        <a:t>Details</a:t>
                      </a:r>
                      <a:endParaRPr lang="en-US" dirty="0"/>
                    </a:p>
                  </a:txBody>
                  <a:tcPr/>
                </a:tc>
              </a:tr>
              <a:tr h="524908">
                <a:tc>
                  <a:txBody>
                    <a:bodyPr/>
                    <a:lstStyle/>
                    <a:p>
                      <a:pPr algn="ctr"/>
                      <a:r>
                        <a:rPr lang="en-US" dirty="0" smtClean="0"/>
                        <a:t>Gift Planning Office</a:t>
                      </a:r>
                      <a:endParaRPr lang="en-US" dirty="0"/>
                    </a:p>
                  </a:txBody>
                  <a:tcPr/>
                </a:tc>
                <a:tc>
                  <a:txBody>
                    <a:bodyPr/>
                    <a:lstStyle/>
                    <a:p>
                      <a:pPr algn="ctr"/>
                      <a:r>
                        <a:rPr lang="en-US" dirty="0" smtClean="0"/>
                        <a:t>17</a:t>
                      </a:r>
                      <a:endParaRPr lang="en-US" dirty="0"/>
                    </a:p>
                  </a:txBody>
                  <a:tcPr/>
                </a:tc>
                <a:tc>
                  <a:txBody>
                    <a:bodyPr/>
                    <a:lstStyle/>
                    <a:p>
                      <a:r>
                        <a:rPr lang="en-US" sz="1200" dirty="0" smtClean="0"/>
                        <a:t>Postcards, DAM ads, buck slips, and emails highlighting BTS, CRUT, CGA</a:t>
                      </a:r>
                      <a:endParaRPr lang="en-US" sz="1200" dirty="0"/>
                    </a:p>
                  </a:txBody>
                  <a:tcPr/>
                </a:tc>
              </a:tr>
              <a:tr h="512842">
                <a:tc>
                  <a:txBody>
                    <a:bodyPr/>
                    <a:lstStyle/>
                    <a:p>
                      <a:pPr algn="ctr"/>
                      <a:r>
                        <a:rPr lang="en-US" dirty="0" smtClean="0"/>
                        <a:t>Class Newsletters</a:t>
                      </a:r>
                      <a:endParaRPr lang="en-US" dirty="0"/>
                    </a:p>
                  </a:txBody>
                  <a:tcPr/>
                </a:tc>
                <a:tc>
                  <a:txBody>
                    <a:bodyPr/>
                    <a:lstStyle/>
                    <a:p>
                      <a:pPr algn="ctr"/>
                      <a:r>
                        <a:rPr lang="en-US" dirty="0" smtClean="0"/>
                        <a:t>32</a:t>
                      </a:r>
                      <a:endParaRPr lang="en-US" dirty="0"/>
                    </a:p>
                  </a:txBody>
                  <a:tcPr/>
                </a:tc>
                <a:tc>
                  <a:txBody>
                    <a:bodyPr/>
                    <a:lstStyle/>
                    <a:p>
                      <a:endParaRPr lang="en-US" dirty="0"/>
                    </a:p>
                  </a:txBody>
                  <a:tcPr/>
                </a:tc>
              </a:tr>
              <a:tr h="512842">
                <a:tc>
                  <a:txBody>
                    <a:bodyPr/>
                    <a:lstStyle/>
                    <a:p>
                      <a:pPr algn="ctr"/>
                      <a:r>
                        <a:rPr lang="en-US" dirty="0" smtClean="0"/>
                        <a:t>Class Websites</a:t>
                      </a:r>
                      <a:endParaRPr lang="en-US" dirty="0"/>
                    </a:p>
                  </a:txBody>
                  <a:tcPr/>
                </a:tc>
                <a:tc>
                  <a:txBody>
                    <a:bodyPr/>
                    <a:lstStyle/>
                    <a:p>
                      <a:pPr algn="ctr"/>
                      <a:r>
                        <a:rPr lang="en-US" dirty="0" smtClean="0"/>
                        <a:t>4</a:t>
                      </a:r>
                      <a:endParaRPr lang="en-US" dirty="0"/>
                    </a:p>
                  </a:txBody>
                  <a:tcPr/>
                </a:tc>
                <a:tc>
                  <a:txBody>
                    <a:bodyPr/>
                    <a:lstStyle/>
                    <a:p>
                      <a:endParaRPr lang="en-US" dirty="0"/>
                    </a:p>
                  </a:txBody>
                  <a:tcPr/>
                </a:tc>
              </a:tr>
              <a:tr h="512842">
                <a:tc>
                  <a:txBody>
                    <a:bodyPr/>
                    <a:lstStyle/>
                    <a:p>
                      <a:pPr algn="ctr"/>
                      <a:r>
                        <a:rPr lang="en-US" dirty="0" smtClean="0"/>
                        <a:t>Targeted Letters</a:t>
                      </a:r>
                    </a:p>
                  </a:txBody>
                  <a:tcPr/>
                </a:tc>
                <a:tc>
                  <a:txBody>
                    <a:bodyPr/>
                    <a:lstStyle/>
                    <a:p>
                      <a:pPr algn="ctr"/>
                      <a:r>
                        <a:rPr lang="en-US" dirty="0" smtClean="0"/>
                        <a:t>24</a:t>
                      </a:r>
                      <a:endParaRPr lang="en-US" dirty="0"/>
                    </a:p>
                  </a:txBody>
                  <a:tcPr/>
                </a:tc>
                <a:tc>
                  <a:txBody>
                    <a:bodyPr/>
                    <a:lstStyle/>
                    <a:p>
                      <a:r>
                        <a:rPr lang="en-US" sz="1200" dirty="0" smtClean="0"/>
                        <a:t>Targeted</a:t>
                      </a:r>
                      <a:r>
                        <a:rPr lang="en-US" sz="1200" baseline="0" dirty="0" smtClean="0"/>
                        <a:t> Executive Committee, Top 100, Consistent DCF Donor, Hal Ripley, Legacy, Parents</a:t>
                      </a:r>
                      <a:endParaRPr lang="en-US" sz="1200" dirty="0"/>
                    </a:p>
                  </a:txBody>
                  <a:tcPr/>
                </a:tc>
              </a:tr>
              <a:tr h="512842">
                <a:tc>
                  <a:txBody>
                    <a:bodyPr/>
                    <a:lstStyle/>
                    <a:p>
                      <a:pPr algn="ctr"/>
                      <a:r>
                        <a:rPr lang="en-US" dirty="0" smtClean="0"/>
                        <a:t>Targeted Emails</a:t>
                      </a:r>
                      <a:endParaRPr lang="en-US" dirty="0"/>
                    </a:p>
                  </a:txBody>
                  <a:tcPr/>
                </a:tc>
                <a:tc>
                  <a:txBody>
                    <a:bodyPr/>
                    <a:lstStyle/>
                    <a:p>
                      <a:pPr algn="ctr"/>
                      <a:r>
                        <a:rPr lang="en-US" dirty="0" smtClean="0"/>
                        <a:t>9</a:t>
                      </a:r>
                      <a:endParaRPr lang="en-US" dirty="0"/>
                    </a:p>
                  </a:txBody>
                  <a:tcPr/>
                </a:tc>
                <a:tc>
                  <a:txBody>
                    <a:bodyPr/>
                    <a:lstStyle/>
                    <a:p>
                      <a:r>
                        <a:rPr lang="en-US" sz="1200" dirty="0" smtClean="0"/>
                        <a:t>Focus</a:t>
                      </a:r>
                      <a:r>
                        <a:rPr lang="en-US" sz="1200" baseline="0" dirty="0" smtClean="0"/>
                        <a:t> on “low-hanging fruit”, class-wide CGA solicitation</a:t>
                      </a:r>
                      <a:endParaRPr lang="en-US" sz="1200" dirty="0"/>
                    </a:p>
                  </a:txBody>
                  <a:tcPr/>
                </a:tc>
              </a:tr>
              <a:tr h="512842">
                <a:tc>
                  <a:txBody>
                    <a:bodyPr/>
                    <a:lstStyle/>
                    <a:p>
                      <a:pPr algn="ctr"/>
                      <a:r>
                        <a:rPr lang="en-US" dirty="0" smtClean="0"/>
                        <a:t>Daily D</a:t>
                      </a:r>
                      <a:endParaRPr lang="en-US" dirty="0"/>
                    </a:p>
                  </a:txBody>
                  <a:tcPr/>
                </a:tc>
                <a:tc>
                  <a:txBody>
                    <a:bodyPr/>
                    <a:lstStyle/>
                    <a:p>
                      <a:pPr algn="ctr"/>
                      <a:r>
                        <a:rPr lang="en-US" dirty="0" smtClean="0"/>
                        <a:t>2</a:t>
                      </a:r>
                      <a:endParaRPr lang="en-US" dirty="0"/>
                    </a:p>
                  </a:txBody>
                  <a:tcPr/>
                </a:tc>
                <a:tc>
                  <a:txBody>
                    <a:bodyPr/>
                    <a:lstStyle/>
                    <a:p>
                      <a:r>
                        <a:rPr lang="en-US" sz="1200" dirty="0" smtClean="0"/>
                        <a:t>Working closely with head agents and class manager in DCF </a:t>
                      </a:r>
                      <a:endParaRPr lang="en-US" sz="1200" dirty="0"/>
                    </a:p>
                  </a:txBody>
                  <a:tcPr/>
                </a:tc>
              </a:tr>
              <a:tr h="512842">
                <a:tc>
                  <a:txBody>
                    <a:bodyPr/>
                    <a:lstStyle/>
                    <a:p>
                      <a:pPr algn="ctr"/>
                      <a:r>
                        <a:rPr lang="en-US" dirty="0" smtClean="0"/>
                        <a:t>DAM – Class Notes</a:t>
                      </a:r>
                      <a:endParaRPr lang="en-US" dirty="0"/>
                    </a:p>
                  </a:txBody>
                  <a:tcPr/>
                </a:tc>
                <a:tc>
                  <a:txBody>
                    <a:bodyPr/>
                    <a:lstStyle/>
                    <a:p>
                      <a:pPr algn="ctr"/>
                      <a:r>
                        <a:rPr lang="en-US" dirty="0" smtClean="0"/>
                        <a:t>4</a:t>
                      </a:r>
                      <a:endParaRPr lang="en-US" dirty="0"/>
                    </a:p>
                  </a:txBody>
                  <a:tcPr/>
                </a:tc>
                <a:tc>
                  <a:txBody>
                    <a:bodyPr/>
                    <a:lstStyle/>
                    <a:p>
                      <a:r>
                        <a:rPr lang="en-US" sz="1200" dirty="0" smtClean="0"/>
                        <a:t>Work</a:t>
                      </a:r>
                      <a:r>
                        <a:rPr lang="en-US" sz="1200" baseline="0" dirty="0" smtClean="0"/>
                        <a:t> with class secretary</a:t>
                      </a:r>
                      <a:endParaRPr lang="en-US" sz="1200" dirty="0"/>
                    </a:p>
                  </a:txBody>
                  <a:tcPr/>
                </a:tc>
              </a:tr>
              <a:tr h="512842">
                <a:tc>
                  <a:txBody>
                    <a:bodyPr/>
                    <a:lstStyle/>
                    <a:p>
                      <a:pPr algn="ctr"/>
                      <a:r>
                        <a:rPr lang="en-US" dirty="0" smtClean="0"/>
                        <a:t>Other</a:t>
                      </a:r>
                      <a:endParaRPr lang="en-US" dirty="0"/>
                    </a:p>
                  </a:txBody>
                  <a:tcPr/>
                </a:tc>
                <a:tc>
                  <a:txBody>
                    <a:bodyPr/>
                    <a:lstStyle/>
                    <a:p>
                      <a:pPr algn="ctr"/>
                      <a:r>
                        <a:rPr lang="en-US" dirty="0" smtClean="0"/>
                        <a:t>7</a:t>
                      </a:r>
                      <a:endParaRPr lang="en-US" dirty="0"/>
                    </a:p>
                  </a:txBody>
                  <a:tcPr/>
                </a:tc>
                <a:tc>
                  <a:txBody>
                    <a:bodyPr/>
                    <a:lstStyle/>
                    <a:p>
                      <a:r>
                        <a:rPr lang="en-US" sz="1200" dirty="0" smtClean="0"/>
                        <a:t>Display</a:t>
                      </a:r>
                      <a:r>
                        <a:rPr lang="en-US" sz="1200" baseline="0" dirty="0" smtClean="0"/>
                        <a:t> board, holiday and thank you cards, Facebook </a:t>
                      </a:r>
                      <a:endParaRPr lang="en-US" sz="1200" dirty="0"/>
                    </a:p>
                  </a:txBody>
                  <a:tcPr/>
                </a:tc>
              </a:tr>
            </a:tbl>
          </a:graphicData>
        </a:graphic>
      </p:graphicFrame>
      <p:pic>
        <p:nvPicPr>
          <p:cNvPr id="5" name="Picture 4">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72200" y="3124200"/>
            <a:ext cx="242888" cy="242888"/>
          </a:xfrm>
          <a:prstGeom prst="rect">
            <a:avLst/>
          </a:prstGeom>
        </p:spPr>
      </p:pic>
      <p:pic>
        <p:nvPicPr>
          <p:cNvPr id="6" name="Picture 5">
            <a:hlinkClick r:id="rId5"/>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72200" y="3687762"/>
            <a:ext cx="242888" cy="242888"/>
          </a:xfrm>
          <a:prstGeom prst="rect">
            <a:avLst/>
          </a:prstGeom>
        </p:spPr>
      </p:pic>
      <p:pic>
        <p:nvPicPr>
          <p:cNvPr id="7" name="Picture 6">
            <a:hlinkClick r:id="rId6"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62800" y="6475609"/>
            <a:ext cx="242888" cy="242888"/>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Gift Planning">
      <a:dk1>
        <a:sysClr val="windowText" lastClr="000000"/>
      </a:dk1>
      <a:lt1>
        <a:srgbClr val="E6DC96"/>
      </a:lt1>
      <a:dk2>
        <a:srgbClr val="005F2F"/>
      </a:dk2>
      <a:lt2>
        <a:srgbClr val="ECE5AE"/>
      </a:lt2>
      <a:accent1>
        <a:srgbClr val="005F2F"/>
      </a:accent1>
      <a:accent2>
        <a:srgbClr val="632423"/>
      </a:accent2>
      <a:accent3>
        <a:srgbClr val="9BBB59"/>
      </a:accent3>
      <a:accent4>
        <a:srgbClr val="6D80D1"/>
      </a:accent4>
      <a:accent5>
        <a:srgbClr val="FFFFFF"/>
      </a:accent5>
      <a:accent6>
        <a:srgbClr val="C3D69B"/>
      </a:accent6>
      <a:hlink>
        <a:srgbClr val="00B050"/>
      </a:hlink>
      <a:folHlink>
        <a:srgbClr val="4A1B1A"/>
      </a:folHlink>
    </a:clrScheme>
    <a:fontScheme name="Gift Planning">
      <a:majorFont>
        <a:latin typeface="Candara"/>
        <a:ea typeface=""/>
        <a:cs typeface=""/>
      </a:majorFont>
      <a:minorFont>
        <a:latin typeface="Palatino Linotype"/>
        <a:ea typeface=""/>
        <a:cs typeface=""/>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Design">
  <a:themeElements>
    <a:clrScheme name="Custom 1">
      <a:dk1>
        <a:srgbClr val="000000"/>
      </a:dk1>
      <a:lt1>
        <a:srgbClr val="FFFFFF"/>
      </a:lt1>
      <a:dk2>
        <a:srgbClr val="000000"/>
      </a:dk2>
      <a:lt2>
        <a:srgbClr val="969696"/>
      </a:lt2>
      <a:accent1>
        <a:srgbClr val="00664C"/>
      </a:accent1>
      <a:accent2>
        <a:srgbClr val="009972"/>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20000"/>
          </a:spcBef>
          <a:spcAft>
            <a:spcPct val="0"/>
          </a:spcAft>
          <a:buClrTx/>
          <a:buSzTx/>
          <a:buFontTx/>
          <a:buChar char="•"/>
          <a:tabLst/>
          <a:defRPr kumimoji="0" lang="en-US" sz="2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20000"/>
          </a:spcBef>
          <a:spcAft>
            <a:spcPct val="0"/>
          </a:spcAft>
          <a:buClrTx/>
          <a:buSzTx/>
          <a:buFontTx/>
          <a:buChar char="•"/>
          <a:tabLst/>
          <a:defRPr kumimoji="0" lang="en-US" sz="2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4516</TotalTime>
  <Words>2266</Words>
  <Application>Microsoft Office PowerPoint</Application>
  <PresentationFormat>On-screen Show (4:3)</PresentationFormat>
  <Paragraphs>680</Paragraphs>
  <Slides>35</Slides>
  <Notes>35</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35</vt:i4>
      </vt:variant>
    </vt:vector>
  </HeadingPairs>
  <TitlesOfParts>
    <vt:vector size="44" baseType="lpstr">
      <vt:lpstr>Arial</vt:lpstr>
      <vt:lpstr>Calibri</vt:lpstr>
      <vt:lpstr>Candara</vt:lpstr>
      <vt:lpstr>Palatino Linotype</vt:lpstr>
      <vt:lpstr>Times</vt:lpstr>
      <vt:lpstr>Times New Roman</vt:lpstr>
      <vt:lpstr>Wingdings</vt:lpstr>
      <vt:lpstr>Office Theme</vt:lpstr>
      <vt:lpstr>Default Design</vt:lpstr>
      <vt:lpstr>Association of Gift Planning Chairs  Annual Meeting</vt:lpstr>
      <vt:lpstr>Gift Planning Office Staff </vt:lpstr>
      <vt:lpstr>New Gift Planning Chairs</vt:lpstr>
      <vt:lpstr>We Remember</vt:lpstr>
      <vt:lpstr>The Ford Whelden ‘25 and Robert Kaiser ‘39 Award</vt:lpstr>
      <vt:lpstr>Fiscal Year 2015 Results</vt:lpstr>
      <vt:lpstr>Gift Planning Impact: FY15 vs FY14</vt:lpstr>
      <vt:lpstr>BTS Facts &amp; Figures</vt:lpstr>
      <vt:lpstr>Summary of Outreach Efforts</vt:lpstr>
      <vt:lpstr>Life Income Plans</vt:lpstr>
      <vt:lpstr>Charitable Gift Annuity aka “CGA”</vt:lpstr>
      <vt:lpstr>CGA Examples</vt:lpstr>
      <vt:lpstr>Charitable Remainder Unitrust aka “CRUT”</vt:lpstr>
      <vt:lpstr>CRUT Examples</vt:lpstr>
      <vt:lpstr>Pooled Income Fund aka “PIF”</vt:lpstr>
      <vt:lpstr>PIF Examples</vt:lpstr>
      <vt:lpstr>PowerPoint Presentation</vt:lpstr>
      <vt:lpstr>Desired Bequest Documentation</vt:lpstr>
      <vt:lpstr>What details do we want and why? (i.e. What do we need to make someone BTS?)</vt:lpstr>
      <vt:lpstr>Why it’s in the donor’s best interest to provide these details?</vt:lpstr>
      <vt:lpstr>How Dartmouth uses these details</vt:lpstr>
      <vt:lpstr>Sample documentation (will or living trust) </vt:lpstr>
      <vt:lpstr>Sample documentation (retirement account or life insurance policy) </vt:lpstr>
      <vt:lpstr>Sample documentation (retirement account or life insurance policy) </vt:lpstr>
      <vt:lpstr>The Anatomy of a Successful BTS Reunion Campaign</vt:lpstr>
      <vt:lpstr>Format a Strategy</vt:lpstr>
      <vt:lpstr>16 Yr Bartlett Tower Society  Reunion Results</vt:lpstr>
      <vt:lpstr>DCF/Gift Planning Relationship</vt:lpstr>
      <vt:lpstr>Year-Long Efforts</vt:lpstr>
      <vt:lpstr>Targeted Efforts</vt:lpstr>
      <vt:lpstr>PowerPoint Presentation</vt:lpstr>
      <vt:lpstr>History of the Bartlett Tower</vt:lpstr>
      <vt:lpstr>The Tower Through the Years</vt:lpstr>
      <vt:lpstr>1979 Newsletter</vt:lpstr>
      <vt:lpstr>1985 Facebook Page</vt:lpstr>
    </vt:vector>
  </TitlesOfParts>
  <Company>Dartmouth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Julie Jacob</dc:creator>
  <cp:lastModifiedBy>Julie Hinman</cp:lastModifiedBy>
  <cp:revision>293</cp:revision>
  <cp:lastPrinted>2015-09-17T18:46:51Z</cp:lastPrinted>
  <dcterms:created xsi:type="dcterms:W3CDTF">2008-09-12T17:28:45Z</dcterms:created>
  <dcterms:modified xsi:type="dcterms:W3CDTF">2015-09-17T19:24:49Z</dcterms:modified>
</cp:coreProperties>
</file>