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notesMasterIdLst>
    <p:notesMasterId r:id="rId22"/>
  </p:notesMasterIdLst>
  <p:handoutMasterIdLst>
    <p:handoutMasterId r:id="rId23"/>
  </p:handoutMasterIdLst>
  <p:sldIdLst>
    <p:sldId id="295" r:id="rId2"/>
    <p:sldId id="272" r:id="rId3"/>
    <p:sldId id="259" r:id="rId4"/>
    <p:sldId id="282" r:id="rId5"/>
    <p:sldId id="280" r:id="rId6"/>
    <p:sldId id="278" r:id="rId7"/>
    <p:sldId id="283" r:id="rId8"/>
    <p:sldId id="288" r:id="rId9"/>
    <p:sldId id="290" r:id="rId10"/>
    <p:sldId id="289" r:id="rId11"/>
    <p:sldId id="277" r:id="rId12"/>
    <p:sldId id="292" r:id="rId13"/>
    <p:sldId id="293" r:id="rId14"/>
    <p:sldId id="284" r:id="rId15"/>
    <p:sldId id="285" r:id="rId16"/>
    <p:sldId id="291" r:id="rId17"/>
    <p:sldId id="294" r:id="rId18"/>
    <p:sldId id="286" r:id="rId19"/>
    <p:sldId id="287" r:id="rId20"/>
    <p:sldId id="27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BF69"/>
    <a:srgbClr val="007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38" d="100"/>
          <a:sy n="38" d="100"/>
        </p:scale>
        <p:origin x="12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A0BD2E-7A9D-48CF-8CE3-3C26AB3E4D1B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1CB1C5-6831-4152-8C89-D0DBA73DC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2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A2D99-C102-4471-AF31-9E0295A0444B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4641-3C4E-4F03-9468-9B395C8C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2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Olivier Gilloux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Olivier Gilloux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Olivier Gilloux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0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Olivier</a:t>
            </a:r>
            <a:r>
              <a:rPr lang="en-US" baseline="0" dirty="0"/>
              <a:t> Gilloux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9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Olivier</a:t>
            </a:r>
            <a:r>
              <a:rPr lang="en-US" baseline="0" dirty="0"/>
              <a:t> Gilloux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Olivier Gilloux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Olivier</a:t>
            </a:r>
            <a:r>
              <a:rPr lang="en-US" baseline="0" dirty="0"/>
              <a:t> Gilloux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8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Lesley 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Lesley Thompson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4641-3C4E-4F03-9468-9B395C8C77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89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50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E7CB-4422-4074-A8AD-9CB8926176E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3FDD83-DDDA-4C40-A835-2109BE0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rtmouth.imodules.com/eventrequestfor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rtmouth.imodules.com/hel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dartgo.org/volunteerrefun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alumnihelpdesk.dartmouth.org/" TargetMode="External"/><Relationship Id="rId7" Type="http://schemas.openxmlformats.org/officeDocument/2006/relationships/hyperlink" Target="http://dartmouth.imodules.com/responsiveupgrade" TargetMode="External"/><Relationship Id="rId2" Type="http://schemas.openxmlformats.org/officeDocument/2006/relationships/hyperlink" Target="mailto:Help@Dartmout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tmouth.imodules.com/volunteeradmin" TargetMode="External"/><Relationship Id="rId5" Type="http://schemas.openxmlformats.org/officeDocument/2006/relationships/hyperlink" Target="http://dartmouth.imodules.com/onboarding" TargetMode="External"/><Relationship Id="rId4" Type="http://schemas.openxmlformats.org/officeDocument/2006/relationships/hyperlink" Target="http://dartmouth.imodules.com/hel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umnihelpdesk.dartmout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rtmouth.imodules.com/onboard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dartmouth.imodules.com/volunteeradm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yc.dartmout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8" name="Picture 7" descr="CAGOW17_PPT Slide Layo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0"/>
            <a:ext cx="55391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0" y="210393"/>
            <a:ext cx="1626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College-provided content</a:t>
            </a:r>
          </a:p>
        </p:txBody>
      </p:sp>
    </p:spTree>
    <p:extLst>
      <p:ext uri="{BB962C8B-B14F-4D97-AF65-F5344CB8AC3E}">
        <p14:creationId xmlns:p14="http://schemas.microsoft.com/office/powerpoint/2010/main" val="314674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Email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48508"/>
            <a:ext cx="6347714" cy="4049585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en-US" sz="2400" b="1" dirty="0"/>
              <a:t>Reporting</a:t>
            </a:r>
            <a:endParaRPr lang="en-US" b="1" dirty="0"/>
          </a:p>
          <a:p>
            <a:pPr fontAlgn="base"/>
            <a:r>
              <a:rPr lang="en-US" i="1" dirty="0"/>
              <a:t>Email Exception Report </a:t>
            </a:r>
            <a:r>
              <a:rPr lang="en-US" dirty="0"/>
              <a:t>(from Email History)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i="1" dirty="0"/>
              <a:t>Email Reporting </a:t>
            </a:r>
            <a:r>
              <a:rPr lang="en-US" dirty="0"/>
              <a:t>vs. </a:t>
            </a:r>
            <a:r>
              <a:rPr lang="en-US" i="1" dirty="0"/>
              <a:t>Beta Email Reporting</a:t>
            </a:r>
          </a:p>
          <a:p>
            <a:pPr fontAlgn="base"/>
            <a:endParaRPr lang="en-US" i="1" dirty="0"/>
          </a:p>
          <a:p>
            <a:pPr fontAlgn="base"/>
            <a:endParaRPr lang="en-US" i="1" dirty="0"/>
          </a:p>
          <a:p>
            <a:pPr fontAlgn="base"/>
            <a:endParaRPr lang="en-US" i="1" dirty="0"/>
          </a:p>
          <a:p>
            <a:pPr fontAlgn="base"/>
            <a:r>
              <a:rPr lang="en-US" dirty="0"/>
              <a:t>Metrics available</a:t>
            </a:r>
          </a:p>
          <a:p>
            <a:pPr fontAlgn="base"/>
            <a:endParaRPr lang="en-US" i="1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820" y="3441462"/>
            <a:ext cx="3247492" cy="1283695"/>
          </a:xfrm>
          <a:prstGeom prst="rect">
            <a:avLst/>
          </a:prstGeom>
          <a:ln>
            <a:solidFill>
              <a:srgbClr val="7BBF6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361" y="1582122"/>
            <a:ext cx="1180952" cy="1457143"/>
          </a:xfrm>
          <a:prstGeom prst="rect">
            <a:avLst/>
          </a:prstGeom>
          <a:ln>
            <a:solidFill>
              <a:srgbClr val="7BBF69"/>
            </a:solidFill>
          </a:ln>
        </p:spPr>
      </p:pic>
    </p:spTree>
    <p:extLst>
      <p:ext uri="{BB962C8B-B14F-4D97-AF65-F5344CB8AC3E}">
        <p14:creationId xmlns:p14="http://schemas.microsoft.com/office/powerpoint/2010/main" val="293442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Email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4886"/>
            <a:ext cx="6347714" cy="4023208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en-US" sz="2400" b="1" dirty="0"/>
              <a:t>Mobile Awareness</a:t>
            </a:r>
            <a:endParaRPr lang="en-US" b="1" dirty="0"/>
          </a:p>
          <a:p>
            <a:pPr fontAlgn="base"/>
            <a:r>
              <a:rPr lang="en-US" dirty="0"/>
              <a:t>Choose Template &gt; </a:t>
            </a:r>
            <a:r>
              <a:rPr lang="en-US" i="1" dirty="0"/>
              <a:t>Mobile Ready Single Column w/ Header &amp; Footer</a:t>
            </a:r>
            <a:r>
              <a:rPr lang="en-US" dirty="0"/>
              <a:t> &gt; </a:t>
            </a:r>
            <a:r>
              <a:rPr lang="en-US" i="1" dirty="0"/>
              <a:t>D Mobile Single Column</a:t>
            </a:r>
          </a:p>
          <a:p>
            <a:pPr fontAlgn="base"/>
            <a:endParaRPr lang="en-US" i="1" dirty="0"/>
          </a:p>
          <a:p>
            <a:pPr fontAlgn="base"/>
            <a:r>
              <a:rPr lang="en-US" dirty="0"/>
              <a:t>Images</a:t>
            </a:r>
          </a:p>
          <a:p>
            <a:pPr lvl="1" fontAlgn="base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class="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mFullImage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="http://...</a:t>
            </a:r>
          </a:p>
          <a:p>
            <a:pPr lvl="1" fontAlgn="base"/>
            <a:r>
              <a:rPr lang="en-US" sz="1800" dirty="0"/>
              <a:t>Alt text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Saved content</a:t>
            </a:r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Email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48508"/>
            <a:ext cx="6347714" cy="4049585"/>
          </a:xfrm>
        </p:spPr>
        <p:txBody>
          <a:bodyPr>
            <a:no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en-US" sz="2400" b="1" dirty="0"/>
              <a:t>Segmentation</a:t>
            </a:r>
            <a:endParaRPr lang="en-US" b="1" dirty="0"/>
          </a:p>
          <a:p>
            <a:pPr fontAlgn="base"/>
            <a:r>
              <a:rPr lang="en-US" dirty="0"/>
              <a:t>Choose Recipients &gt; Data Viewer &gt; Configure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Use a criteria template &gt; Query by undergrad class year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More to come</a:t>
            </a:r>
          </a:p>
          <a:p>
            <a:pPr fontAlgn="base"/>
            <a:endParaRPr lang="en-US" i="1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935" t="1549" b="52868"/>
          <a:stretch/>
        </p:blipFill>
        <p:spPr>
          <a:xfrm>
            <a:off x="3983494" y="2211598"/>
            <a:ext cx="3270162" cy="1037492"/>
          </a:xfrm>
          <a:prstGeom prst="rect">
            <a:avLst/>
          </a:prstGeom>
          <a:ln>
            <a:solidFill>
              <a:srgbClr val="7BBF6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378" y="3858796"/>
            <a:ext cx="3407278" cy="855572"/>
          </a:xfrm>
          <a:prstGeom prst="rect">
            <a:avLst/>
          </a:prstGeom>
          <a:ln>
            <a:solidFill>
              <a:srgbClr val="7BBF69"/>
            </a:solidFill>
          </a:ln>
        </p:spPr>
      </p:pic>
    </p:spTree>
    <p:extLst>
      <p:ext uri="{BB962C8B-B14F-4D97-AF65-F5344CB8AC3E}">
        <p14:creationId xmlns:p14="http://schemas.microsoft.com/office/powerpoint/2010/main" val="185166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Event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NEW! Request an event registration form:</a:t>
            </a:r>
            <a:br>
              <a:rPr lang="en-US" dirty="0"/>
            </a:br>
            <a:r>
              <a:rPr lang="en-US" dirty="0">
                <a:hlinkClick r:id="rId3"/>
              </a:rPr>
              <a:t>dartmouth.imodules.com/</a:t>
            </a:r>
            <a:r>
              <a:rPr lang="en-US" dirty="0" err="1">
                <a:hlinkClick r:id="rId3"/>
              </a:rPr>
              <a:t>eventrequestform</a:t>
            </a:r>
            <a:endParaRPr lang="en-US" dirty="0"/>
          </a:p>
          <a:p>
            <a:r>
              <a:rPr lang="en-US" dirty="0"/>
              <a:t>Different types of event forms</a:t>
            </a:r>
          </a:p>
          <a:p>
            <a:r>
              <a:rPr lang="en-US" dirty="0"/>
              <a:t>Managing the event registration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Resend a confirmation 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Cancel a registrant’s participation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Export the attendee list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Admin confirmation emails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to register for someone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to modify an existing registration</a:t>
            </a:r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1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388077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Requirements gathering: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Existing membership data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Desired membership levels/terms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Form layout and copy</a:t>
            </a:r>
          </a:p>
          <a:p>
            <a:pPr fontAlgn="base"/>
            <a:r>
              <a:rPr lang="en-US" dirty="0"/>
              <a:t>Features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Promotion codes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Additional contributions</a:t>
            </a:r>
          </a:p>
          <a:p>
            <a:pPr fontAlgn="base"/>
            <a:r>
              <a:rPr lang="en-US" dirty="0"/>
              <a:t>Website and email integration</a:t>
            </a:r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7BBF69"/>
                </a:solidFill>
              </a:rPr>
              <a:t>Best Practices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5846122"/>
          </a:xfrm>
        </p:spPr>
        <p:txBody>
          <a:bodyPr>
            <a:normAutofit/>
          </a:bodyPr>
          <a:lstStyle/>
          <a:p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Crop image and reduce overall file size </a:t>
            </a:r>
            <a:r>
              <a:rPr lang="en-US" dirty="0"/>
              <a:t>before you </a:t>
            </a:r>
            <a:r>
              <a:rPr lang="en-US" dirty="0" smtClean="0"/>
              <a:t>upload.</a:t>
            </a:r>
          </a:p>
          <a:p>
            <a:pPr lvl="1"/>
            <a:r>
              <a:rPr lang="en-US" dirty="0" smtClean="0"/>
              <a:t>Use “save for web” whenever possible to help the image be quicker (and easier!) to download.</a:t>
            </a:r>
          </a:p>
          <a:p>
            <a:r>
              <a:rPr lang="en-US" dirty="0" smtClean="0"/>
              <a:t>Formatting</a:t>
            </a:r>
          </a:p>
          <a:p>
            <a:pPr lvl="1"/>
            <a:r>
              <a:rPr lang="en-US" dirty="0" smtClean="0"/>
              <a:t>Avoid using tables. Tables are not mobile-friendly or responsive.</a:t>
            </a:r>
          </a:p>
          <a:p>
            <a:pPr lvl="1"/>
            <a:r>
              <a:rPr lang="en-US" dirty="0"/>
              <a:t>Avoid </a:t>
            </a:r>
            <a:r>
              <a:rPr lang="en-US" dirty="0" smtClean="0"/>
              <a:t>changing </a:t>
            </a:r>
            <a:r>
              <a:rPr lang="en-US" dirty="0"/>
              <a:t>the style of text (e.g., color,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font</a:t>
            </a:r>
            <a:r>
              <a:rPr lang="en-US" dirty="0"/>
              <a:t>, font size) </a:t>
            </a:r>
            <a:r>
              <a:rPr lang="en-US" dirty="0" smtClean="0"/>
              <a:t>when using </a:t>
            </a:r>
            <a:r>
              <a:rPr lang="en-US" dirty="0"/>
              <a:t>the Content </a:t>
            </a:r>
            <a:r>
              <a:rPr lang="en-US" dirty="0" smtClean="0"/>
              <a:t>Editor.</a:t>
            </a:r>
            <a:br>
              <a:rPr lang="en-US" dirty="0" smtClean="0"/>
            </a:br>
            <a:r>
              <a:rPr lang="en-US" dirty="0" smtClean="0"/>
              <a:t>Use the styles that are part of your template.</a:t>
            </a:r>
          </a:p>
          <a:p>
            <a:pPr lvl="1"/>
            <a:r>
              <a:rPr lang="en-US" dirty="0" smtClean="0"/>
              <a:t>Don’t copy &amp; paste directly from a webpage, </a:t>
            </a:r>
            <a:br>
              <a:rPr lang="en-US" dirty="0" smtClean="0"/>
            </a:br>
            <a:r>
              <a:rPr lang="en-US" dirty="0" smtClean="0"/>
              <a:t>email or Microsoft Word UNLESS you use the </a:t>
            </a:r>
            <a:br>
              <a:rPr lang="en-US" dirty="0" smtClean="0"/>
            </a:br>
            <a:r>
              <a:rPr lang="en-US" dirty="0" smtClean="0"/>
              <a:t>“paste as plain text” option.</a:t>
            </a:r>
          </a:p>
          <a:p>
            <a:pPr lvl="1"/>
            <a:r>
              <a:rPr lang="en-US" b="1" dirty="0" smtClean="0"/>
              <a:t>White space is easier on the eyes!</a:t>
            </a:r>
            <a:endParaRPr lang="en-US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47" y="4140679"/>
            <a:ext cx="3366704" cy="25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7BBF69"/>
                </a:solidFill>
              </a:rPr>
              <a:t>Best Practices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5846122"/>
          </a:xfrm>
        </p:spPr>
        <p:txBody>
          <a:bodyPr>
            <a:normAutofit/>
          </a:bodyPr>
          <a:lstStyle/>
          <a:p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Keep subject line short and to the point.</a:t>
            </a:r>
          </a:p>
          <a:p>
            <a:pPr lvl="1"/>
            <a:r>
              <a:rPr lang="en-US" dirty="0" smtClean="0"/>
              <a:t>Keep text and body copy to a minimum. Include a few sentences, then add a link to the full article on your website.</a:t>
            </a:r>
          </a:p>
          <a:p>
            <a:pPr lvl="1"/>
            <a:r>
              <a:rPr lang="en-US" dirty="0" smtClean="0"/>
              <a:t>Include 2-3 photos when appropriate, to engage with the reader.</a:t>
            </a:r>
          </a:p>
          <a:p>
            <a:pPr lvl="1"/>
            <a:r>
              <a:rPr lang="en-US" dirty="0" smtClean="0"/>
              <a:t>Use </a:t>
            </a:r>
            <a:r>
              <a:rPr lang="en-US" smtClean="0"/>
              <a:t>visual cues, </a:t>
            </a:r>
            <a:r>
              <a:rPr lang="en-US" dirty="0" smtClean="0"/>
              <a:t>such as horizontal rules or a larger font for headlines, to indicate new topics.</a:t>
            </a:r>
          </a:p>
          <a:p>
            <a:pPr lvl="1"/>
            <a:r>
              <a:rPr lang="en-US" dirty="0" smtClean="0"/>
              <a:t>Keep mobile in mind! Over half of your recipients will open the email on a mobile device.</a:t>
            </a:r>
          </a:p>
          <a:p>
            <a:pPr lvl="1"/>
            <a:r>
              <a:rPr lang="en-US" dirty="0" smtClean="0"/>
              <a:t>Use effective email categories (i.e. Club Newsletter, Club Events, Club Meeting Notices)</a:t>
            </a:r>
          </a:p>
          <a:p>
            <a:pPr lvl="1"/>
            <a:r>
              <a:rPr lang="en-US" b="1" dirty="0"/>
              <a:t>White space is easier on the eyes!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723186" cy="388077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Collections &amp; disbursement of monies</a:t>
            </a:r>
          </a:p>
          <a:p>
            <a:pPr lvl="1" fontAlgn="base"/>
            <a:r>
              <a:rPr lang="en-US" sz="1800" dirty="0"/>
              <a:t>FAQ available at </a:t>
            </a:r>
            <a:r>
              <a:rPr lang="en-US" sz="1800" dirty="0">
                <a:hlinkClick r:id="rId3"/>
              </a:rPr>
              <a:t>http://dartmouth.imodules.com/help</a:t>
            </a:r>
            <a:r>
              <a:rPr lang="en-US" sz="1800" dirty="0"/>
              <a:t>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Refunds</a:t>
            </a:r>
          </a:p>
          <a:p>
            <a:pPr lvl="1" fontAlgn="base"/>
            <a:r>
              <a:rPr lang="en-US" sz="1800" dirty="0">
                <a:hlinkClick r:id="rId4"/>
              </a:rPr>
              <a:t>http://dartgo.org/volunteerrefund</a:t>
            </a:r>
            <a:r>
              <a:rPr lang="en-US" sz="1800" dirty="0"/>
              <a:t> (login required)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Transaction fee (2.5%)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Reconciliation reports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700" y="2082350"/>
            <a:ext cx="6347713" cy="13208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7BBF69"/>
                </a:solidFill>
              </a:rPr>
              <a:t>Q&amp;A</a:t>
            </a:r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5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0594" y="1352612"/>
            <a:ext cx="5826719" cy="16463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BBF69"/>
                </a:solidFill>
              </a:rPr>
              <a:t>iModules</a:t>
            </a:r>
            <a:br>
              <a:rPr lang="en-US" sz="3600" b="1" dirty="0">
                <a:solidFill>
                  <a:srgbClr val="7BBF69"/>
                </a:solidFill>
              </a:rPr>
            </a:br>
            <a:r>
              <a:rPr lang="en-US" sz="3600" b="1" dirty="0">
                <a:solidFill>
                  <a:srgbClr val="7BBF69"/>
                </a:solidFill>
              </a:rPr>
              <a:t>Introduction, Possibilities and Next Steps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0594" y="3516760"/>
            <a:ext cx="5826719" cy="1096899"/>
          </a:xfrm>
        </p:spPr>
        <p:txBody>
          <a:bodyPr numCol="2">
            <a:normAutofit/>
          </a:bodyPr>
          <a:lstStyle/>
          <a:p>
            <a:pPr algn="ctr"/>
            <a:r>
              <a:rPr lang="en-US" sz="1200" dirty="0"/>
              <a:t>Olivier Gilloux</a:t>
            </a:r>
            <a:br>
              <a:rPr lang="en-US" sz="1200" dirty="0"/>
            </a:br>
            <a:r>
              <a:rPr lang="en-US" sz="1200" dirty="0"/>
              <a:t>Trainer and Applications Specialist</a:t>
            </a:r>
            <a:br>
              <a:rPr lang="en-US" sz="1200" dirty="0"/>
            </a:br>
            <a:r>
              <a:rPr lang="en-US" sz="1200" dirty="0"/>
              <a:t>Information Management Systems and New Media for Advancement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Lesley Thompson</a:t>
            </a:r>
            <a:br>
              <a:rPr lang="en-US" sz="1200" dirty="0"/>
            </a:br>
            <a:r>
              <a:rPr lang="en-US" sz="1200" dirty="0"/>
              <a:t>Trainer and Applications Specialist</a:t>
            </a:r>
            <a:br>
              <a:rPr lang="en-US" sz="1200" dirty="0"/>
            </a:br>
            <a:r>
              <a:rPr lang="en-US" sz="1200" dirty="0"/>
              <a:t>Information Management Systems and New Media for Advancement</a:t>
            </a:r>
          </a:p>
        </p:txBody>
      </p:sp>
      <p:pic>
        <p:nvPicPr>
          <p:cNvPr id="6" name="Picture 5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30594" y="3212538"/>
            <a:ext cx="5909476" cy="8092"/>
          </a:xfrm>
          <a:prstGeom prst="line">
            <a:avLst/>
          </a:prstGeom>
          <a:ln>
            <a:solidFill>
              <a:srgbClr val="00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Resources &amp; Next Steps</a:t>
            </a:r>
            <a:br>
              <a:rPr lang="en-US" b="1" dirty="0">
                <a:solidFill>
                  <a:srgbClr val="7BBF69"/>
                </a:solidFill>
              </a:rPr>
            </a:br>
            <a:endParaRPr lang="en-US" b="1" dirty="0">
              <a:solidFill>
                <a:srgbClr val="7BBF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45596"/>
            <a:ext cx="6114882" cy="4126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Alumni Help Desk Contact Information</a:t>
            </a:r>
            <a:br>
              <a:rPr lang="en-US" dirty="0"/>
            </a:br>
            <a:r>
              <a:rPr lang="en-US" sz="1600" dirty="0"/>
              <a:t>(603) 646-3202 | (855) 215-9024 (toll free)</a:t>
            </a:r>
            <a:br>
              <a:rPr lang="en-US" sz="1600" dirty="0"/>
            </a:br>
            <a:r>
              <a:rPr lang="en-US" sz="1600" dirty="0"/>
              <a:t>Mon. - Fri. 9 AM - 10 PM EST | Sat.- Sun.10 AM - 6 PM EST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Help@Dartmouth.edu</a:t>
            </a:r>
            <a:r>
              <a:rPr lang="en-US" sz="1600" dirty="0"/>
              <a:t> | </a:t>
            </a:r>
            <a:r>
              <a:rPr lang="en-US" sz="1600" dirty="0">
                <a:hlinkClick r:id="rId3"/>
              </a:rPr>
              <a:t>alumnihelpdesk.dartmouth.org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dirty="0"/>
              <a:t>iModules Volunteer Resources Website</a:t>
            </a:r>
            <a:br>
              <a:rPr lang="en-US" dirty="0"/>
            </a:br>
            <a:r>
              <a:rPr lang="en-US" sz="1600" dirty="0">
                <a:hlinkClick r:id="rId4"/>
              </a:rPr>
              <a:t>dartmouth.imodules.com/help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dirty="0"/>
              <a:t>Onboarding process</a:t>
            </a:r>
            <a:br>
              <a:rPr lang="en-US" dirty="0"/>
            </a:br>
            <a:r>
              <a:rPr lang="en-US" sz="1600" dirty="0">
                <a:hlinkClick r:id="rId5"/>
              </a:rPr>
              <a:t>dartmouth.imodules.com/onboarding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dirty="0"/>
              <a:t>iModules administrator access</a:t>
            </a:r>
            <a:br>
              <a:rPr lang="en-US" dirty="0"/>
            </a:br>
            <a:r>
              <a:rPr lang="en-US" sz="1600" dirty="0">
                <a:hlinkClick r:id="rId6"/>
              </a:rPr>
              <a:t>dartmouth.imodules.com/</a:t>
            </a:r>
            <a:r>
              <a:rPr lang="en-US" sz="1600" dirty="0" err="1">
                <a:hlinkClick r:id="rId6"/>
              </a:rPr>
              <a:t>volunteeradmin</a:t>
            </a:r>
            <a:r>
              <a:rPr lang="en-US" sz="1600" dirty="0">
                <a:hlinkClick r:id="rId6"/>
              </a:rPr>
              <a:t/>
            </a:r>
            <a:br>
              <a:rPr lang="en-US" sz="1600" dirty="0">
                <a:hlinkClick r:id="rId6"/>
              </a:rPr>
            </a:br>
            <a:endParaRPr lang="en-US" sz="1600" dirty="0">
              <a:hlinkClick r:id="rId6"/>
            </a:endParaRPr>
          </a:p>
          <a:p>
            <a:r>
              <a:rPr lang="en-US" sz="1600" dirty="0"/>
              <a:t>How to make your website responsive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dartmouth.imodules.com/</a:t>
            </a:r>
            <a:r>
              <a:rPr lang="en-US" sz="1600" dirty="0" err="1">
                <a:hlinkClick r:id="rId7"/>
              </a:rPr>
              <a:t>responsiveupgrade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BBF69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99939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 of iModules</a:t>
            </a:r>
          </a:p>
          <a:p>
            <a:r>
              <a:rPr lang="en-US" dirty="0"/>
              <a:t>Review services provided by the Alumni Help Desk</a:t>
            </a:r>
          </a:p>
          <a:p>
            <a:r>
              <a:rPr lang="en-US" dirty="0"/>
              <a:t>Review new onboarding process </a:t>
            </a:r>
          </a:p>
          <a:p>
            <a:r>
              <a:rPr lang="en-US" dirty="0"/>
              <a:t>Review (CMS) website management tool</a:t>
            </a:r>
          </a:p>
          <a:p>
            <a:r>
              <a:rPr lang="en-US" dirty="0"/>
              <a:t>Review email tool</a:t>
            </a:r>
          </a:p>
          <a:p>
            <a:r>
              <a:rPr lang="en-US" dirty="0"/>
              <a:t>Introduce event tool</a:t>
            </a:r>
          </a:p>
          <a:p>
            <a:r>
              <a:rPr lang="en-US" dirty="0"/>
              <a:t>Introduce membership tool </a:t>
            </a:r>
          </a:p>
          <a:p>
            <a:r>
              <a:rPr lang="en-US" dirty="0"/>
              <a:t>Financials</a:t>
            </a:r>
          </a:p>
          <a:p>
            <a:r>
              <a:rPr lang="en-US" dirty="0"/>
              <a:t>Q&amp;A </a:t>
            </a:r>
          </a:p>
          <a:p>
            <a:r>
              <a:rPr lang="en-US" dirty="0"/>
              <a:t>Resources &amp; Next Steps</a:t>
            </a:r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BBF69"/>
                </a:solidFill>
              </a:rPr>
              <a:t>Overview of iModules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iModules is a software and engagement company based in Kansas. iModules has over 900 clients worldwide including Dartmouth, Princeton, MIT and Notre Dame.</a:t>
            </a:r>
          </a:p>
          <a:p>
            <a:r>
              <a:rPr lang="en-US" dirty="0" err="1"/>
              <a:t>iModule’s</a:t>
            </a:r>
            <a:r>
              <a:rPr lang="en-US" dirty="0"/>
              <a:t> Encompass platform is a software application suite which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alumni online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email marketing communications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online giving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event registration/management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ecommerce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content management system (CMS)</a:t>
            </a:r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Alumni Help Desk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6123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The Alumni Help Desk provides assistance with the use of Dartmouth online services and applications used by Dartmouth alumni and alumni volunteers.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NEW! Alumni Help Desk website</a:t>
            </a:r>
            <a:br>
              <a:rPr lang="en-US" b="1" dirty="0"/>
            </a:br>
            <a:r>
              <a:rPr lang="en-US" dirty="0"/>
              <a:t>The Alumni Help Desk website is a comprehensive training, support, and customer service website for alumni who need assistance with the Dartmouth online systems and services available to alumni. </a:t>
            </a:r>
            <a:r>
              <a:rPr lang="en-US" b="1" dirty="0">
                <a:hlinkClick r:id="rId3"/>
              </a:rPr>
              <a:t>alumnihelpdesk.dartmouth.org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3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Onboarding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17320"/>
            <a:ext cx="6347714" cy="3880773"/>
          </a:xfrm>
        </p:spPr>
        <p:txBody>
          <a:bodyPr/>
          <a:lstStyle/>
          <a:p>
            <a:r>
              <a:rPr lang="en-US" b="1" dirty="0"/>
              <a:t>NEW! </a:t>
            </a:r>
            <a:r>
              <a:rPr lang="en-US" dirty="0"/>
              <a:t>To start the onboarding process for your club or group, go to: </a:t>
            </a:r>
            <a:r>
              <a:rPr lang="en-US" b="1" dirty="0">
                <a:hlinkClick r:id="rId3"/>
              </a:rPr>
              <a:t>dartmouth.imodules.com/onboarding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If your club or group is already using iModules, and you would like to request new administrator access, go to:</a:t>
            </a:r>
            <a:br>
              <a:rPr lang="en-US" dirty="0"/>
            </a:br>
            <a:r>
              <a:rPr lang="en-US" b="1" dirty="0">
                <a:hlinkClick r:id="rId4"/>
              </a:rPr>
              <a:t>dartmouth.imodules.com/</a:t>
            </a:r>
            <a:r>
              <a:rPr lang="en-US" b="1" dirty="0" err="1">
                <a:hlinkClick r:id="rId4"/>
              </a:rPr>
              <a:t>volunteeradmin</a:t>
            </a:r>
            <a:r>
              <a:rPr lang="en-US" b="1" dirty="0">
                <a:hlinkClick r:id="rId4"/>
              </a:rPr>
              <a:t/>
            </a:r>
            <a:br>
              <a:rPr lang="en-US" b="1" dirty="0">
                <a:hlinkClick r:id="rId4"/>
              </a:rPr>
            </a:br>
            <a:endParaRPr lang="en-US" b="1" dirty="0">
              <a:hlinkClick r:id="rId4"/>
            </a:endParaRPr>
          </a:p>
          <a:p>
            <a:r>
              <a:rPr lang="en-US" dirty="0"/>
              <a:t>Mark Hoffman (Associate Director for Operations, Communities) is the point-person in Alumni Relations for any questions, onboarding requests or administrator access requests.</a:t>
            </a:r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BBF69"/>
                </a:solidFill>
              </a:rPr>
              <a:t>CMS (Website 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320"/>
            <a:ext cx="6347714" cy="364020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Customizable templates</a:t>
            </a:r>
          </a:p>
          <a:p>
            <a:pPr fontAlgn="base"/>
            <a:r>
              <a:rPr lang="en-US" dirty="0"/>
              <a:t>Responsive template option (mobile friendly)</a:t>
            </a:r>
          </a:p>
          <a:p>
            <a:pPr fontAlgn="base"/>
            <a:r>
              <a:rPr lang="en-US" dirty="0"/>
              <a:t>Example of club website: Dartmouth Club of NY</a:t>
            </a:r>
          </a:p>
          <a:p>
            <a:pPr lvl="1" fontAlgn="base"/>
            <a:r>
              <a:rPr lang="en-US" dirty="0"/>
              <a:t>URL: </a:t>
            </a:r>
            <a:r>
              <a:rPr lang="en-US" dirty="0">
                <a:hlinkClick r:id="rId3"/>
              </a:rPr>
              <a:t>nyc.dartmouth.org</a:t>
            </a:r>
            <a:endParaRPr lang="en-US" dirty="0"/>
          </a:p>
          <a:p>
            <a:pPr lvl="1" fontAlgn="base"/>
            <a:r>
              <a:rPr lang="en-US" dirty="0"/>
              <a:t>Customizable content</a:t>
            </a:r>
          </a:p>
          <a:p>
            <a:pPr lvl="1" fontAlgn="base"/>
            <a:r>
              <a:rPr lang="en-US" dirty="0"/>
              <a:t>College-provided content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4" name="Picture 3" descr="13AR_VolunteerPPT_AlumniSLID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0"/>
            <a:ext cx="55391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0" y="210393"/>
            <a:ext cx="162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club website</a:t>
            </a:r>
          </a:p>
        </p:txBody>
      </p:sp>
    </p:spTree>
    <p:extLst>
      <p:ext uri="{BB962C8B-B14F-4D97-AF65-F5344CB8AC3E}">
        <p14:creationId xmlns:p14="http://schemas.microsoft.com/office/powerpoint/2010/main" val="13913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3" y="0"/>
            <a:ext cx="553915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20" y="210393"/>
            <a:ext cx="162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Customizable content</a:t>
            </a:r>
          </a:p>
        </p:txBody>
      </p:sp>
    </p:spTree>
    <p:extLst>
      <p:ext uri="{BB962C8B-B14F-4D97-AF65-F5344CB8AC3E}">
        <p14:creationId xmlns:p14="http://schemas.microsoft.com/office/powerpoint/2010/main" val="3060588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6772</TotalTime>
  <Words>589</Words>
  <Application>Microsoft Office PowerPoint</Application>
  <PresentationFormat>On-screen Show (4:3)</PresentationFormat>
  <Paragraphs>157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Trebuchet MS</vt:lpstr>
      <vt:lpstr>Wingdings 3</vt:lpstr>
      <vt:lpstr>Facet</vt:lpstr>
      <vt:lpstr>PowerPoint Presentation</vt:lpstr>
      <vt:lpstr>iModules Introduction, Possibilities and Next Steps </vt:lpstr>
      <vt:lpstr>Agenda</vt:lpstr>
      <vt:lpstr>Overview of iModules</vt:lpstr>
      <vt:lpstr>Alumni Help Desk Services</vt:lpstr>
      <vt:lpstr>Onboarding Process</vt:lpstr>
      <vt:lpstr>CMS (Website Management)</vt:lpstr>
      <vt:lpstr>PowerPoint Presentation</vt:lpstr>
      <vt:lpstr>PowerPoint Presentation</vt:lpstr>
      <vt:lpstr>PowerPoint Presentation</vt:lpstr>
      <vt:lpstr>Email Communications</vt:lpstr>
      <vt:lpstr>Email Communications</vt:lpstr>
      <vt:lpstr>Email Communications</vt:lpstr>
      <vt:lpstr>Event Management</vt:lpstr>
      <vt:lpstr>Membership</vt:lpstr>
      <vt:lpstr>PowerPoint Presentation</vt:lpstr>
      <vt:lpstr>PowerPoint Presentation</vt:lpstr>
      <vt:lpstr>Financials</vt:lpstr>
      <vt:lpstr>Q&amp;A</vt:lpstr>
      <vt:lpstr>Resources &amp; Next Steps </vt:lpstr>
    </vt:vector>
  </TitlesOfParts>
  <Company>Dartmouth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iModules® Web Site Content Management</dc:title>
  <dc:creator>Robert E. Oxford</dc:creator>
  <cp:lastModifiedBy>Mark P. Hoffman</cp:lastModifiedBy>
  <cp:revision>101</cp:revision>
  <cp:lastPrinted>2016-09-23T15:17:02Z</cp:lastPrinted>
  <dcterms:created xsi:type="dcterms:W3CDTF">2015-01-19T16:58:55Z</dcterms:created>
  <dcterms:modified xsi:type="dcterms:W3CDTF">2017-01-21T07:04:22Z</dcterms:modified>
</cp:coreProperties>
</file>